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8" r:id="rId5"/>
    <p:sldId id="266" r:id="rId6"/>
    <p:sldId id="263" r:id="rId7"/>
    <p:sldId id="262" r:id="rId8"/>
    <p:sldId id="258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352688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1_04_M_Platební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karta_Poliačíková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Jana Poliačíková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 a povědomí o funkci 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platební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karty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 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Kde a jak platíme/Hotovostní peníze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-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dokázat vysvětlit, jak a čím platíme,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-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dokázat vysvětlit, kde a jak platíme</a:t>
                      </a: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Hotovostní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peníze,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platební karta, aktivace platební karty, debetní karta, kreditní karta, poplatky.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PIN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4.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11. 2013 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[2-11-2013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]. 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</a:t>
            </a:r>
            <a:r>
              <a:rPr lang="cs-CZ" sz="5400" b="1" cap="none" dirty="0" smtClean="0">
                <a:ln/>
                <a:solidFill>
                  <a:srgbClr val="FFFF00"/>
                </a:solidFill>
              </a:rPr>
              <a:t>Platební karta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Platební karta je nástrojem bezhotovostního placení, jehož prostřednictvím lze platit za zboží u většiny prodejců, vybírat hotovost z bankomatu a využívat všech služeb, které bankomat nabízí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1026" name="Picture 2" descr="C:\Users\Jana\AppData\Local\Microsoft\Windows\Temporary Internet Files\Content.IE5\CRX18PNE\MC9003963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005064"/>
            <a:ext cx="2796443" cy="2852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</a:t>
            </a:r>
            <a:br>
              <a:rPr lang="cs-CZ" sz="4000" b="1" cap="none" dirty="0" smtClean="0">
                <a:ln/>
                <a:solidFill>
                  <a:schemeClr val="accent3"/>
                </a:solidFill>
              </a:rPr>
            </a:b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</a:t>
            </a: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</a:t>
            </a:r>
            <a:r>
              <a:rPr lang="cs-CZ" sz="5400" b="1" cap="none" dirty="0" smtClean="0">
                <a:ln/>
                <a:solidFill>
                  <a:srgbClr val="FFFF00"/>
                </a:solidFill>
              </a:rPr>
              <a:t>Platební karta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568952" cy="4873752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                       </a:t>
            </a:r>
            <a:r>
              <a:rPr lang="cs-CZ" sz="3800" b="1" dirty="0" smtClean="0">
                <a:solidFill>
                  <a:schemeClr val="bg1"/>
                </a:solidFill>
              </a:rPr>
              <a:t>Bezpečné </a:t>
            </a:r>
            <a:r>
              <a:rPr lang="cs-CZ" sz="3800" b="1" dirty="0" smtClean="0">
                <a:solidFill>
                  <a:schemeClr val="bg1"/>
                </a:solidFill>
              </a:rPr>
              <a:t>užití platebních </a:t>
            </a:r>
            <a:r>
              <a:rPr lang="cs-CZ" sz="3800" b="1" dirty="0" smtClean="0">
                <a:solidFill>
                  <a:schemeClr val="bg1"/>
                </a:solidFill>
              </a:rPr>
              <a:t>karet</a:t>
            </a:r>
            <a:endParaRPr lang="cs-CZ" sz="3800" b="1" dirty="0" smtClean="0">
              <a:solidFill>
                <a:schemeClr val="bg1"/>
              </a:solidFill>
            </a:endParaRPr>
          </a:p>
          <a:p>
            <a:r>
              <a:rPr lang="cs-CZ" sz="3800" b="1" dirty="0" smtClean="0">
                <a:solidFill>
                  <a:schemeClr val="bg1"/>
                </a:solidFill>
              </a:rPr>
              <a:t>kartu nikomu nepůjčujte</a:t>
            </a:r>
          </a:p>
          <a:p>
            <a:r>
              <a:rPr lang="cs-CZ" sz="3800" b="1" dirty="0" smtClean="0">
                <a:solidFill>
                  <a:schemeClr val="bg1"/>
                </a:solidFill>
              </a:rPr>
              <a:t>nikomu nesdělujte svůj PIN (ani policistům či zaměstnancům banky)</a:t>
            </a:r>
          </a:p>
          <a:p>
            <a:r>
              <a:rPr lang="cs-CZ" sz="3800" b="1" dirty="0" smtClean="0">
                <a:solidFill>
                  <a:schemeClr val="bg1"/>
                </a:solidFill>
              </a:rPr>
              <a:t>PIN </a:t>
            </a:r>
            <a:r>
              <a:rPr lang="cs-CZ" sz="3800" b="1" dirty="0" smtClean="0">
                <a:solidFill>
                  <a:schemeClr val="bg1"/>
                </a:solidFill>
              </a:rPr>
              <a:t>nenechávejte </a:t>
            </a:r>
            <a:r>
              <a:rPr lang="cs-CZ" sz="3800" b="1" dirty="0" smtClean="0">
                <a:solidFill>
                  <a:schemeClr val="bg1"/>
                </a:solidFill>
              </a:rPr>
              <a:t>v blízkosti Vaší karty</a:t>
            </a:r>
          </a:p>
          <a:p>
            <a:r>
              <a:rPr lang="cs-CZ" sz="3800" b="1" dirty="0" smtClean="0">
                <a:solidFill>
                  <a:schemeClr val="bg1"/>
                </a:solidFill>
              </a:rPr>
              <a:t>k bankomatu přistupujte jednotlivě</a:t>
            </a:r>
          </a:p>
          <a:p>
            <a:r>
              <a:rPr lang="cs-CZ" sz="3800" b="1" dirty="0" smtClean="0">
                <a:solidFill>
                  <a:schemeClr val="bg1"/>
                </a:solidFill>
              </a:rPr>
              <a:t>v noci si vybírejte bankomat, který je dobře osvětlen</a:t>
            </a:r>
          </a:p>
          <a:p>
            <a:r>
              <a:rPr lang="cs-CZ" sz="3800" b="1" dirty="0" smtClean="0">
                <a:solidFill>
                  <a:schemeClr val="bg1"/>
                </a:solidFill>
              </a:rPr>
              <a:t>kartu nevystavujte mechanickým vlivům (ke zmagnetizování, může dojít např. mobilním telefonem, magnetickým zapínáním kabelek či počítačem)</a:t>
            </a:r>
          </a:p>
          <a:p>
            <a:r>
              <a:rPr lang="cs-CZ" sz="3800" b="1" dirty="0" smtClean="0">
                <a:solidFill>
                  <a:schemeClr val="bg1"/>
                </a:solidFill>
              </a:rPr>
              <a:t>provádějte pravidelnou kontrolu výpisů z účtů, </a:t>
            </a:r>
            <a:r>
              <a:rPr lang="cs-CZ" sz="3800" b="1" dirty="0" smtClean="0">
                <a:solidFill>
                  <a:schemeClr val="bg1"/>
                </a:solidFill>
              </a:rPr>
              <a:t>transakce</a:t>
            </a:r>
            <a:endParaRPr lang="cs-CZ" sz="3800" b="1" dirty="0" smtClean="0">
              <a:solidFill>
                <a:schemeClr val="bg1"/>
              </a:solidFill>
            </a:endParaRPr>
          </a:p>
          <a:p>
            <a:r>
              <a:rPr lang="cs-CZ" sz="3800" b="1" dirty="0" smtClean="0">
                <a:solidFill>
                  <a:schemeClr val="bg1"/>
                </a:solidFill>
              </a:rPr>
              <a:t>ztrátu karty nahlaste co nejdříve </a:t>
            </a:r>
          </a:p>
          <a:p>
            <a:r>
              <a:rPr lang="cs-CZ" sz="3800" b="1" dirty="0" smtClean="0">
                <a:solidFill>
                  <a:schemeClr val="bg1"/>
                </a:solidFill>
              </a:rPr>
              <a:t>personál restaurace či prodejny by nikdy neměl s Vaší kartou odcházet </a:t>
            </a:r>
          </a:p>
          <a:p>
            <a:r>
              <a:rPr lang="cs-CZ" sz="3800" b="1" dirty="0" smtClean="0">
                <a:solidFill>
                  <a:schemeClr val="bg1"/>
                </a:solidFill>
              </a:rPr>
              <a:t>při platbě na </a:t>
            </a:r>
            <a:r>
              <a:rPr lang="cs-CZ" sz="3800" b="1" dirty="0" smtClean="0">
                <a:solidFill>
                  <a:schemeClr val="bg1"/>
                </a:solidFill>
              </a:rPr>
              <a:t>internetu</a:t>
            </a:r>
            <a:r>
              <a:rPr lang="cs-CZ" sz="3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800" b="1" dirty="0" smtClean="0">
                <a:solidFill>
                  <a:schemeClr val="bg1"/>
                </a:solidFill>
              </a:rPr>
              <a:t>zjistěte </a:t>
            </a:r>
            <a:r>
              <a:rPr lang="cs-CZ" sz="3800" b="1" dirty="0" smtClean="0">
                <a:solidFill>
                  <a:schemeClr val="bg1"/>
                </a:solidFill>
              </a:rPr>
              <a:t>důvěryhodnost </a:t>
            </a:r>
            <a:r>
              <a:rPr lang="cs-CZ" sz="3800" b="1" dirty="0" smtClean="0">
                <a:solidFill>
                  <a:schemeClr val="bg1"/>
                </a:solidFill>
              </a:rPr>
              <a:t>serveru</a:t>
            </a:r>
            <a:endParaRPr lang="cs-CZ" sz="3800" b="1" dirty="0" smtClean="0">
              <a:solidFill>
                <a:schemeClr val="bg1"/>
              </a:solidFill>
            </a:endParaRPr>
          </a:p>
          <a:p>
            <a:pPr algn="ctr">
              <a:buFontTx/>
              <a:buChar char="-"/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91680" y="2708920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</a:t>
            </a:r>
            <a:br>
              <a:rPr lang="cs-CZ" sz="4000" b="1" cap="none" dirty="0" smtClean="0">
                <a:ln/>
                <a:solidFill>
                  <a:schemeClr val="accent3"/>
                </a:solidFill>
              </a:rPr>
            </a:b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</a:t>
            </a:r>
            <a:r>
              <a:rPr lang="cs-CZ" sz="4900" b="1" cap="none" dirty="0" smtClean="0">
                <a:ln/>
                <a:solidFill>
                  <a:schemeClr val="accent4">
                    <a:lumMod val="75000"/>
                  </a:schemeClr>
                </a:solidFill>
              </a:rPr>
              <a:t>Blokace platební karty</a:t>
            </a:r>
            <a:endParaRPr lang="cs-CZ" sz="4900" b="1" cap="none" dirty="0">
              <a:ln/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424936" cy="48737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800" b="1" dirty="0" smtClean="0"/>
          </a:p>
          <a:p>
            <a:r>
              <a:rPr lang="cs-CZ" sz="2800" dirty="0" smtClean="0">
                <a:solidFill>
                  <a:schemeClr val="bg1"/>
                </a:solidFill>
              </a:rPr>
              <a:t>Blokace </a:t>
            </a:r>
            <a:r>
              <a:rPr lang="cs-CZ" sz="2800" dirty="0" smtClean="0">
                <a:solidFill>
                  <a:schemeClr val="bg1"/>
                </a:solidFill>
              </a:rPr>
              <a:t>platební karty je jednorázový úkon, kterým se zamezí použití platební karty v obchodní síti, bankomatech či na internetu. Kartu lze zablokovat osobně (v bance, která ji vydala) nebo telefonicky. Telefonická blokace je </a:t>
            </a:r>
            <a:r>
              <a:rPr lang="cs-CZ" sz="2800" dirty="0" smtClean="0">
                <a:solidFill>
                  <a:schemeClr val="bg1"/>
                </a:solidFill>
              </a:rPr>
              <a:t>rychlejší. </a:t>
            </a:r>
            <a:r>
              <a:rPr lang="cs-CZ" sz="2800" dirty="0" smtClean="0">
                <a:solidFill>
                  <a:schemeClr val="bg1"/>
                </a:solidFill>
              </a:rPr>
              <a:t>Zablokovat platební kartu proti zneužití je doporučeno při: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ztrátě platební karty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krádeži platební karty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ztrátě či vyzrazení </a:t>
            </a:r>
            <a:r>
              <a:rPr lang="cs-CZ" sz="2800" dirty="0" smtClean="0">
                <a:solidFill>
                  <a:schemeClr val="bg1"/>
                </a:solidFill>
              </a:rPr>
              <a:t>PIN kódu </a:t>
            </a:r>
            <a:r>
              <a:rPr lang="cs-CZ" sz="2800" dirty="0" smtClean="0">
                <a:solidFill>
                  <a:schemeClr val="bg1"/>
                </a:solidFill>
              </a:rPr>
              <a:t>karty</a:t>
            </a:r>
          </a:p>
          <a:p>
            <a:pPr algn="ctr">
              <a:buFontTx/>
              <a:buChar char="-"/>
            </a:pPr>
            <a:endParaRPr lang="cs-CZ" sz="28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2050" name="Picture 2" descr="C:\Users\Jana\AppData\Local\Microsoft\Windows\Temporary Internet Files\Content.IE5\J6FH2NA5\MC90003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509120"/>
            <a:ext cx="2626854" cy="23488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800" b="1" cap="none" dirty="0" smtClean="0">
                <a:ln/>
                <a:solidFill>
                  <a:srgbClr val="FFFF00"/>
                </a:solidFill>
              </a:rPr>
              <a:t>Aktivace platební karty</a:t>
            </a:r>
            <a:r>
              <a:rPr lang="cs-CZ" sz="4800" b="1" cap="none" dirty="0" smtClean="0">
                <a:ln/>
                <a:solidFill>
                  <a:srgbClr val="FFFF00"/>
                </a:solidFill>
              </a:rPr>
              <a:t> </a:t>
            </a:r>
            <a:endParaRPr lang="cs-CZ" sz="48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752"/>
          </a:xfrm>
        </p:spPr>
        <p:txBody>
          <a:bodyPr>
            <a:normAutofit/>
          </a:bodyPr>
          <a:lstStyle/>
          <a:p>
            <a:pPr marL="457200" indent="-457200" algn="ctr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Platební kartu získám při zřízení bankovního účtu nebo dodatečně u již existujícího </a:t>
            </a:r>
            <a:r>
              <a:rPr lang="cs-CZ" sz="2800" dirty="0" smtClean="0">
                <a:solidFill>
                  <a:schemeClr val="bg1"/>
                </a:solidFill>
              </a:rPr>
              <a:t>účtu. </a:t>
            </a:r>
            <a:r>
              <a:rPr lang="cs-CZ" sz="2800" dirty="0" smtClean="0">
                <a:solidFill>
                  <a:schemeClr val="bg1"/>
                </a:solidFill>
              </a:rPr>
              <a:t>Platební kartu aktivuji zadáním PIN(čtyřmístné identifikační číslo)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3074" name="Picture 2" descr="C:\Users\Jana\AppData\Local\Microsoft\Windows\Temporary Internet Files\Content.IE5\SV48G03S\MC900406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501008"/>
            <a:ext cx="3769004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</a:t>
            </a:r>
            <a:r>
              <a:rPr lang="cs-CZ" sz="4900" b="1" cap="none" dirty="0" smtClean="0">
                <a:ln/>
                <a:solidFill>
                  <a:srgbClr val="FFFF00"/>
                </a:solidFill>
              </a:rPr>
              <a:t>Druhy platebních karet</a:t>
            </a:r>
            <a:endParaRPr lang="cs-CZ" sz="49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844825"/>
            <a:ext cx="763284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200" b="1" dirty="0" smtClean="0">
                <a:solidFill>
                  <a:schemeClr val="bg1"/>
                </a:solidFill>
              </a:rPr>
              <a:t>Debetní </a:t>
            </a:r>
            <a:r>
              <a:rPr lang="cs-CZ" sz="3200" dirty="0" smtClean="0">
                <a:solidFill>
                  <a:schemeClr val="bg1"/>
                </a:solidFill>
              </a:rPr>
              <a:t>– umožňuje platit penězi, které máme na účtu u dané banky, banka si je odečte z účtu</a:t>
            </a:r>
          </a:p>
          <a:p>
            <a:pPr algn="ctr">
              <a:defRPr/>
            </a:pPr>
            <a:r>
              <a:rPr lang="cs-CZ" sz="3200" b="1" dirty="0" smtClean="0">
                <a:solidFill>
                  <a:schemeClr val="bg1"/>
                </a:solidFill>
              </a:rPr>
              <a:t>Kreditní </a:t>
            </a:r>
            <a:r>
              <a:rPr lang="cs-CZ" sz="3200" dirty="0" smtClean="0">
                <a:solidFill>
                  <a:schemeClr val="bg1"/>
                </a:solidFill>
              </a:rPr>
              <a:t>– umožňuje čerpání úvěru, můžeme s ní platit, i když nemáme na účtu peníze, takto vzniklý úvěr musíme bance splatit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pic>
        <p:nvPicPr>
          <p:cNvPr id="4098" name="Picture 2" descr="C:\Users\Jana\AppData\Local\Microsoft\Windows\Temporary Internet Files\Content.IE5\TVQU4GYL\MC9003962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921035"/>
            <a:ext cx="1872208" cy="1936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916832"/>
            <a:ext cx="57606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Poplatky se liší u jednotlivých bank. Mezi nejčastější poplatky patří: - roční poplatek za kartu,  - poplatky za výběr hotovosti v bankomatech.</a:t>
            </a:r>
            <a:endParaRPr lang="cs-CZ" sz="3600" dirty="0">
              <a:solidFill>
                <a:schemeClr val="bg1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lang="cs-CZ" sz="4000" b="1" dirty="0" smtClean="0">
                <a:ln/>
                <a:solidFill>
                  <a:srgbClr val="FFFF00"/>
                </a:solidFill>
              </a:rPr>
              <a:t>Poplatky za používání </a:t>
            </a:r>
            <a:r>
              <a:rPr lang="cs-CZ" sz="4000" b="1" dirty="0" smtClean="0">
                <a:ln/>
                <a:solidFill>
                  <a:srgbClr val="FFFF00"/>
                </a:solidFill>
              </a:rPr>
              <a:t>platební karty</a:t>
            </a:r>
            <a:endParaRPr kumimoji="0" lang="cs-CZ" sz="4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122" name="Picture 2" descr="C:\Users\Jana\AppData\Local\Microsoft\Windows\Temporary Internet Files\Content.IE5\CRX18PNE\MC9003570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204864"/>
            <a:ext cx="2160240" cy="30288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143000"/>
          </a:xfr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             </a:t>
            </a:r>
            <a:r>
              <a:rPr lang="cs-CZ" sz="4800" b="1" cap="none" dirty="0" smtClean="0">
                <a:ln/>
                <a:solidFill>
                  <a:srgbClr val="FFFF00"/>
                </a:solidFill>
              </a:rPr>
              <a:t>VÝHODY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1" y="1988840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 jednoduché a rychlé použití</a:t>
            </a:r>
          </a:p>
          <a:p>
            <a:pPr algn="ctr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p</a:t>
            </a:r>
            <a:r>
              <a:rPr lang="cs-CZ" sz="3200" dirty="0" smtClean="0">
                <a:solidFill>
                  <a:schemeClr val="bg1"/>
                </a:solidFill>
              </a:rPr>
              <a:t>rostředky máme kdykoliv k dispozici(prodejna, bankomat)</a:t>
            </a:r>
          </a:p>
          <a:p>
            <a:pPr algn="ctr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yšší bezpečnost než kdybychom u sebe nosili hotovost</a:t>
            </a:r>
          </a:p>
          <a:p>
            <a:pPr algn="ctr">
              <a:buFontTx/>
              <a:buChar char="-"/>
            </a:pPr>
            <a:r>
              <a:rPr lang="cs-CZ" sz="3200" dirty="0" smtClean="0">
                <a:solidFill>
                  <a:schemeClr val="bg1"/>
                </a:solidFill>
              </a:rPr>
              <a:t> mezinárodní použití</a:t>
            </a:r>
          </a:p>
          <a:p>
            <a:pPr algn="ctr"/>
            <a:endParaRPr lang="cs-CZ" sz="3200" dirty="0" smtClean="0"/>
          </a:p>
        </p:txBody>
      </p:sp>
      <p:pic>
        <p:nvPicPr>
          <p:cNvPr id="6146" name="Picture 2" descr="C:\Users\Jana\AppData\Local\Microsoft\Windows\Temporary Internet Files\Content.IE5\J6FH2NA5\MP9004423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5013176"/>
            <a:ext cx="2592288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            </a:t>
            </a:r>
            <a:r>
              <a:rPr lang="cs-CZ" sz="4800" b="1" cap="none" dirty="0" smtClean="0">
                <a:ln/>
                <a:solidFill>
                  <a:srgbClr val="FFFF00"/>
                </a:solidFill>
              </a:rPr>
              <a:t>OTÁZKY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1988840"/>
            <a:ext cx="835896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Co je to PIN?</a:t>
            </a:r>
          </a:p>
          <a:p>
            <a:r>
              <a:rPr lang="cs-CZ" sz="3200" dirty="0" smtClean="0"/>
              <a:t>2. Najdi na internetu vysvětlení pojmu </a:t>
            </a:r>
          </a:p>
          <a:p>
            <a:r>
              <a:rPr lang="cs-CZ" sz="3200" dirty="0" smtClean="0"/>
              <a:t>    expirace karty.</a:t>
            </a:r>
          </a:p>
          <a:p>
            <a:r>
              <a:rPr lang="cs-CZ" sz="3200" dirty="0" smtClean="0"/>
              <a:t>3. Na internetu zjisti, kdy byl u nás</a:t>
            </a:r>
          </a:p>
          <a:p>
            <a:r>
              <a:rPr lang="cs-CZ" sz="3200" dirty="0" smtClean="0"/>
              <a:t>    </a:t>
            </a:r>
            <a:r>
              <a:rPr lang="cs-CZ" sz="3200" dirty="0" smtClean="0"/>
              <a:t>vydána</a:t>
            </a:r>
            <a:r>
              <a:rPr lang="cs-CZ" sz="3200" dirty="0" smtClean="0"/>
              <a:t> </a:t>
            </a:r>
            <a:r>
              <a:rPr lang="cs-CZ" sz="3200" dirty="0" smtClean="0"/>
              <a:t>1. </a:t>
            </a:r>
            <a:r>
              <a:rPr lang="cs-CZ" sz="3200" dirty="0" smtClean="0"/>
              <a:t>platební karta</a:t>
            </a:r>
            <a:r>
              <a:rPr lang="cs-CZ" sz="3200" dirty="0" smtClean="0"/>
              <a:t> </a:t>
            </a:r>
            <a:r>
              <a:rPr lang="cs-CZ" sz="3200" dirty="0" smtClean="0"/>
              <a:t>a u jaké banky</a:t>
            </a:r>
            <a:r>
              <a:rPr lang="cs-CZ" sz="3200" dirty="0" smtClean="0"/>
              <a:t>.</a:t>
            </a:r>
            <a:endParaRPr lang="cs-CZ" sz="3200" dirty="0" smtClean="0"/>
          </a:p>
        </p:txBody>
      </p:sp>
      <p:pic>
        <p:nvPicPr>
          <p:cNvPr id="7170" name="Picture 2" descr="C:\Users\Jana\AppData\Local\Microsoft\Windows\Temporary Internet Files\Content.IE5\SV48G03S\MM90039573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797152"/>
            <a:ext cx="1944216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5">
      <a:dk1>
        <a:sysClr val="windowText" lastClr="000000"/>
      </a:dk1>
      <a:lt1>
        <a:sysClr val="window" lastClr="FFFFFF"/>
      </a:lt1>
      <a:dk2>
        <a:srgbClr val="575F6D"/>
      </a:dk2>
      <a:lt2>
        <a:srgbClr val="E7563E"/>
      </a:lt2>
      <a:accent1>
        <a:srgbClr val="862110"/>
      </a:accent1>
      <a:accent2>
        <a:srgbClr val="3667C4"/>
      </a:accent2>
      <a:accent3>
        <a:srgbClr val="CFA809"/>
      </a:accent3>
      <a:accent4>
        <a:srgbClr val="FFFF65"/>
      </a:accent4>
      <a:accent5>
        <a:srgbClr val="AEBAD5"/>
      </a:accent5>
      <a:accent6>
        <a:srgbClr val="00B0F0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441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          Platební karta</vt:lpstr>
      <vt:lpstr>                             Platební karta</vt:lpstr>
      <vt:lpstr>                     Blokace platební karty</vt:lpstr>
      <vt:lpstr>Aktivace platební karty </vt:lpstr>
      <vt:lpstr>   Druhy platebních karet</vt:lpstr>
      <vt:lpstr>Snímek 7</vt:lpstr>
      <vt:lpstr>                       VÝHODY</vt:lpstr>
      <vt:lpstr>                     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33</cp:revision>
  <dcterms:created xsi:type="dcterms:W3CDTF">2012-10-27T08:31:01Z</dcterms:created>
  <dcterms:modified xsi:type="dcterms:W3CDTF">2013-10-31T19:25:20Z</dcterms:modified>
</cp:coreProperties>
</file>