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65" r:id="rId4"/>
    <p:sldId id="268" r:id="rId5"/>
    <p:sldId id="266" r:id="rId6"/>
    <p:sldId id="263" r:id="rId7"/>
    <p:sldId id="262" r:id="rId8"/>
    <p:sldId id="258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964B341-69D2-4FA7-8948-E26F2820B54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964B341-69D2-4FA7-8948-E26F2820B54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964B341-69D2-4FA7-8948-E26F2820B54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4%8C%C3%A1rov%C3%BD_k%C3%B3d" TargetMode="External"/><Relationship Id="rId2" Type="http://schemas.openxmlformats.org/officeDocument/2006/relationships/hyperlink" Target="http://cs.wikipedia.org/wiki/SIPO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l%C3%A1vesnice" TargetMode="External"/><Relationship Id="rId2" Type="http://schemas.openxmlformats.org/officeDocument/2006/relationships/hyperlink" Target="http://cs.wikipedia.org/wiki/Displej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wmf"/><Relationship Id="rId4" Type="http://schemas.openxmlformats.org/officeDocument/2006/relationships/hyperlink" Target="http://cs.wikipedia.org/wiki/Po%C4%8D%C3%ADta%C4%8Dov%C3%A1_tisk%C3%A1rna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60648"/>
            <a:ext cx="5261767" cy="864096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971600" y="1268760"/>
          <a:ext cx="7272808" cy="5185964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2362726"/>
                <a:gridCol w="4910082"/>
              </a:tblGrid>
              <a:tr h="432681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EU_62_B_sada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1_05_M_Bankomat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_Poliačíková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943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škola, Základní škola a Mateřská škola, Karviná, p. o.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4140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Ing.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Jana Poliačíková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4150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Materiál slouží ke zjištění finanční gramotnosti žáků, jejich představě a povědomí o funkci bankomatu. </a:t>
                      </a: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Vzdělávací oblast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a její aplikace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Matematika/Finanční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gramotnost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Tematická oblast/téma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Kde a jak platíme/Hotovostní peníze</a:t>
                      </a: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Výsledky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-</a:t>
                      </a: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dokázat vysvětlit, jak a čím platíme,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-</a:t>
                      </a: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dokázat vysvětlit, kde a jak platíme</a:t>
                      </a:r>
                    </a:p>
                  </a:txBody>
                  <a:tcPr marL="52322" marR="52322" marT="0" marB="0"/>
                </a:tc>
              </a:tr>
              <a:tr h="2075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Klíčová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Hotovostní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 peníze, poplatky, bankomat, PIN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Druh učebního materiálu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PPT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prezentace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vzdělávání,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ročník Praktické školy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dvouleté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Datum: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11.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11. 2013                          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Třída: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I.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PRŠ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5911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Zdroj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[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online]. 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[1-11-2013]. 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Dostupné z URL: &lt;http://office.</a:t>
                      </a:r>
                      <a:r>
                        <a:rPr lang="cs-CZ" sz="1100" dirty="0" err="1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microsoft.com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&gt; </a:t>
                      </a: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        </a:t>
            </a:r>
            <a:r>
              <a:rPr lang="cs-CZ" sz="5400" b="1" cap="none" dirty="0" smtClean="0">
                <a:ln/>
                <a:solidFill>
                  <a:srgbClr val="FFFF00"/>
                </a:solidFill>
              </a:rPr>
              <a:t>Bankomat</a:t>
            </a:r>
            <a:endParaRPr lang="cs-CZ" sz="54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3200" dirty="0" smtClean="0"/>
              <a:t>Je to zařízení určené k výdeji hotovosti prostřednictvím platební karty.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</p:txBody>
      </p:sp>
      <p:pic>
        <p:nvPicPr>
          <p:cNvPr id="3" name="Picture 2" descr="C:\Users\Jana\AppData\Local\Microsoft\Windows\Temporary Internet Files\Content.IE5\SV48G03S\MP90042770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3140968"/>
            <a:ext cx="3231579" cy="3312368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          </a:t>
            </a:r>
            <a:br>
              <a:rPr lang="cs-CZ" sz="4000" b="1" cap="none" dirty="0" smtClean="0">
                <a:ln/>
                <a:solidFill>
                  <a:schemeClr val="accent3"/>
                </a:solidFill>
              </a:rPr>
            </a:br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</a:t>
            </a:r>
            <a:r>
              <a:rPr lang="cs-CZ" sz="5400" b="1" cap="none" dirty="0" smtClean="0">
                <a:ln/>
                <a:solidFill>
                  <a:srgbClr val="FFFF00"/>
                </a:solidFill>
              </a:rPr>
              <a:t>Funkce bankomatu</a:t>
            </a:r>
            <a:endParaRPr lang="cs-CZ" sz="54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pPr algn="ctr">
              <a:buFont typeface="Courier New" pitchFamily="49" charset="0"/>
              <a:buChar char="o"/>
            </a:pPr>
            <a:r>
              <a:rPr lang="cs-CZ" sz="2800" dirty="0" smtClean="0"/>
              <a:t>Výdej hotovosti</a:t>
            </a:r>
          </a:p>
          <a:p>
            <a:pPr algn="ctr">
              <a:buFont typeface="Courier New" pitchFamily="49" charset="0"/>
              <a:buChar char="o"/>
            </a:pPr>
            <a:r>
              <a:rPr lang="cs-CZ" sz="2800" dirty="0" smtClean="0"/>
              <a:t>Uvádí zůstatky na účtu</a:t>
            </a:r>
          </a:p>
          <a:p>
            <a:pPr algn="ctr">
              <a:buFont typeface="Courier New" pitchFamily="49" charset="0"/>
              <a:buChar char="o"/>
            </a:pPr>
            <a:r>
              <a:rPr lang="cs-CZ" sz="2800" dirty="0" smtClean="0"/>
              <a:t>Možnost dobíjení kreditu mobilních telefonů</a:t>
            </a:r>
          </a:p>
          <a:p>
            <a:pPr algn="ctr">
              <a:buFont typeface="Courier New" pitchFamily="49" charset="0"/>
              <a:buChar char="o"/>
            </a:pPr>
            <a:r>
              <a:rPr lang="cs-CZ" sz="2800" dirty="0" smtClean="0"/>
              <a:t>Změna PIN kódu.</a:t>
            </a:r>
          </a:p>
          <a:p>
            <a:pPr algn="ctr">
              <a:buFont typeface="Courier New" pitchFamily="49" charset="0"/>
              <a:buChar char="o"/>
            </a:pPr>
            <a:r>
              <a:rPr lang="cs-CZ" sz="2800" dirty="0" smtClean="0"/>
              <a:t>Podání příkazu k úhradě.</a:t>
            </a:r>
          </a:p>
          <a:p>
            <a:pPr algn="ctr">
              <a:buFont typeface="Courier New" pitchFamily="49" charset="0"/>
              <a:buChar char="o"/>
            </a:pPr>
            <a:r>
              <a:rPr lang="cs-CZ" sz="2800" dirty="0" smtClean="0"/>
              <a:t>Transfery peněz mezi svými účty i zcela obecný bankovní převod na jiný účet.</a:t>
            </a:r>
          </a:p>
          <a:p>
            <a:pPr algn="ctr">
              <a:buFont typeface="Courier New" pitchFamily="49" charset="0"/>
              <a:buChar char="o"/>
            </a:pPr>
            <a:r>
              <a:rPr lang="cs-CZ" sz="2800" dirty="0" smtClean="0"/>
              <a:t>Některé bankomaty (České spořitelny) umějí zaplatit složenku </a:t>
            </a:r>
            <a:r>
              <a:rPr lang="cs-CZ" sz="2800" dirty="0" smtClean="0">
                <a:hlinkClick r:id="rId2" action="ppaction://hlinkfile" tooltip="SIPO"/>
              </a:rPr>
              <a:t>SIPO</a:t>
            </a:r>
            <a:r>
              <a:rPr lang="cs-CZ" sz="2800" dirty="0" smtClean="0"/>
              <a:t> pomocí čtečky </a:t>
            </a:r>
            <a:r>
              <a:rPr lang="cs-CZ" sz="2800" dirty="0" smtClean="0">
                <a:hlinkClick r:id="rId3" action="ppaction://hlinkfile" tooltip="Čárový kód"/>
              </a:rPr>
              <a:t>čárového kódu</a:t>
            </a:r>
            <a:endParaRPr lang="cs-CZ" sz="2800" dirty="0" smtClean="0"/>
          </a:p>
          <a:p>
            <a:pPr algn="ctr">
              <a:buFont typeface="Courier New" pitchFamily="49" charset="0"/>
              <a:buChar char="o"/>
            </a:pPr>
            <a:r>
              <a:rPr lang="cs-CZ" sz="2800" dirty="0" smtClean="0"/>
              <a:t>Existují i tzv. vkladové bankomaty. Nabízí je finanční instituce jako jsou ČSOB, Česká spořitelna, Poštovní spořitelna, </a:t>
            </a:r>
            <a:r>
              <a:rPr lang="cs-CZ" sz="2800" dirty="0" err="1" smtClean="0"/>
              <a:t>UniCredit</a:t>
            </a:r>
            <a:r>
              <a:rPr lang="cs-CZ" sz="2800" dirty="0" smtClean="0"/>
              <a:t> Bank, GE Money Bank, </a:t>
            </a:r>
            <a:r>
              <a:rPr lang="cs-CZ" sz="2800" dirty="0" err="1" smtClean="0"/>
              <a:t>mBank</a:t>
            </a:r>
            <a:r>
              <a:rPr lang="cs-CZ" sz="2800" dirty="0" smtClean="0"/>
              <a:t> a </a:t>
            </a:r>
            <a:r>
              <a:rPr lang="cs-CZ" sz="2800" dirty="0" err="1" smtClean="0"/>
              <a:t>Air</a:t>
            </a:r>
            <a:r>
              <a:rPr lang="cs-CZ" sz="2800" dirty="0" smtClean="0"/>
              <a:t> Bank.</a:t>
            </a:r>
          </a:p>
          <a:p>
            <a:pPr algn="ctr">
              <a:buFontTx/>
              <a:buChar char="-"/>
            </a:pPr>
            <a:endParaRPr lang="cs-CZ" sz="2800" dirty="0" smtClean="0"/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          </a:t>
            </a:r>
            <a:br>
              <a:rPr lang="cs-CZ" sz="4000" b="1" cap="none" dirty="0" smtClean="0">
                <a:ln/>
                <a:solidFill>
                  <a:schemeClr val="accent3"/>
                </a:solidFill>
              </a:rPr>
            </a:br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</a:t>
            </a:r>
            <a:r>
              <a:rPr lang="cs-CZ" sz="5400" b="1" cap="none" dirty="0" smtClean="0">
                <a:ln/>
                <a:solidFill>
                  <a:srgbClr val="FFFF00"/>
                </a:solidFill>
              </a:rPr>
              <a:t>Vybavení bankomatu</a:t>
            </a:r>
            <a:endParaRPr lang="cs-CZ" sz="54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endParaRPr lang="cs-CZ" sz="2800" b="1" dirty="0" smtClean="0"/>
          </a:p>
          <a:p>
            <a:r>
              <a:rPr lang="cs-CZ" sz="2800" dirty="0" smtClean="0"/>
              <a:t>Bankomat je vybaven: </a:t>
            </a:r>
          </a:p>
          <a:p>
            <a:r>
              <a:rPr lang="cs-CZ" sz="2800" dirty="0" smtClean="0"/>
              <a:t>čtečkou karet</a:t>
            </a:r>
          </a:p>
          <a:p>
            <a:r>
              <a:rPr lang="cs-CZ" sz="2800" dirty="0" smtClean="0">
                <a:hlinkClick r:id="rId2" action="ppaction://hlinkfile" tooltip="Displej"/>
              </a:rPr>
              <a:t>displejem</a:t>
            </a:r>
            <a:endParaRPr lang="cs-CZ" sz="2800" dirty="0" smtClean="0"/>
          </a:p>
          <a:p>
            <a:r>
              <a:rPr lang="cs-CZ" sz="2800" dirty="0" smtClean="0"/>
              <a:t>numerickou </a:t>
            </a:r>
            <a:r>
              <a:rPr lang="cs-CZ" sz="2800" dirty="0" smtClean="0">
                <a:hlinkClick r:id="rId3" action="ppaction://hlinkfile" tooltip="Klávesnice"/>
              </a:rPr>
              <a:t>klávesnicí</a:t>
            </a:r>
            <a:endParaRPr lang="cs-CZ" sz="2800" dirty="0" smtClean="0"/>
          </a:p>
          <a:p>
            <a:r>
              <a:rPr lang="cs-CZ" sz="2800" dirty="0" smtClean="0"/>
              <a:t>zařízením pro výstup bankovek</a:t>
            </a:r>
          </a:p>
          <a:p>
            <a:r>
              <a:rPr lang="cs-CZ" sz="2800" dirty="0" smtClean="0"/>
              <a:t>řídicí jednotkou</a:t>
            </a:r>
          </a:p>
          <a:p>
            <a:r>
              <a:rPr lang="cs-CZ" sz="2800" dirty="0" smtClean="0">
                <a:hlinkClick r:id="rId4" action="ppaction://hlinkfile" tooltip="Počítačová tiskárna"/>
              </a:rPr>
              <a:t>tiskárnou</a:t>
            </a:r>
            <a:r>
              <a:rPr lang="cs-CZ" sz="2800" dirty="0" smtClean="0"/>
              <a:t> potvrzenek</a:t>
            </a:r>
          </a:p>
          <a:p>
            <a:r>
              <a:rPr lang="cs-CZ" sz="2800" dirty="0" smtClean="0"/>
              <a:t>bankovkami (bankomat přesně ví, kolik bankovek jaké nominální hodnoty má, aby je mohl vydávat)</a:t>
            </a:r>
          </a:p>
          <a:p>
            <a:r>
              <a:rPr lang="cs-CZ" sz="2800" dirty="0" smtClean="0"/>
              <a:t>zvukový výstup, kterým signalizuje pokyn pro výběr hotovosti nebo poruchu</a:t>
            </a:r>
          </a:p>
          <a:p>
            <a:r>
              <a:rPr lang="cs-CZ" sz="2800" dirty="0" smtClean="0"/>
              <a:t>Řada bankomatů je navíc vybavena kamerou, sledující například, zdali se někde nesnaží k penězům dostat násilím či instalovat prvek pro sledování zákaznických PIN kódů</a:t>
            </a:r>
          </a:p>
          <a:p>
            <a:pPr algn="ctr">
              <a:buFontTx/>
              <a:buChar char="-"/>
            </a:pPr>
            <a:endParaRPr lang="cs-CZ" sz="2800" dirty="0" smtClean="0"/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</p:txBody>
      </p:sp>
      <p:pic>
        <p:nvPicPr>
          <p:cNvPr id="1026" name="Picture 2" descr="C:\Users\Jana\AppData\Local\Microsoft\Windows\Temporary Internet Files\Content.IE5\CRX18PNE\MC90042972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60" y="1412776"/>
            <a:ext cx="2232248" cy="275744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4800" b="1" cap="none" dirty="0" smtClean="0">
                <a:ln/>
                <a:solidFill>
                  <a:srgbClr val="FFFF00"/>
                </a:solidFill>
              </a:rPr>
              <a:t>Postup při výběru peněz </a:t>
            </a:r>
            <a:endParaRPr lang="cs-CZ" sz="48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91264" cy="4873752"/>
          </a:xfrm>
        </p:spPr>
        <p:txBody>
          <a:bodyPr>
            <a:normAutofit/>
          </a:bodyPr>
          <a:lstStyle/>
          <a:p>
            <a:pPr marL="457200" indent="-457200" algn="ctr">
              <a:buNone/>
            </a:pPr>
            <a:r>
              <a:rPr lang="cs-CZ" sz="2800" dirty="0" smtClean="0"/>
              <a:t>1. Vložím kartu do bankomatu, zvolím jazyk a  </a:t>
            </a:r>
          </a:p>
          <a:p>
            <a:pPr marL="457200" indent="-457200" algn="ctr">
              <a:buNone/>
            </a:pPr>
            <a:r>
              <a:rPr lang="cs-CZ" sz="2800" dirty="0" smtClean="0"/>
              <a:t>zadám PIN(Pozor!! Pokud PIN třikrát zadáš špatně, bankomat kartu zablokuje)</a:t>
            </a:r>
          </a:p>
          <a:p>
            <a:pPr marL="457200" indent="-457200" algn="ctr">
              <a:buNone/>
            </a:pPr>
            <a:r>
              <a:rPr lang="cs-CZ" sz="2800" dirty="0" smtClean="0"/>
              <a:t>2. Zvolím operaci – výběr hotovosti a zadám požadovanou částku</a:t>
            </a:r>
          </a:p>
          <a:p>
            <a:pPr marL="457200" indent="-457200" algn="ctr">
              <a:buNone/>
            </a:pPr>
            <a:r>
              <a:rPr lang="cs-CZ" sz="2800" dirty="0" smtClean="0"/>
              <a:t>3. Počkám, až bankomat vydá kartu a hotovost</a:t>
            </a:r>
          </a:p>
          <a:p>
            <a:pPr marL="457200" indent="-457200" algn="ctr">
              <a:buNone/>
            </a:pPr>
            <a:r>
              <a:rPr lang="cs-CZ" sz="2800" dirty="0" smtClean="0"/>
              <a:t>4. Nechám si vytisknout stvrzenku.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</p:txBody>
      </p:sp>
      <p:pic>
        <p:nvPicPr>
          <p:cNvPr id="2050" name="Picture 2" descr="C:\Users\Jana\AppData\Local\Microsoft\Windows\Temporary Internet Files\Content.IE5\CRX18PNE\MC9003102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509120"/>
            <a:ext cx="2088232" cy="23488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752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        </a:t>
            </a:r>
            <a:r>
              <a:rPr lang="cs-CZ" sz="6000" b="1" cap="none" dirty="0" smtClean="0">
                <a:ln/>
                <a:solidFill>
                  <a:srgbClr val="FFFF00"/>
                </a:solidFill>
              </a:rPr>
              <a:t>Bankomat</a:t>
            </a:r>
            <a:endParaRPr lang="cs-CZ" sz="60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55576" y="1844825"/>
            <a:ext cx="7632848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3200" dirty="0" smtClean="0"/>
              <a:t>POZOR!!</a:t>
            </a:r>
          </a:p>
          <a:p>
            <a:pPr algn="ctr">
              <a:defRPr/>
            </a:pPr>
            <a:r>
              <a:rPr lang="cs-CZ" sz="3200" dirty="0" smtClean="0"/>
              <a:t>Dávám si pozor na neznámé lidi v blízkosti bankomatu- možnost krádeže peněz, karty nebo zjištění PIN.</a:t>
            </a:r>
            <a:endParaRPr lang="cs-CZ" sz="3200" dirty="0"/>
          </a:p>
        </p:txBody>
      </p:sp>
      <p:pic>
        <p:nvPicPr>
          <p:cNvPr id="3074" name="Picture 2" descr="C:\Users\Jana\AppData\Local\Microsoft\Windows\Temporary Internet Files\Content.IE5\J6FH2NA5\MP90014906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4293096"/>
            <a:ext cx="3657600" cy="24444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5536" y="1916832"/>
            <a:ext cx="5760640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dirty="0" smtClean="0"/>
              <a:t>Za výběr hotovosti bankomatu platím poplatky bance. Je výhodnější používat bankomat své banky, poplatky jsou tak nižší než u bankomatů cizích bank.</a:t>
            </a:r>
            <a:endParaRPr lang="cs-CZ" sz="3600" dirty="0"/>
          </a:p>
          <a:p>
            <a:pPr>
              <a:defRPr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064896" cy="1224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ap="flat" cmpd="sng" algn="ctr">
            <a:solidFill>
              <a:schemeClr val="accent1"/>
            </a:solidFill>
            <a:prstDash val="solid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anchor="b">
            <a:normAutofit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/>
                <a:solidFill>
                  <a:schemeClr val="accent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</a:t>
            </a:r>
            <a:r>
              <a:rPr lang="cs-CZ" sz="4000" b="1" dirty="0" smtClean="0">
                <a:ln/>
                <a:solidFill>
                  <a:srgbClr val="FFFF00"/>
                </a:solidFill>
              </a:rPr>
              <a:t>Poplatky za používání bankomatu</a:t>
            </a:r>
            <a:endParaRPr kumimoji="0" lang="cs-CZ" sz="4000" b="1" i="0" u="none" strike="noStrike" kern="1200" cap="none" spc="300" normalizeH="0" baseline="0" noProof="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098" name="Picture 2" descr="C:\Users\Jana\AppData\Local\Microsoft\Windows\Temporary Internet Files\Content.IE5\SV48G03S\MC90041145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1700808"/>
            <a:ext cx="3320177" cy="35283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75240" cy="1143000"/>
          </a:xfr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sz="3200" b="1" cap="none" dirty="0" smtClean="0">
                <a:ln/>
                <a:solidFill>
                  <a:schemeClr val="accent3"/>
                </a:solidFill>
              </a:rPr>
              <a:t>                       </a:t>
            </a:r>
            <a:r>
              <a:rPr lang="cs-CZ" sz="4800" b="1" cap="none" dirty="0" smtClean="0">
                <a:ln/>
                <a:solidFill>
                  <a:srgbClr val="FFFF00"/>
                </a:solidFill>
              </a:rPr>
              <a:t>VÝHODY</a:t>
            </a:r>
            <a:endParaRPr lang="cs-CZ" sz="4800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1521" y="1988840"/>
            <a:ext cx="84249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Můžeme ho používat 24 hodin denně. </a:t>
            </a:r>
          </a:p>
          <a:p>
            <a:pPr algn="ctr"/>
            <a:r>
              <a:rPr lang="cs-CZ" sz="3200" dirty="0" smtClean="0"/>
              <a:t>Máme stálý přístup k penězům.</a:t>
            </a:r>
          </a:p>
        </p:txBody>
      </p:sp>
      <p:pic>
        <p:nvPicPr>
          <p:cNvPr id="5123" name="Picture 3" descr="C:\Users\Jana\AppData\Local\Microsoft\Windows\Temporary Internet Files\Content.IE5\SV48G03S\MC9003261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3212976"/>
            <a:ext cx="3174016" cy="34563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sz="3200" b="1" cap="none" dirty="0" smtClean="0">
                <a:ln/>
                <a:solidFill>
                  <a:schemeClr val="accent3"/>
                </a:solidFill>
              </a:rPr>
              <a:t>                      </a:t>
            </a:r>
            <a:r>
              <a:rPr lang="cs-CZ" sz="4800" b="1" cap="none" dirty="0" smtClean="0">
                <a:ln/>
                <a:solidFill>
                  <a:srgbClr val="FFFF00"/>
                </a:solidFill>
              </a:rPr>
              <a:t>OTÁZKY</a:t>
            </a:r>
            <a:endParaRPr lang="cs-CZ" sz="4800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1520" y="1988840"/>
            <a:ext cx="835896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1. Co je to PIN?</a:t>
            </a:r>
          </a:p>
          <a:p>
            <a:r>
              <a:rPr lang="cs-CZ" sz="3200" dirty="0" smtClean="0"/>
              <a:t>2. Najdi na internetu vysvětlení pojmu </a:t>
            </a:r>
          </a:p>
          <a:p>
            <a:r>
              <a:rPr lang="cs-CZ" sz="3200" dirty="0" smtClean="0"/>
              <a:t>    expirace karty.</a:t>
            </a:r>
          </a:p>
          <a:p>
            <a:r>
              <a:rPr lang="cs-CZ" sz="3200" dirty="0" smtClean="0"/>
              <a:t>3. Na internetu zjisti, kdy byl u nás</a:t>
            </a:r>
          </a:p>
          <a:p>
            <a:r>
              <a:rPr lang="cs-CZ" sz="3200" dirty="0" smtClean="0"/>
              <a:t>    instalován 1. bankomat a u jaké banky.</a:t>
            </a:r>
          </a:p>
          <a:p>
            <a:r>
              <a:rPr lang="cs-CZ" sz="3200" dirty="0" smtClean="0"/>
              <a:t>4. Co se stane zadám-li na displeji </a:t>
            </a:r>
          </a:p>
          <a:p>
            <a:r>
              <a:rPr lang="cs-CZ" sz="3200" dirty="0" smtClean="0"/>
              <a:t>    bankomatu chybný PIN.</a:t>
            </a:r>
            <a:endParaRPr lang="cs-CZ" sz="3200" dirty="0"/>
          </a:p>
        </p:txBody>
      </p:sp>
      <p:pic>
        <p:nvPicPr>
          <p:cNvPr id="3" name="Picture 2" descr="C:\Users\Jana\AppData\Local\Microsoft\Windows\Temporary Internet Files\Content.IE5\TVQU4GYL\MC90039094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4653136"/>
            <a:ext cx="2176272" cy="19467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247</TotalTime>
  <Words>410</Words>
  <Application>Microsoft Office PowerPoint</Application>
  <PresentationFormat>Předvádění na obrazovce (4:3)</PresentationFormat>
  <Paragraphs>104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Snímek 1</vt:lpstr>
      <vt:lpstr>              Bankomat</vt:lpstr>
      <vt:lpstr>                       Funkce bankomatu</vt:lpstr>
      <vt:lpstr>                       Vybavení bankomatu</vt:lpstr>
      <vt:lpstr>Postup při výběru peněz </vt:lpstr>
      <vt:lpstr>              Bankomat</vt:lpstr>
      <vt:lpstr>Snímek 7</vt:lpstr>
      <vt:lpstr>                       VÝHODY</vt:lpstr>
      <vt:lpstr>                      OTÁZKY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Jana</cp:lastModifiedBy>
  <cp:revision>29</cp:revision>
  <dcterms:created xsi:type="dcterms:W3CDTF">2012-10-27T08:31:01Z</dcterms:created>
  <dcterms:modified xsi:type="dcterms:W3CDTF">2013-10-31T18:10:53Z</dcterms:modified>
</cp:coreProperties>
</file>