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4" r:id="rId3"/>
    <p:sldId id="265" r:id="rId4"/>
    <p:sldId id="270" r:id="rId5"/>
    <p:sldId id="272" r:id="rId6"/>
    <p:sldId id="271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8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268760"/>
          <a:ext cx="7272808" cy="5185964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3268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EU_62_B_sada 1_06_M_Příkaz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k úhradě_Poliačíková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94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40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Jana Poliačíková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5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Materiál slouží ke zjištění finanční gramotnosti žáků, jejich představě a povědomí o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nástroji úhradové formy placení jako jsou příkazy k úhradě.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Kde a jak platíme/Bezhotovostní peníze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-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dokázat vysvětlit, jak a čím platíme,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-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dokázat vysvětlit, kde a jak platíme</a:t>
                      </a:r>
                    </a:p>
                  </a:txBody>
                  <a:tcPr marL="52322" marR="52322" marT="0" marB="0"/>
                </a:tc>
              </a:tr>
              <a:tr h="207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Bezhotovostní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peníze, příkaz k úhradě,účet, jednorázový a trvalý příkaz, platba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11. 11. 2013 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1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[9-11-2013]. 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Dostupné z URL: &lt;http://office.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</a:t>
            </a:r>
            <a:r>
              <a:rPr lang="cs-CZ" sz="5400" dirty="0" smtClean="0">
                <a:ln/>
                <a:solidFill>
                  <a:srgbClr val="FFFF00"/>
                </a:solidFill>
              </a:rPr>
              <a:t>Úhradová forma placení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0" y="1700808"/>
            <a:ext cx="972039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Majitel účtu                              příkaz bance          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provedení platby z účtu majitele na účet někoho jiného</a:t>
            </a:r>
            <a:endParaRPr lang="cs-CZ" sz="2800" b="1" dirty="0"/>
          </a:p>
        </p:txBody>
      </p:sp>
      <p:sp>
        <p:nvSpPr>
          <p:cNvPr id="10" name="Šipka doprava 9"/>
          <p:cNvSpPr/>
          <p:nvPr/>
        </p:nvSpPr>
        <p:spPr>
          <a:xfrm>
            <a:off x="2483768" y="1772816"/>
            <a:ext cx="1554472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467544" y="4509120"/>
            <a:ext cx="3312368" cy="1800240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- úhradová forma placení se provádí prostřednictvím příkazu k úhradě</a:t>
            </a:r>
            <a:endParaRPr lang="cs-CZ" sz="2400" b="1" dirty="0"/>
          </a:p>
        </p:txBody>
      </p:sp>
      <p:sp>
        <p:nvSpPr>
          <p:cNvPr id="13" name="Šipka doprava 12"/>
          <p:cNvSpPr/>
          <p:nvPr/>
        </p:nvSpPr>
        <p:spPr>
          <a:xfrm>
            <a:off x="7020272" y="1772816"/>
            <a:ext cx="151216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Jana\AppData\Local\Microsoft\Windows\Temporary Internet Files\Content.IE5\CRX18PNE\MC9003340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212976"/>
            <a:ext cx="2520280" cy="34686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5400" dirty="0" smtClean="0">
                <a:ln/>
                <a:solidFill>
                  <a:srgbClr val="FFFF00"/>
                </a:solidFill>
              </a:rPr>
              <a:t>Druhy příkazu k úhradě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600200"/>
            <a:ext cx="8568952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                        - dle způsobu platby</a:t>
            </a:r>
          </a:p>
          <a:p>
            <a:pPr marL="880110" indent="-742950">
              <a:buAutoNum type="arabicPeriod"/>
            </a:pPr>
            <a:r>
              <a:rPr lang="cs-CZ" sz="3800" b="1" dirty="0" smtClean="0"/>
              <a:t>Jednorázový příkaz – pro jednorázové platby</a:t>
            </a:r>
          </a:p>
          <a:p>
            <a:pPr marL="880110" indent="-742950">
              <a:buAutoNum type="arabicPeriod"/>
            </a:pPr>
            <a:r>
              <a:rPr lang="cs-CZ" sz="3800" b="1" dirty="0" smtClean="0"/>
              <a:t>Trvalý příkaz – platba se opakuje až do jeho zrušení (měsíční, čtvrtletní, pololetní a roční placení)</a:t>
            </a:r>
          </a:p>
          <a:p>
            <a:pPr algn="ctr">
              <a:buFontTx/>
              <a:buChar char="-"/>
            </a:pP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91680" y="2708920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2052" name="Picture 4" descr="C:\Users\Jana\AppData\Local\Microsoft\Windows\Temporary Internet Files\Content.IE5\TVQU4GYL\MC9003980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8684" y="4581128"/>
            <a:ext cx="2125316" cy="20608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5400" dirty="0" smtClean="0">
                <a:ln/>
                <a:solidFill>
                  <a:srgbClr val="FFFF00"/>
                </a:solidFill>
              </a:rPr>
              <a:t>Druhy příkazu k úhradě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600200"/>
            <a:ext cx="8568952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                    - dle množství zadaných plateb</a:t>
            </a:r>
          </a:p>
          <a:p>
            <a:pPr marL="880110" indent="-742950">
              <a:buNone/>
            </a:pPr>
            <a:r>
              <a:rPr lang="cs-CZ" sz="3800" b="1" dirty="0" smtClean="0"/>
              <a:t>1.   Jednotlivé příkazy </a:t>
            </a:r>
          </a:p>
          <a:p>
            <a:pPr marL="880110" indent="-742950">
              <a:buNone/>
            </a:pPr>
            <a:r>
              <a:rPr lang="cs-CZ" sz="3800" b="1" dirty="0" smtClean="0"/>
              <a:t>      (pro jednu platbu)</a:t>
            </a:r>
          </a:p>
          <a:p>
            <a:pPr marL="880110" indent="-742950">
              <a:buNone/>
            </a:pPr>
            <a:r>
              <a:rPr lang="cs-CZ" sz="3800" b="1" dirty="0" smtClean="0"/>
              <a:t>2.   Hromadné příkazy</a:t>
            </a:r>
          </a:p>
          <a:p>
            <a:pPr marL="880110" indent="-742950">
              <a:buNone/>
            </a:pPr>
            <a:r>
              <a:rPr lang="cs-CZ" sz="3800" b="1" dirty="0" smtClean="0"/>
              <a:t>      (pro více plateb)</a:t>
            </a:r>
          </a:p>
          <a:p>
            <a:pPr algn="ctr">
              <a:buFontTx/>
              <a:buChar char="-"/>
            </a:pP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91680" y="2708920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4098" name="Picture 2" descr="C:\Users\Jana\AppData\Local\Microsoft\Windows\Temporary Internet Files\Content.IE5\CRX18PNE\MC9004392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420888"/>
            <a:ext cx="2931754" cy="41044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5400" dirty="0" smtClean="0">
                <a:ln/>
                <a:solidFill>
                  <a:srgbClr val="FFFF00"/>
                </a:solidFill>
              </a:rPr>
              <a:t>Příkaz k úhradě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600200"/>
            <a:ext cx="8568952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                    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91680" y="2708920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79512" y="1484784"/>
            <a:ext cx="878497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na formuláři najdete a musíte vyplnit, především:</a:t>
            </a:r>
          </a:p>
          <a:p>
            <a:r>
              <a:rPr lang="cs-CZ" sz="2800" dirty="0" smtClean="0"/>
              <a:t>- bankovní spojení (tj. číslo účtu a identifikační kód banky) plátce</a:t>
            </a:r>
          </a:p>
          <a:p>
            <a:r>
              <a:rPr lang="cs-CZ" sz="2800" dirty="0" smtClean="0"/>
              <a:t>- bankovní spojení příjemce – tedy toho, komu peníze převádíte (příjemce) </a:t>
            </a:r>
          </a:p>
          <a:p>
            <a:r>
              <a:rPr lang="cs-CZ" sz="2800" dirty="0" smtClean="0"/>
              <a:t>- částku převodu a měnu převodu</a:t>
            </a:r>
          </a:p>
          <a:p>
            <a:r>
              <a:rPr lang="cs-CZ" sz="2800" dirty="0" smtClean="0"/>
              <a:t>- na formuláři vyznačte, že se jedná o „příkaz k úhradě“ (pokud použijete elektronický způsob příkazu, vyberte jej z nabídky možností).</a:t>
            </a:r>
          </a:p>
          <a:p>
            <a:r>
              <a:rPr lang="cs-CZ" sz="2800" dirty="0" smtClean="0"/>
              <a:t>- pokud se jedná o příkaz k úhradě na papírovém formuláři, náležitě jej podepište, tj. tak, jak jste se podepsali do podpisového vzoru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5400" dirty="0" smtClean="0">
                <a:ln/>
                <a:solidFill>
                  <a:srgbClr val="FFFF00"/>
                </a:solidFill>
              </a:rPr>
              <a:t>Poplatky za příkaz k úhradě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600200"/>
            <a:ext cx="8568952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/>
              <a:t>Nevýhodné  - zřízení příkazu k</a:t>
            </a:r>
          </a:p>
          <a:p>
            <a:pPr>
              <a:buNone/>
            </a:pPr>
            <a:r>
              <a:rPr lang="cs-CZ" sz="4400" b="1" dirty="0" smtClean="0"/>
              <a:t>                         úhradě v bance</a:t>
            </a:r>
          </a:p>
          <a:p>
            <a:pPr>
              <a:buNone/>
            </a:pPr>
            <a:r>
              <a:rPr lang="cs-CZ" sz="4400" b="1" dirty="0" smtClean="0"/>
              <a:t>Výhodné – využití přímého</a:t>
            </a:r>
          </a:p>
          <a:p>
            <a:pPr>
              <a:buNone/>
            </a:pPr>
            <a:r>
              <a:rPr lang="cs-CZ" sz="4400" b="1" dirty="0" smtClean="0"/>
              <a:t>                     bankovnictví</a:t>
            </a:r>
          </a:p>
          <a:p>
            <a:pPr algn="ctr">
              <a:buFontTx/>
              <a:buChar char="-"/>
            </a:pP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91680" y="2708920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5122" name="Picture 2" descr="C:\Users\Jana\AppData\Local\Microsoft\Windows\Temporary Internet Files\Content.IE5\J6FH2NA5\MC900440391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86104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sz="3200" b="1" cap="none" dirty="0" smtClean="0">
                <a:ln/>
                <a:solidFill>
                  <a:schemeClr val="accent3"/>
                </a:solidFill>
              </a:rPr>
              <a:t> </a:t>
            </a:r>
            <a:r>
              <a:rPr lang="cs-CZ" sz="4800" b="1" cap="none" dirty="0" smtClean="0">
                <a:ln/>
                <a:solidFill>
                  <a:srgbClr val="FFFF00"/>
                </a:solidFill>
              </a:rPr>
              <a:t>OTÁZKY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1988840"/>
            <a:ext cx="835896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dirty="0" smtClean="0"/>
              <a:t>Kdy je vhodné platit jednorázovým příkazem a kdy trvalým příkazem?</a:t>
            </a:r>
          </a:p>
          <a:p>
            <a:pPr marL="514350" indent="-514350">
              <a:buAutoNum type="arabicPeriod"/>
            </a:pPr>
            <a:r>
              <a:rPr lang="cs-CZ" sz="3200" b="1" dirty="0" smtClean="0"/>
              <a:t>Na </a:t>
            </a:r>
            <a:r>
              <a:rPr lang="cs-CZ" sz="3200" b="1" smtClean="0"/>
              <a:t>internetu </a:t>
            </a:r>
            <a:r>
              <a:rPr lang="cs-CZ" sz="3200" b="1" smtClean="0"/>
              <a:t>zjisti, </a:t>
            </a:r>
            <a:r>
              <a:rPr lang="cs-CZ" sz="3200" b="1" dirty="0" smtClean="0"/>
              <a:t>jaké jsou poplatky za příkaz k úhradě.</a:t>
            </a:r>
          </a:p>
          <a:p>
            <a:pPr marL="514350" indent="-514350">
              <a:buAutoNum type="arabicPeriod"/>
            </a:pPr>
            <a:r>
              <a:rPr lang="cs-CZ" sz="3200" b="1" dirty="0" smtClean="0"/>
              <a:t>Patří úhradové formy placení do přímého bankovnictví?</a:t>
            </a:r>
          </a:p>
          <a:p>
            <a:pPr marL="514350" indent="-514350">
              <a:buAutoNum type="arabicPeriod"/>
            </a:pPr>
            <a:r>
              <a:rPr lang="cs-CZ" sz="3200" b="1" dirty="0" smtClean="0"/>
              <a:t>Jaké jsou výhody trvalého </a:t>
            </a:r>
          </a:p>
          <a:p>
            <a:pPr marL="514350" indent="-514350"/>
            <a:r>
              <a:rPr lang="cs-CZ" sz="3200" b="1" dirty="0" smtClean="0"/>
              <a:t>     příkazu k úhradě?</a:t>
            </a:r>
          </a:p>
        </p:txBody>
      </p:sp>
      <p:pic>
        <p:nvPicPr>
          <p:cNvPr id="3074" name="Picture 2" descr="C:\Users\Jana\AppData\Local\Microsoft\Windows\Temporary Internet Files\Content.IE5\J6FH2NA5\MP900433767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3" y="4581128"/>
            <a:ext cx="2589411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360</TotalTime>
  <Words>336</Words>
  <Application>Microsoft Office PowerPoint</Application>
  <PresentationFormat>Předvádění na obrazovce (4:3)</PresentationFormat>
  <Paragraphs>96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Snímek 1</vt:lpstr>
      <vt:lpstr> Úhradová forma placení</vt:lpstr>
      <vt:lpstr>Druhy příkazu k úhradě</vt:lpstr>
      <vt:lpstr>Druhy příkazu k úhradě</vt:lpstr>
      <vt:lpstr>Příkaz k úhradě</vt:lpstr>
      <vt:lpstr>Poplatky za příkaz k úhradě</vt:lpstr>
      <vt:lpstr>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43</cp:revision>
  <dcterms:created xsi:type="dcterms:W3CDTF">2012-10-27T08:31:01Z</dcterms:created>
  <dcterms:modified xsi:type="dcterms:W3CDTF">2013-11-23T09:02:31Z</dcterms:modified>
</cp:coreProperties>
</file>