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20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964B341-69D2-4FA7-8948-E26F2820B541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822B84A-54D4-4FD0-8AAC-0D820DC336A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0648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971600" y="1268760"/>
          <a:ext cx="7272808" cy="5352688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362726"/>
                <a:gridCol w="4910082"/>
              </a:tblGrid>
              <a:tr h="43268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EU_62_B_sada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1_07_M_Účet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_Poliačíková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943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škola, Základní škola a Mateřská škola, Karviná, p. o.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4140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Ing.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Jana Poliačíková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4150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Materiál slouží ke zjištění finanční gramotnosti žáků, jejich představě a povědomí o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zřízení, vedení a funkcích účtu.</a:t>
                      </a: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  <a:endParaRPr kumimoji="0" lang="cs-CZ" sz="1100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oblast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Matematika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a její aplikace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Matematika/Finanční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gramotnost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oblast/téma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Kde a jak platíme/Bezhotovostní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a hotovostní peníze</a:t>
                      </a: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dokázat vysvětlit, jak a čím platíme,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-</a:t>
                      </a: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dokázat vysvětlit, kde a jak platíme</a:t>
                      </a:r>
                    </a:p>
                  </a:txBody>
                  <a:tcPr marL="52322" marR="52322" marT="0" marB="0"/>
                </a:tc>
              </a:tr>
              <a:tr h="207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Bezhotovostní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 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peníze a hotovostní peníze, číslo účtu, kód banky, předčíslí, vklady a výběry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Druh učebního materiálu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PPT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prezentace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vzdělávání,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1.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ročník Praktické školy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dvouleté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Datum: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18.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11. 2013                          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Třída: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I.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PRŠ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5911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[</a:t>
                      </a:r>
                      <a:r>
                        <a:rPr lang="cs-CZ" sz="11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online]. </a:t>
                      </a:r>
                      <a:r>
                        <a:rPr lang="cs-CZ" sz="11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[10-11-2013</a:t>
                      </a:r>
                      <a:r>
                        <a:rPr lang="cs-CZ" sz="11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]. </a:t>
                      </a:r>
                      <a:r>
                        <a:rPr lang="cs-CZ" sz="11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Dostupné z URL: &lt;http://office.</a:t>
                      </a:r>
                      <a:r>
                        <a:rPr lang="cs-CZ" sz="1100" dirty="0" err="1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microsoft.com</a:t>
                      </a:r>
                      <a:r>
                        <a:rPr lang="cs-CZ" sz="11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&gt; 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147248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</a:t>
            </a:r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                    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Účet</a:t>
            </a:r>
            <a:endParaRPr lang="cs-CZ" sz="60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467544" y="4509120"/>
            <a:ext cx="4896544" cy="1800240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cs-CZ" sz="2400" b="1" dirty="0" smtClean="0"/>
              <a:t>Platby z účtů za zboží bez použití hotovosti </a:t>
            </a:r>
          </a:p>
          <a:p>
            <a:pPr>
              <a:buFontTx/>
              <a:buChar char="-"/>
            </a:pPr>
            <a:endParaRPr lang="cs-CZ" sz="2400" b="1" dirty="0" smtClean="0"/>
          </a:p>
          <a:p>
            <a:pPr>
              <a:buFontTx/>
              <a:buChar char="-"/>
            </a:pPr>
            <a:r>
              <a:rPr lang="cs-CZ" sz="2400" b="1" dirty="0" smtClean="0"/>
              <a:t>Banka hraje roli zprostředkovatele</a:t>
            </a:r>
            <a:endParaRPr lang="cs-CZ" sz="2400" b="1" dirty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2060848"/>
            <a:ext cx="792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3600" dirty="0" smtClean="0"/>
              <a:t> nástroj pro každodenní hospodaření</a:t>
            </a:r>
          </a:p>
          <a:p>
            <a:r>
              <a:rPr lang="cs-CZ" sz="3600" dirty="0" smtClean="0"/>
              <a:t> </a:t>
            </a:r>
            <a:r>
              <a:rPr lang="cs-CZ" sz="3600" dirty="0" smtClean="0"/>
              <a:t> s penězi</a:t>
            </a:r>
          </a:p>
          <a:p>
            <a:pPr>
              <a:buFontTx/>
              <a:buChar char="-"/>
            </a:pPr>
            <a:r>
              <a:rPr lang="cs-CZ" sz="3600" dirty="0" smtClean="0"/>
              <a:t> bezhotovostní peníze</a:t>
            </a:r>
          </a:p>
          <a:p>
            <a:pPr>
              <a:buFontTx/>
              <a:buChar char="-"/>
            </a:pPr>
            <a:r>
              <a:rPr lang="cs-CZ" sz="3600" dirty="0" smtClean="0"/>
              <a:t> vedení účtu v domácí i cizí měně</a:t>
            </a:r>
            <a:endParaRPr lang="cs-CZ" sz="3600" dirty="0"/>
          </a:p>
        </p:txBody>
      </p:sp>
      <p:sp>
        <p:nvSpPr>
          <p:cNvPr id="14" name="Šipka doprava 13"/>
          <p:cNvSpPr/>
          <p:nvPr/>
        </p:nvSpPr>
        <p:spPr>
          <a:xfrm>
            <a:off x="1691680" y="5301208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Jana\AppData\Local\Microsoft\Windows\Temporary Internet Files\Content.IE5\J6FH2NA5\MC9004042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7656" y="4176297"/>
            <a:ext cx="3096344" cy="26817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40960" cy="1368152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</a:t>
            </a:r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            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Zřízení ú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čtu</a:t>
            </a:r>
            <a:endParaRPr lang="cs-CZ" sz="60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467544" y="3573016"/>
            <a:ext cx="4896544" cy="27363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dirty="0" smtClean="0"/>
              <a:t>Postup při zřízení účtu:</a:t>
            </a:r>
          </a:p>
          <a:p>
            <a:pPr marL="493776" indent="-457200">
              <a:buAutoNum type="arabicPeriod"/>
            </a:pPr>
            <a:r>
              <a:rPr lang="cs-CZ" sz="2400" b="1" dirty="0" smtClean="0"/>
              <a:t>Totožnost dle občanského průkazu</a:t>
            </a:r>
          </a:p>
          <a:p>
            <a:pPr marL="493776" indent="-457200">
              <a:buAutoNum type="arabicPeriod"/>
            </a:pPr>
            <a:r>
              <a:rPr lang="cs-CZ" sz="2400" b="1" dirty="0" smtClean="0"/>
              <a:t>Sepsání smlouvy o vedení účtu </a:t>
            </a:r>
          </a:p>
          <a:p>
            <a:pPr marL="493776" indent="-457200">
              <a:buAutoNum type="arabicPeriod"/>
            </a:pPr>
            <a:r>
              <a:rPr lang="cs-CZ" sz="2400" b="1" dirty="0" smtClean="0"/>
              <a:t>Přidělení čísla účtu a jeho otevření</a:t>
            </a:r>
          </a:p>
          <a:p>
            <a:pPr marL="493776" indent="-457200">
              <a:buAutoNum type="arabicPeriod"/>
            </a:pPr>
            <a:r>
              <a:rPr lang="cs-CZ" sz="2400" b="1" dirty="0" smtClean="0"/>
              <a:t>Vložení minimálního vkladu</a:t>
            </a:r>
          </a:p>
          <a:p>
            <a:pPr marL="493776" indent="-457200">
              <a:buAutoNum type="arabicPeriod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2060848"/>
            <a:ext cx="792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3600" dirty="0" smtClean="0"/>
              <a:t>- je bezplatné</a:t>
            </a:r>
          </a:p>
          <a:p>
            <a:r>
              <a:rPr lang="cs-CZ" sz="3600" dirty="0" smtClean="0"/>
              <a:t> </a:t>
            </a:r>
            <a:r>
              <a:rPr lang="cs-CZ" sz="3600" dirty="0" smtClean="0"/>
              <a:t>- na počkání</a:t>
            </a:r>
          </a:p>
          <a:p>
            <a:pPr>
              <a:buFontTx/>
              <a:buChar char="-"/>
            </a:pPr>
            <a:endParaRPr lang="cs-CZ" sz="3600" dirty="0" smtClean="0"/>
          </a:p>
          <a:p>
            <a:endParaRPr lang="cs-CZ" sz="3600" dirty="0" smtClean="0"/>
          </a:p>
        </p:txBody>
      </p:sp>
      <p:pic>
        <p:nvPicPr>
          <p:cNvPr id="2050" name="Picture 2" descr="C:\Users\Jana\AppData\Local\Microsoft\Windows\Temporary Internet Files\Content.IE5\SV48G03S\MC90040423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708920"/>
            <a:ext cx="3600400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40960" cy="1368152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</a:t>
            </a:r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            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Funkce ú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čtu</a:t>
            </a:r>
            <a:endParaRPr lang="cs-CZ" sz="60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779912" y="5949280"/>
            <a:ext cx="1584176" cy="360080"/>
          </a:xfrm>
        </p:spPr>
        <p:txBody>
          <a:bodyPr>
            <a:noAutofit/>
          </a:bodyPr>
          <a:lstStyle/>
          <a:p>
            <a:pPr marL="493776" indent="-457200">
              <a:buNone/>
            </a:pPr>
            <a:endParaRPr lang="cs-CZ" sz="2400" b="1" dirty="0" smtClean="0"/>
          </a:p>
          <a:p>
            <a:pPr marL="493776" indent="-457200">
              <a:buAutoNum type="arabicPeriod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179512" y="1772816"/>
            <a:ext cx="792088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3200" dirty="0" smtClean="0"/>
              <a:t>- výběr peněz v hotovosti</a:t>
            </a:r>
          </a:p>
          <a:p>
            <a:r>
              <a:rPr lang="cs-CZ" sz="3200" dirty="0" smtClean="0"/>
              <a:t> - vklad peněz v hotovosti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- přijímání plateb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- provádění plateb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- kontrola bezhotovostních peněz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- kontrola zůstatků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- výběry hotovosti a platby pomocí</a:t>
            </a:r>
          </a:p>
          <a:p>
            <a:r>
              <a:rPr lang="cs-CZ" sz="3200" dirty="0" smtClean="0"/>
              <a:t>   platební karty k účtu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- obsluha pomocí přímého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 bankovnictví</a:t>
            </a:r>
          </a:p>
          <a:p>
            <a:r>
              <a:rPr lang="cs-CZ" sz="3200" dirty="0" smtClean="0"/>
              <a:t> </a:t>
            </a:r>
          </a:p>
          <a:p>
            <a:r>
              <a:rPr lang="cs-CZ" sz="3200" dirty="0" smtClean="0"/>
              <a:t> </a:t>
            </a:r>
            <a:endParaRPr lang="cs-CZ" sz="3200" dirty="0" smtClean="0"/>
          </a:p>
          <a:p>
            <a:endParaRPr lang="cs-CZ" sz="3200" dirty="0" smtClean="0"/>
          </a:p>
        </p:txBody>
      </p:sp>
      <p:pic>
        <p:nvPicPr>
          <p:cNvPr id="2050" name="Picture 2" descr="C:\Users\Jana\AppData\Local\Microsoft\Windows\Temporary Internet Files\Content.IE5\SV48G03S\MC90040423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988840"/>
            <a:ext cx="2736304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40960" cy="1368152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</a:t>
            </a:r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                      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Účet</a:t>
            </a:r>
            <a:endParaRPr lang="cs-CZ" sz="60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779912" y="5949280"/>
            <a:ext cx="1584176" cy="360080"/>
          </a:xfrm>
        </p:spPr>
        <p:txBody>
          <a:bodyPr>
            <a:noAutofit/>
          </a:bodyPr>
          <a:lstStyle/>
          <a:p>
            <a:pPr marL="493776" indent="-457200">
              <a:buNone/>
            </a:pPr>
            <a:endParaRPr lang="cs-CZ" sz="2400" b="1" dirty="0" smtClean="0"/>
          </a:p>
          <a:p>
            <a:pPr marL="493776" indent="-457200">
              <a:buAutoNum type="arabicPeriod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179512" y="1772816"/>
            <a:ext cx="86409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 </a:t>
            </a:r>
            <a:r>
              <a:rPr lang="cs-CZ" sz="3200" dirty="0" smtClean="0"/>
              <a:t>Výši peněz na účtu ovlivňují naše vklady, </a:t>
            </a:r>
          </a:p>
          <a:p>
            <a:pPr algn="ctr"/>
            <a:r>
              <a:rPr lang="cs-CZ" sz="3200" dirty="0" smtClean="0"/>
              <a:t>  výběry a převody mezi účty, bankovní</a:t>
            </a:r>
          </a:p>
          <a:p>
            <a:pPr algn="ctr"/>
            <a:r>
              <a:rPr lang="cs-CZ" sz="3200" dirty="0" smtClean="0"/>
              <a:t>  poplatky a bankovní úroky.</a:t>
            </a:r>
          </a:p>
          <a:p>
            <a:r>
              <a:rPr lang="cs-CZ" sz="3200" dirty="0" smtClean="0"/>
              <a:t> </a:t>
            </a:r>
          </a:p>
          <a:p>
            <a:r>
              <a:rPr lang="cs-CZ" sz="3200" dirty="0" smtClean="0"/>
              <a:t> </a:t>
            </a:r>
            <a:endParaRPr lang="cs-CZ" sz="3200" dirty="0" smtClean="0"/>
          </a:p>
          <a:p>
            <a:endParaRPr lang="cs-CZ" sz="3200" dirty="0" smtClean="0"/>
          </a:p>
        </p:txBody>
      </p:sp>
      <p:pic>
        <p:nvPicPr>
          <p:cNvPr id="3074" name="Picture 2" descr="C:\Users\Jana\AppData\Local\Microsoft\Windows\Temporary Internet Files\Content.IE5\TVQU4GYL\MC90030131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473624"/>
            <a:ext cx="3103479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40960" cy="1368152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</a:t>
            </a:r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                      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Účet</a:t>
            </a:r>
            <a:endParaRPr lang="cs-CZ" sz="60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779912" y="5949280"/>
            <a:ext cx="1584176" cy="360080"/>
          </a:xfrm>
        </p:spPr>
        <p:txBody>
          <a:bodyPr>
            <a:noAutofit/>
          </a:bodyPr>
          <a:lstStyle/>
          <a:p>
            <a:pPr marL="493776" indent="-457200">
              <a:buNone/>
            </a:pPr>
            <a:endParaRPr lang="cs-CZ" sz="2400" b="1" dirty="0" smtClean="0"/>
          </a:p>
          <a:p>
            <a:pPr marL="493776" indent="-457200">
              <a:buAutoNum type="arabicPeriod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179512" y="1772816"/>
            <a:ext cx="864096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3200" dirty="0" smtClean="0"/>
              <a:t>Číslo účtu se skládá:</a:t>
            </a:r>
          </a:p>
          <a:p>
            <a:pPr>
              <a:buFontTx/>
              <a:buChar char="-"/>
            </a:pPr>
            <a:r>
              <a:rPr lang="cs-CZ" sz="3200" dirty="0" smtClean="0"/>
              <a:t> z předčíslí</a:t>
            </a:r>
          </a:p>
          <a:p>
            <a:pPr>
              <a:buFontTx/>
              <a:buChar char="-"/>
            </a:pPr>
            <a:r>
              <a:rPr lang="cs-CZ" sz="3200" dirty="0" smtClean="0"/>
              <a:t> </a:t>
            </a:r>
            <a:r>
              <a:rPr lang="cs-CZ" sz="3200" dirty="0" smtClean="0"/>
              <a:t>čísla účtu</a:t>
            </a:r>
          </a:p>
          <a:p>
            <a:pPr>
              <a:buFontTx/>
              <a:buChar char="-"/>
            </a:pPr>
            <a:r>
              <a:rPr lang="cs-CZ" sz="3200" dirty="0" smtClean="0"/>
              <a:t> </a:t>
            </a:r>
            <a:r>
              <a:rPr lang="cs-CZ" sz="3200" dirty="0" smtClean="0"/>
              <a:t>kódu banky           </a:t>
            </a:r>
          </a:p>
          <a:p>
            <a:pPr>
              <a:buFontTx/>
              <a:buChar char="-"/>
            </a:pPr>
            <a:endParaRPr lang="cs-CZ" sz="3200" dirty="0" smtClean="0"/>
          </a:p>
          <a:p>
            <a:r>
              <a:rPr lang="cs-CZ" sz="3200" dirty="0" smtClean="0"/>
              <a:t>                          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             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                     18 – 4512568596/0800</a:t>
            </a:r>
          </a:p>
          <a:p>
            <a:r>
              <a:rPr lang="cs-CZ" sz="3200" dirty="0" smtClean="0"/>
              <a:t> </a:t>
            </a:r>
          </a:p>
          <a:p>
            <a:r>
              <a:rPr lang="cs-CZ" sz="3200" dirty="0" smtClean="0"/>
              <a:t> </a:t>
            </a:r>
            <a:endParaRPr lang="cs-CZ" sz="3200" dirty="0" smtClean="0"/>
          </a:p>
          <a:p>
            <a:endParaRPr lang="cs-CZ" sz="3200" dirty="0" smtClean="0"/>
          </a:p>
        </p:txBody>
      </p:sp>
      <p:cxnSp>
        <p:nvCxnSpPr>
          <p:cNvPr id="9" name="Přímá spojovací šipka 8"/>
          <p:cNvCxnSpPr/>
          <p:nvPr/>
        </p:nvCxnSpPr>
        <p:spPr>
          <a:xfrm>
            <a:off x="2339752" y="2708920"/>
            <a:ext cx="720080" cy="259228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2267744" y="3140968"/>
            <a:ext cx="2448272" cy="2232248"/>
          </a:xfrm>
          <a:prstGeom prst="straightConnector1">
            <a:avLst/>
          </a:prstGeom>
          <a:ln w="57150">
            <a:solidFill>
              <a:schemeClr val="bg2">
                <a:lumMod val="40000"/>
                <a:lumOff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2555776" y="3573016"/>
            <a:ext cx="3888432" cy="1728192"/>
          </a:xfrm>
          <a:prstGeom prst="straightConnector1">
            <a:avLst/>
          </a:prstGeom>
          <a:ln w="571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:\Users\Jana\AppData\Local\Microsoft\Windows\Temporary Internet Files\Content.IE5\SV48G03S\MM90036526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060848"/>
            <a:ext cx="3830396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40960" cy="1368152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</a:t>
            </a:r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                      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Účet</a:t>
            </a:r>
            <a:endParaRPr lang="cs-CZ" sz="60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779912" y="5949280"/>
            <a:ext cx="1584176" cy="360080"/>
          </a:xfrm>
        </p:spPr>
        <p:txBody>
          <a:bodyPr>
            <a:noAutofit/>
          </a:bodyPr>
          <a:lstStyle/>
          <a:p>
            <a:pPr marL="493776" indent="-457200">
              <a:buNone/>
            </a:pPr>
            <a:endParaRPr lang="cs-CZ" sz="2400" b="1" dirty="0" smtClean="0"/>
          </a:p>
          <a:p>
            <a:pPr marL="493776" indent="-457200">
              <a:buAutoNum type="arabicPeriod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179512" y="1772816"/>
            <a:ext cx="8640960" cy="8032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3600" dirty="0" smtClean="0"/>
              <a:t>                 Bankovní poplatek</a:t>
            </a:r>
          </a:p>
          <a:p>
            <a:pPr>
              <a:buFontTx/>
              <a:buChar char="-"/>
            </a:pPr>
            <a:r>
              <a:rPr lang="cs-CZ" sz="3600" dirty="0" smtClean="0"/>
              <a:t>peníze, které si banka účtuje</a:t>
            </a:r>
          </a:p>
          <a:p>
            <a:r>
              <a:rPr lang="cs-CZ" sz="3600" dirty="0" smtClean="0"/>
              <a:t>z</a:t>
            </a:r>
            <a:r>
              <a:rPr lang="cs-CZ" sz="3600" dirty="0" smtClean="0"/>
              <a:t>a poskytnuté služby</a:t>
            </a:r>
          </a:p>
          <a:p>
            <a:endParaRPr lang="cs-CZ" sz="3600" dirty="0" smtClean="0"/>
          </a:p>
          <a:p>
            <a:r>
              <a:rPr lang="cs-CZ" sz="3600" dirty="0" smtClean="0"/>
              <a:t>v</a:t>
            </a:r>
            <a:r>
              <a:rPr lang="cs-CZ" sz="3600" dirty="0" smtClean="0"/>
              <a:t>edení účtu</a:t>
            </a:r>
          </a:p>
          <a:p>
            <a:r>
              <a:rPr lang="cs-CZ" sz="3600" dirty="0" smtClean="0"/>
              <a:t>                              výpisy z účtu</a:t>
            </a:r>
          </a:p>
          <a:p>
            <a:r>
              <a:rPr lang="cs-CZ" sz="3600" dirty="0" smtClean="0"/>
              <a:t>z</a:t>
            </a:r>
            <a:r>
              <a:rPr lang="cs-CZ" sz="3600" dirty="0" smtClean="0"/>
              <a:t>a vklady                                </a:t>
            </a:r>
          </a:p>
          <a:p>
            <a:r>
              <a:rPr lang="cs-CZ" sz="3600" dirty="0" smtClean="0"/>
              <a:t> </a:t>
            </a:r>
            <a:r>
              <a:rPr lang="cs-CZ" sz="3600" dirty="0" smtClean="0"/>
              <a:t>                                                 výběry</a:t>
            </a:r>
          </a:p>
          <a:p>
            <a:r>
              <a:rPr lang="cs-CZ" sz="3600" dirty="0" smtClean="0"/>
              <a:t> </a:t>
            </a:r>
            <a:r>
              <a:rPr lang="cs-CZ" sz="3600" dirty="0" smtClean="0"/>
              <a:t>             za sjednání příkazů</a:t>
            </a:r>
            <a:endParaRPr lang="cs-CZ" sz="3200" dirty="0" smtClean="0"/>
          </a:p>
          <a:p>
            <a:r>
              <a:rPr lang="cs-CZ" sz="3200" dirty="0" smtClean="0"/>
              <a:t>                          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             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                     </a:t>
            </a:r>
          </a:p>
          <a:p>
            <a:r>
              <a:rPr lang="cs-CZ" sz="3200" dirty="0" smtClean="0"/>
              <a:t> </a:t>
            </a:r>
          </a:p>
          <a:p>
            <a:r>
              <a:rPr lang="cs-CZ" sz="3200" dirty="0" smtClean="0"/>
              <a:t> </a:t>
            </a:r>
            <a:endParaRPr lang="cs-CZ" sz="3200" dirty="0" smtClean="0"/>
          </a:p>
          <a:p>
            <a:endParaRPr lang="cs-CZ" sz="3200" dirty="0" smtClean="0"/>
          </a:p>
        </p:txBody>
      </p:sp>
      <p:pic>
        <p:nvPicPr>
          <p:cNvPr id="5122" name="Picture 2" descr="C:\Users\Jana\AppData\Local\Microsoft\Windows\Temporary Internet Files\Content.IE5\TVQU4GYL\MC9003392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3" y="2492896"/>
            <a:ext cx="1722971" cy="1728192"/>
          </a:xfrm>
          <a:prstGeom prst="rect">
            <a:avLst/>
          </a:prstGeom>
          <a:noFill/>
        </p:spPr>
      </p:pic>
      <p:cxnSp>
        <p:nvCxnSpPr>
          <p:cNvPr id="17" name="Přímá spojovací šipka 16"/>
          <p:cNvCxnSpPr/>
          <p:nvPr/>
        </p:nvCxnSpPr>
        <p:spPr>
          <a:xfrm>
            <a:off x="3923928" y="3356992"/>
            <a:ext cx="936104" cy="129614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H="1">
            <a:off x="2555776" y="3356992"/>
            <a:ext cx="1080120" cy="72008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4211960" y="3356992"/>
            <a:ext cx="2520280" cy="2376264"/>
          </a:xfrm>
          <a:prstGeom prst="straightConnector1">
            <a:avLst/>
          </a:prstGeom>
          <a:ln w="571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H="1">
            <a:off x="3635896" y="3429000"/>
            <a:ext cx="288032" cy="2808312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flipH="1">
            <a:off x="2195736" y="3429000"/>
            <a:ext cx="1512168" cy="1800200"/>
          </a:xfrm>
          <a:prstGeom prst="straightConnector1">
            <a:avLst/>
          </a:prstGeom>
          <a:ln w="571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40960" cy="1368152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</a:t>
            </a:r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                      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Účet</a:t>
            </a:r>
            <a:endParaRPr lang="cs-CZ" sz="60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779912" y="5949280"/>
            <a:ext cx="1584176" cy="360080"/>
          </a:xfrm>
        </p:spPr>
        <p:txBody>
          <a:bodyPr>
            <a:noAutofit/>
          </a:bodyPr>
          <a:lstStyle/>
          <a:p>
            <a:pPr marL="493776" indent="-457200">
              <a:buNone/>
            </a:pPr>
            <a:endParaRPr lang="cs-CZ" sz="2400" b="1" dirty="0" smtClean="0"/>
          </a:p>
          <a:p>
            <a:pPr marL="493776" indent="-457200">
              <a:buAutoNum type="arabicPeriod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179512" y="1772816"/>
            <a:ext cx="86409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3600" dirty="0" smtClean="0"/>
              <a:t>                    Bankovní úrok</a:t>
            </a:r>
          </a:p>
          <a:p>
            <a:pPr algn="ctr">
              <a:buFontTx/>
              <a:buChar char="-"/>
            </a:pPr>
            <a:r>
              <a:rPr lang="cs-CZ" sz="3600" dirty="0" smtClean="0"/>
              <a:t>peníze, které nám dá banka za to, že si</a:t>
            </a:r>
          </a:p>
          <a:p>
            <a:pPr algn="ctr"/>
            <a:r>
              <a:rPr lang="cs-CZ" sz="3600" dirty="0" smtClean="0"/>
              <a:t> u ní uložíme peníze na účet</a:t>
            </a:r>
          </a:p>
          <a:p>
            <a:endParaRPr lang="cs-CZ" sz="3600" dirty="0" smtClean="0"/>
          </a:p>
          <a:p>
            <a:r>
              <a:rPr lang="cs-CZ" sz="3200" dirty="0" smtClean="0"/>
              <a:t>                          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             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                     </a:t>
            </a:r>
          </a:p>
          <a:p>
            <a:r>
              <a:rPr lang="cs-CZ" sz="3200" dirty="0" smtClean="0"/>
              <a:t> </a:t>
            </a:r>
          </a:p>
          <a:p>
            <a:r>
              <a:rPr lang="cs-CZ" sz="3200" dirty="0" smtClean="0"/>
              <a:t> </a:t>
            </a:r>
            <a:endParaRPr lang="cs-CZ" sz="3200" dirty="0" smtClean="0"/>
          </a:p>
          <a:p>
            <a:endParaRPr lang="cs-CZ" sz="3200" dirty="0" smtClean="0"/>
          </a:p>
        </p:txBody>
      </p:sp>
      <p:pic>
        <p:nvPicPr>
          <p:cNvPr id="6146" name="Picture 2" descr="C:\Users\Jana\AppData\Local\Microsoft\Windows\Temporary Internet Files\Content.IE5\CRX18PNE\MC9004127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365104"/>
            <a:ext cx="4600669" cy="16084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40960" cy="1368152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</a:t>
            </a:r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               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Typy ú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čtu</a:t>
            </a:r>
            <a:endParaRPr lang="cs-CZ" sz="60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779912" y="5949280"/>
            <a:ext cx="1584176" cy="360080"/>
          </a:xfrm>
        </p:spPr>
        <p:txBody>
          <a:bodyPr>
            <a:noAutofit/>
          </a:bodyPr>
          <a:lstStyle/>
          <a:p>
            <a:pPr marL="493776" indent="-457200">
              <a:buNone/>
            </a:pPr>
            <a:endParaRPr lang="cs-CZ" sz="2400" b="1" dirty="0" smtClean="0"/>
          </a:p>
          <a:p>
            <a:pPr marL="493776" indent="-457200">
              <a:buAutoNum type="arabicPeriod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179512" y="1772816"/>
            <a:ext cx="86409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Běžný účet</a:t>
            </a:r>
          </a:p>
          <a:p>
            <a:pPr algn="ctr"/>
            <a:r>
              <a:rPr lang="cs-CZ" sz="3600" dirty="0" smtClean="0"/>
              <a:t>Spořící účet</a:t>
            </a:r>
          </a:p>
          <a:p>
            <a:pPr algn="ctr"/>
            <a:r>
              <a:rPr lang="cs-CZ" sz="3600" dirty="0" smtClean="0"/>
              <a:t>Termínovaný účet</a:t>
            </a:r>
          </a:p>
          <a:p>
            <a:endParaRPr lang="cs-CZ" sz="3600" dirty="0" smtClean="0"/>
          </a:p>
          <a:p>
            <a:r>
              <a:rPr lang="cs-CZ" sz="3200" dirty="0" smtClean="0"/>
              <a:t>                          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             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                     </a:t>
            </a:r>
          </a:p>
          <a:p>
            <a:r>
              <a:rPr lang="cs-CZ" sz="3200" dirty="0" smtClean="0"/>
              <a:t> </a:t>
            </a:r>
          </a:p>
          <a:p>
            <a:r>
              <a:rPr lang="cs-CZ" sz="3200" dirty="0" smtClean="0"/>
              <a:t> </a:t>
            </a:r>
            <a:endParaRPr lang="cs-CZ" sz="3200" dirty="0" smtClean="0"/>
          </a:p>
          <a:p>
            <a:endParaRPr lang="cs-CZ" sz="3200" dirty="0" smtClean="0"/>
          </a:p>
        </p:txBody>
      </p:sp>
      <p:pic>
        <p:nvPicPr>
          <p:cNvPr id="7172" name="Picture 4" descr="C:\Users\Jana\AppData\Local\Microsoft\Windows\Temporary Internet Files\Content.IE5\TVQU4GYL\MC9004241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429000"/>
            <a:ext cx="4826026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40960" cy="1368152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</a:t>
            </a:r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               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Výpis z 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ú</a:t>
            </a:r>
            <a:r>
              <a:rPr lang="cs-CZ" sz="6000" b="1" dirty="0" smtClean="0">
                <a:ln/>
                <a:solidFill>
                  <a:srgbClr val="FF0000"/>
                </a:solidFill>
              </a:rPr>
              <a:t>čtu</a:t>
            </a:r>
            <a:endParaRPr lang="cs-CZ" sz="60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779912" y="5949280"/>
            <a:ext cx="1584176" cy="360080"/>
          </a:xfrm>
        </p:spPr>
        <p:txBody>
          <a:bodyPr>
            <a:noAutofit/>
          </a:bodyPr>
          <a:lstStyle/>
          <a:p>
            <a:pPr marL="493776" indent="-457200">
              <a:buNone/>
            </a:pPr>
            <a:endParaRPr lang="cs-CZ" sz="2400" b="1" dirty="0" smtClean="0"/>
          </a:p>
          <a:p>
            <a:pPr marL="493776" indent="-457200">
              <a:buAutoNum type="arabicPeriod"/>
            </a:pPr>
            <a:endParaRPr lang="cs-CZ" sz="2400" b="1" dirty="0" smtClean="0"/>
          </a:p>
          <a:p>
            <a:pPr>
              <a:buFontTx/>
              <a:buChar char="-"/>
            </a:pPr>
            <a:endParaRPr lang="cs-CZ" sz="24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179512" y="1772816"/>
            <a:ext cx="86409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Informace o pohybu peněz na účtu</a:t>
            </a:r>
          </a:p>
          <a:p>
            <a:endParaRPr lang="cs-CZ" sz="3600" dirty="0" smtClean="0"/>
          </a:p>
          <a:p>
            <a:r>
              <a:rPr lang="cs-CZ" sz="3200" dirty="0" smtClean="0"/>
              <a:t>                          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              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                      </a:t>
            </a:r>
          </a:p>
          <a:p>
            <a:r>
              <a:rPr lang="cs-CZ" sz="3200" dirty="0" smtClean="0"/>
              <a:t> </a:t>
            </a:r>
          </a:p>
          <a:p>
            <a:r>
              <a:rPr lang="cs-CZ" sz="3200" dirty="0" smtClean="0"/>
              <a:t> </a:t>
            </a:r>
            <a:endParaRPr lang="cs-CZ" sz="3200" dirty="0" smtClean="0"/>
          </a:p>
          <a:p>
            <a:endParaRPr lang="cs-CZ" sz="3200" dirty="0" smtClean="0"/>
          </a:p>
        </p:txBody>
      </p:sp>
      <p:pic>
        <p:nvPicPr>
          <p:cNvPr id="8194" name="Picture 2" descr="C:\Users\Jana\AppData\Local\Microsoft\Windows\Temporary Internet Files\Content.IE5\SV48G03S\MC9004247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356992"/>
            <a:ext cx="3210800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507288" cy="1143000"/>
          </a:xfr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/>
          <a:p>
            <a:pPr algn="ctr"/>
            <a:r>
              <a:rPr lang="cs-CZ" sz="3200" b="1" cap="none" smtClean="0">
                <a:ln/>
                <a:solidFill>
                  <a:schemeClr val="accent3"/>
                </a:solidFill>
              </a:rPr>
              <a:t> </a:t>
            </a:r>
            <a:r>
              <a:rPr lang="cs-CZ" sz="3200" b="1" cap="none" smtClean="0">
                <a:ln/>
                <a:solidFill>
                  <a:schemeClr val="accent3"/>
                </a:solidFill>
              </a:rPr>
              <a:t>  </a:t>
            </a:r>
            <a:r>
              <a:rPr lang="cs-CZ" sz="6600" b="1" cap="none" smtClean="0">
                <a:ln/>
                <a:solidFill>
                  <a:srgbClr val="FF0000"/>
                </a:solidFill>
              </a:rPr>
              <a:t>OTÁZKY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51520" y="1988840"/>
            <a:ext cx="88924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b="1" dirty="0" smtClean="0"/>
              <a:t>Jaké možnosti nám poskytuje účet</a:t>
            </a:r>
            <a:r>
              <a:rPr lang="cs-CZ" sz="3200" b="1" dirty="0" smtClean="0"/>
              <a:t>?</a:t>
            </a:r>
            <a:endParaRPr lang="cs-CZ" sz="3200" b="1" dirty="0" smtClean="0"/>
          </a:p>
          <a:p>
            <a:pPr marL="514350" indent="-514350">
              <a:buAutoNum type="arabicPeriod"/>
            </a:pPr>
            <a:r>
              <a:rPr lang="cs-CZ" sz="3200" b="1" dirty="0" smtClean="0"/>
              <a:t>Na internetu </a:t>
            </a:r>
            <a:r>
              <a:rPr lang="cs-CZ" sz="3200" b="1" dirty="0" smtClean="0"/>
              <a:t>zjisti kódy nejznámějších bank.</a:t>
            </a:r>
            <a:endParaRPr lang="cs-CZ" sz="3200" b="1" dirty="0" smtClean="0"/>
          </a:p>
          <a:p>
            <a:pPr marL="514350" indent="-514350">
              <a:buAutoNum type="arabicPeriod"/>
            </a:pPr>
            <a:r>
              <a:rPr lang="cs-CZ" sz="3200" b="1" dirty="0" smtClean="0"/>
              <a:t>Dle internetu zjisti nejdůležitější rozdíly mezi běžným, spořícím a termínovaným účtem</a:t>
            </a:r>
            <a:r>
              <a:rPr lang="cs-CZ" sz="3200" b="1" dirty="0" smtClean="0"/>
              <a:t>?</a:t>
            </a:r>
            <a:endParaRPr lang="cs-CZ" sz="3200" b="1" dirty="0" smtClean="0"/>
          </a:p>
          <a:p>
            <a:pPr marL="514350" indent="-514350">
              <a:buAutoNum type="arabicPeriod"/>
            </a:pPr>
            <a:r>
              <a:rPr lang="cs-CZ" sz="3200" b="1" dirty="0" smtClean="0"/>
              <a:t>Najdi nejpodstatnější rozdíly mezi hotovostním a bezhotovostním </a:t>
            </a:r>
          </a:p>
          <a:p>
            <a:pPr marL="514350" indent="-514350"/>
            <a:r>
              <a:rPr lang="cs-CZ" sz="3200" b="1" dirty="0" smtClean="0"/>
              <a:t> </a:t>
            </a:r>
            <a:r>
              <a:rPr lang="cs-CZ" sz="3200" b="1" dirty="0" smtClean="0"/>
              <a:t>    </a:t>
            </a:r>
            <a:r>
              <a:rPr lang="cs-CZ" sz="3200" b="1" dirty="0" smtClean="0"/>
              <a:t>placením.</a:t>
            </a:r>
            <a:endParaRPr lang="cs-CZ" sz="3200" b="1" dirty="0" smtClean="0"/>
          </a:p>
        </p:txBody>
      </p:sp>
      <p:pic>
        <p:nvPicPr>
          <p:cNvPr id="9218" name="Picture 2" descr="C:\Users\Jana\AppData\Local\Microsoft\Windows\Temporary Internet Files\Content.IE5\TVQU4GYL\MC90019631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4653136"/>
            <a:ext cx="2015159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Vlastní 3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FFC000"/>
      </a:accent1>
      <a:accent2>
        <a:srgbClr val="92D050"/>
      </a:accent2>
      <a:accent3>
        <a:srgbClr val="CAE9C0"/>
      </a:accent3>
      <a:accent4>
        <a:srgbClr val="B0DFA0"/>
      </a:accent4>
      <a:accent5>
        <a:srgbClr val="387025"/>
      </a:accent5>
      <a:accent6>
        <a:srgbClr val="A5C249"/>
      </a:accent6>
      <a:hlink>
        <a:srgbClr val="E2D700"/>
      </a:hlink>
      <a:folHlink>
        <a:srgbClr val="85DFD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417</TotalTime>
  <Words>382</Words>
  <Application>Microsoft Office PowerPoint</Application>
  <PresentationFormat>Předvádění na obrazovce (4:3)</PresentationFormat>
  <Paragraphs>176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Technický</vt:lpstr>
      <vt:lpstr>Snímek 1</vt:lpstr>
      <vt:lpstr>                      Účet</vt:lpstr>
      <vt:lpstr>              Zřízení účtu</vt:lpstr>
      <vt:lpstr>              Funkce účtu</vt:lpstr>
      <vt:lpstr>                        Účet</vt:lpstr>
      <vt:lpstr>                        Účet</vt:lpstr>
      <vt:lpstr>                        Účet</vt:lpstr>
      <vt:lpstr>                        Účet</vt:lpstr>
      <vt:lpstr>                 Typy účtu</vt:lpstr>
      <vt:lpstr>                 Výpis z účtu</vt:lpstr>
      <vt:lpstr>   OTÁZKY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Jana</cp:lastModifiedBy>
  <cp:revision>48</cp:revision>
  <dcterms:created xsi:type="dcterms:W3CDTF">2012-10-27T08:31:01Z</dcterms:created>
  <dcterms:modified xsi:type="dcterms:W3CDTF">2013-11-09T22:22:17Z</dcterms:modified>
</cp:coreProperties>
</file>