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69" r:id="rId4"/>
    <p:sldId id="274" r:id="rId5"/>
    <p:sldId id="270" r:id="rId6"/>
    <p:sldId id="271" r:id="rId7"/>
    <p:sldId id="272" r:id="rId8"/>
    <p:sldId id="275" r:id="rId9"/>
    <p:sldId id="273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50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5A9C9438-B66E-4D98-A313-279096F3FF42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5A9C9438-B66E-4D98-A313-279096F3FF42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5A9C9438-B66E-4D98-A313-279096F3FF42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A9C9438-B66E-4D98-A313-279096F3FF42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5A9C9438-B66E-4D98-A313-279096F3FF42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C9438-B66E-4D98-A313-279096F3FF42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A9C9438-B66E-4D98-A313-279096F3FF42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5A9C9438-B66E-4D98-A313-279096F3FF42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5A9C9438-B66E-4D98-A313-279096F3FF42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C9438-B66E-4D98-A313-279096F3FF42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C9438-B66E-4D98-A313-279096F3FF42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5A9C9438-B66E-4D98-A313-279096F3FF42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79453743-9DFC-423E-8D47-442141065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60648"/>
            <a:ext cx="5261767" cy="864096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971600" y="1316906"/>
          <a:ext cx="7272808" cy="4984433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2362726"/>
                <a:gridCol w="4910082"/>
              </a:tblGrid>
              <a:tr h="415993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EU_62_B_sada 2_01_M_Příjmy a výdaje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_Pol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79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81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Ing.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Jana Poliačíková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90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Prezentace slouží k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seznámení s příjmem a výdajem jako ekonomickým pojmem . Je doplněn pracovním listem.</a:t>
                      </a:r>
                      <a:endParaRPr kumimoji="0" lang="cs-CZ" sz="1100" kern="1200" dirty="0" smtClean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Vzdělávací oblast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a její aplikace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Matematika/Finanční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gramotnost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Tematická oblast/téma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Hospodaření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 domácnosti/příjmy a výdaje</a:t>
                      </a:r>
                      <a:endParaRPr lang="cs-CZ" sz="1100" dirty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259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Výsledky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Stručně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charakterizovat rozdíl mezi příjmy a výdaji</a:t>
                      </a:r>
                      <a:endParaRPr kumimoji="0" lang="cs-CZ" sz="1100" kern="1200" dirty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1995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Příjem,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 výdaje, rozpočet, podnikání</a:t>
                      </a:r>
                      <a:r>
                        <a:rPr lang="cs-CZ" sz="1100" baseline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, nemovitost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Druh učebního materiálu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PPT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prezentace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vzdělávání,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ročník Praktické školy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dvouleté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Datum: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20. 11.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2012                           Třída: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I.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PRŠ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5947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online]. [17-11-2013]. Dostupné z URL: &lt;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http://office.</a:t>
                      </a:r>
                      <a:r>
                        <a:rPr lang="cs-CZ" sz="1100" dirty="0" err="1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microsoft.com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&gt; </a:t>
                      </a:r>
                      <a:endParaRPr lang="cs-CZ" sz="1100" dirty="0" smtClean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            </a:t>
            </a:r>
            <a:r>
              <a:rPr lang="cs-CZ" sz="5400" b="1" dirty="0" smtClean="0">
                <a:ln/>
                <a:solidFill>
                  <a:srgbClr val="FFFF00"/>
                </a:solidFill>
              </a:rPr>
              <a:t>Příjmy</a:t>
            </a:r>
            <a:endParaRPr lang="cs-CZ" sz="54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72000"/>
          </a:xfrm>
          <a:solidFill>
            <a:schemeClr val="tx2">
              <a:lumMod val="5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Aktivní</a:t>
            </a:r>
            <a:r>
              <a:rPr lang="cs-CZ" dirty="0" smtClean="0">
                <a:solidFill>
                  <a:schemeClr val="bg1"/>
                </a:solidFill>
              </a:rPr>
              <a:t> – musíte něco vykonat </a:t>
            </a:r>
          </a:p>
          <a:p>
            <a:pPr lvl="1"/>
            <a:r>
              <a:rPr lang="cs-CZ" b="1" dirty="0" smtClean="0">
                <a:solidFill>
                  <a:schemeClr val="bg1"/>
                </a:solidFill>
              </a:rPr>
              <a:t>Mzda, plat</a:t>
            </a:r>
            <a:r>
              <a:rPr lang="cs-CZ" dirty="0" smtClean="0">
                <a:solidFill>
                  <a:schemeClr val="bg1"/>
                </a:solidFill>
              </a:rPr>
              <a:t> - Nejdůležitějším zdrojem příjmu pro většinu obyvatel. Musíte chodit do práce a za svůj výkon obdržíte ohodnocení ve formě výplaty.</a:t>
            </a:r>
          </a:p>
          <a:p>
            <a:pPr lvl="1"/>
            <a:r>
              <a:rPr lang="cs-CZ" b="1" dirty="0" smtClean="0">
                <a:solidFill>
                  <a:schemeClr val="bg1"/>
                </a:solidFill>
              </a:rPr>
              <a:t>Brigády</a:t>
            </a:r>
            <a:r>
              <a:rPr lang="cs-CZ" dirty="0" smtClean="0">
                <a:solidFill>
                  <a:schemeClr val="bg1"/>
                </a:solidFill>
              </a:rPr>
              <a:t> - něco občas vykonáte</a:t>
            </a:r>
          </a:p>
          <a:p>
            <a:pPr>
              <a:buNone/>
            </a:pP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1026" name="Picture 2" descr="C:\Users\Jana\AppData\Local\Microsoft\Windows\Temporary Internet Files\Content.IE5\J6FH2NA5\MC900440391[3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4653136"/>
            <a:ext cx="2052736" cy="20527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            </a:t>
            </a:r>
            <a:r>
              <a:rPr lang="cs-CZ" sz="5400" b="1" dirty="0" smtClean="0">
                <a:ln/>
                <a:solidFill>
                  <a:srgbClr val="FFFF00"/>
                </a:solidFill>
              </a:rPr>
              <a:t>Příjmy</a:t>
            </a:r>
            <a:endParaRPr lang="cs-CZ" sz="54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72000"/>
          </a:xfrm>
          <a:solidFill>
            <a:schemeClr val="tx2">
              <a:lumMod val="5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Pasivní</a:t>
            </a:r>
            <a:r>
              <a:rPr lang="cs-CZ" dirty="0" smtClean="0">
                <a:solidFill>
                  <a:schemeClr val="bg1"/>
                </a:solidFill>
              </a:rPr>
              <a:t>– nic neděláte a přece Vám peníze přicházejí (úroky, poplatky za autorská práva, reklama na rodinném domku). </a:t>
            </a:r>
          </a:p>
          <a:p>
            <a:pPr>
              <a:buNone/>
            </a:pP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2050" name="Picture 2" descr="C:\Users\Jana\AppData\Local\Microsoft\Windows\Temporary Internet Files\Content.IE5\SV48G03S\MC90044152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4221088"/>
            <a:ext cx="2418802" cy="2160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            </a:t>
            </a:r>
            <a:r>
              <a:rPr lang="cs-CZ" sz="5400" b="1" dirty="0" smtClean="0">
                <a:ln/>
                <a:solidFill>
                  <a:srgbClr val="FFFF00"/>
                </a:solidFill>
              </a:rPr>
              <a:t>Příjmy</a:t>
            </a:r>
            <a:endParaRPr lang="cs-CZ" sz="54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72000"/>
          </a:xfrm>
          <a:solidFill>
            <a:schemeClr val="tx2">
              <a:lumMod val="5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endParaRPr lang="cs-CZ" dirty="0" smtClean="0">
              <a:solidFill>
                <a:schemeClr val="bg1"/>
              </a:solidFill>
            </a:endParaRPr>
          </a:p>
          <a:p>
            <a:pPr lvl="1"/>
            <a:r>
              <a:rPr lang="cs-CZ" b="1" dirty="0" smtClean="0">
                <a:solidFill>
                  <a:schemeClr val="bg1"/>
                </a:solidFill>
              </a:rPr>
              <a:t>Úroky</a:t>
            </a:r>
            <a:r>
              <a:rPr lang="cs-CZ" dirty="0" smtClean="0">
                <a:solidFill>
                  <a:schemeClr val="bg1"/>
                </a:solidFill>
              </a:rPr>
              <a:t> - ze spoření</a:t>
            </a:r>
          </a:p>
          <a:p>
            <a:pPr lvl="1"/>
            <a:r>
              <a:rPr lang="cs-CZ" b="1" dirty="0" smtClean="0">
                <a:solidFill>
                  <a:schemeClr val="bg1"/>
                </a:solidFill>
              </a:rPr>
              <a:t>Přeplatky</a:t>
            </a:r>
            <a:r>
              <a:rPr lang="cs-CZ" dirty="0" smtClean="0">
                <a:solidFill>
                  <a:schemeClr val="bg1"/>
                </a:solidFill>
              </a:rPr>
              <a:t> - navracení přeplatku (elektřina, plyn, vracení daně, …)</a:t>
            </a:r>
          </a:p>
          <a:p>
            <a:pPr lvl="1"/>
            <a:r>
              <a:rPr lang="cs-CZ" b="1" dirty="0" smtClean="0">
                <a:solidFill>
                  <a:schemeClr val="bg1"/>
                </a:solidFill>
              </a:rPr>
              <a:t>Pronájem</a:t>
            </a:r>
            <a:r>
              <a:rPr lang="cs-CZ" dirty="0" smtClean="0">
                <a:solidFill>
                  <a:schemeClr val="bg1"/>
                </a:solidFill>
              </a:rPr>
              <a:t> - byt, auto, chata</a:t>
            </a:r>
          </a:p>
          <a:p>
            <a:pPr lvl="1"/>
            <a:r>
              <a:rPr lang="cs-CZ" b="1" dirty="0" smtClean="0">
                <a:solidFill>
                  <a:schemeClr val="bg1"/>
                </a:solidFill>
              </a:rPr>
              <a:t>Licence z patentů, autorské honoráře</a:t>
            </a:r>
            <a:endParaRPr lang="cs-CZ" dirty="0" smtClean="0">
              <a:solidFill>
                <a:schemeClr val="bg1"/>
              </a:solidFill>
            </a:endParaRPr>
          </a:p>
          <a:p>
            <a:pPr lvl="1"/>
            <a:r>
              <a:rPr lang="cs-CZ" b="1" dirty="0" smtClean="0">
                <a:solidFill>
                  <a:schemeClr val="bg1"/>
                </a:solidFill>
              </a:rPr>
              <a:t>Sociální dávky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</a:p>
          <a:p>
            <a:pPr lvl="1"/>
            <a:r>
              <a:rPr lang="cs-CZ" b="1" dirty="0" smtClean="0">
                <a:solidFill>
                  <a:schemeClr val="bg1"/>
                </a:solidFill>
              </a:rPr>
              <a:t>Dary</a:t>
            </a:r>
            <a:r>
              <a:rPr lang="cs-CZ" dirty="0" smtClean="0">
                <a:solidFill>
                  <a:schemeClr val="bg1"/>
                </a:solidFill>
              </a:rPr>
              <a:t> - dědictví</a:t>
            </a:r>
          </a:p>
          <a:p>
            <a:pPr lvl="1"/>
            <a:r>
              <a:rPr lang="cs-CZ" b="1" dirty="0" smtClean="0">
                <a:solidFill>
                  <a:schemeClr val="bg1"/>
                </a:solidFill>
              </a:rPr>
              <a:t>Výhra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</a:p>
          <a:p>
            <a:pPr>
              <a:buNone/>
            </a:pP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3074" name="Picture 2" descr="C:\Users\Jana\AppData\Local\Microsoft\Windows\Temporary Internet Files\Content.IE5\J6FH2NA5\MC900441938[1].wmf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7452320" y="4725144"/>
            <a:ext cx="1482725" cy="17843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            </a:t>
            </a:r>
            <a:r>
              <a:rPr lang="cs-CZ" sz="5400" b="1" dirty="0" smtClean="0">
                <a:ln/>
                <a:solidFill>
                  <a:srgbClr val="FFFF00"/>
                </a:solidFill>
              </a:rPr>
              <a:t>Výdaje</a:t>
            </a:r>
            <a:endParaRPr lang="cs-CZ" sz="54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72000"/>
          </a:xfrm>
          <a:solidFill>
            <a:schemeClr val="tx2">
              <a:lumMod val="5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 fontScale="40000" lnSpcReduction="20000"/>
          </a:bodyPr>
          <a:lstStyle/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sz="4400" b="1" dirty="0" smtClean="0">
                <a:solidFill>
                  <a:schemeClr val="bg1"/>
                </a:solidFill>
              </a:rPr>
              <a:t>Bydlení</a:t>
            </a:r>
            <a:r>
              <a:rPr lang="cs-CZ" sz="4400" dirty="0" smtClean="0">
                <a:solidFill>
                  <a:schemeClr val="bg1"/>
                </a:solidFill>
              </a:rPr>
              <a:t> - hypotéka, nájem, SIPO, ...</a:t>
            </a:r>
          </a:p>
          <a:p>
            <a:r>
              <a:rPr lang="cs-CZ" sz="4400" b="1" dirty="0" smtClean="0">
                <a:solidFill>
                  <a:schemeClr val="bg1"/>
                </a:solidFill>
              </a:rPr>
              <a:t>Daně a poplatky</a:t>
            </a:r>
            <a:r>
              <a:rPr lang="cs-CZ" sz="4400" dirty="0" smtClean="0">
                <a:solidFill>
                  <a:schemeClr val="bg1"/>
                </a:solidFill>
              </a:rPr>
              <a:t> – z nemovitosti, komunální odpad, atd.</a:t>
            </a:r>
          </a:p>
          <a:p>
            <a:r>
              <a:rPr lang="cs-CZ" sz="4400" b="1" dirty="0" smtClean="0">
                <a:solidFill>
                  <a:schemeClr val="bg1"/>
                </a:solidFill>
              </a:rPr>
              <a:t>Jídlo</a:t>
            </a:r>
            <a:endParaRPr lang="cs-CZ" sz="4400" dirty="0" smtClean="0">
              <a:solidFill>
                <a:schemeClr val="bg1"/>
              </a:solidFill>
            </a:endParaRPr>
          </a:p>
          <a:p>
            <a:r>
              <a:rPr lang="cs-CZ" sz="4400" b="1" dirty="0" smtClean="0">
                <a:solidFill>
                  <a:schemeClr val="bg1"/>
                </a:solidFill>
              </a:rPr>
              <a:t>Drogerie</a:t>
            </a:r>
            <a:endParaRPr lang="cs-CZ" sz="4400" dirty="0" smtClean="0">
              <a:solidFill>
                <a:schemeClr val="bg1"/>
              </a:solidFill>
            </a:endParaRPr>
          </a:p>
          <a:p>
            <a:r>
              <a:rPr lang="cs-CZ" sz="4400" b="1" dirty="0" smtClean="0">
                <a:solidFill>
                  <a:schemeClr val="bg1"/>
                </a:solidFill>
              </a:rPr>
              <a:t>Poplatky za domácnost</a:t>
            </a:r>
            <a:r>
              <a:rPr lang="cs-CZ" sz="4400" dirty="0" smtClean="0">
                <a:solidFill>
                  <a:schemeClr val="bg1"/>
                </a:solidFill>
              </a:rPr>
              <a:t> - pračka, TV</a:t>
            </a:r>
          </a:p>
          <a:p>
            <a:r>
              <a:rPr lang="cs-CZ" sz="4400" b="1" dirty="0" smtClean="0">
                <a:solidFill>
                  <a:schemeClr val="bg1"/>
                </a:solidFill>
              </a:rPr>
              <a:t>Děti</a:t>
            </a:r>
            <a:endParaRPr lang="cs-CZ" sz="4400" dirty="0" smtClean="0">
              <a:solidFill>
                <a:schemeClr val="bg1"/>
              </a:solidFill>
            </a:endParaRPr>
          </a:p>
          <a:p>
            <a:r>
              <a:rPr lang="cs-CZ" sz="4400" b="1" dirty="0" smtClean="0">
                <a:solidFill>
                  <a:schemeClr val="bg1"/>
                </a:solidFill>
              </a:rPr>
              <a:t>Auto</a:t>
            </a:r>
            <a:r>
              <a:rPr lang="cs-CZ" sz="4400" dirty="0" smtClean="0">
                <a:solidFill>
                  <a:schemeClr val="bg1"/>
                </a:solidFill>
              </a:rPr>
              <a:t> - provoz, opravy, leasing</a:t>
            </a:r>
          </a:p>
          <a:p>
            <a:r>
              <a:rPr lang="cs-CZ" sz="4400" b="1" dirty="0" smtClean="0">
                <a:solidFill>
                  <a:schemeClr val="bg1"/>
                </a:solidFill>
              </a:rPr>
              <a:t>Koníčky</a:t>
            </a:r>
            <a:r>
              <a:rPr lang="cs-CZ" sz="4400" dirty="0" smtClean="0">
                <a:solidFill>
                  <a:schemeClr val="bg1"/>
                </a:solidFill>
              </a:rPr>
              <a:t> - cestování dovolená</a:t>
            </a:r>
          </a:p>
          <a:p>
            <a:r>
              <a:rPr lang="cs-CZ" sz="4400" b="1" dirty="0" smtClean="0">
                <a:solidFill>
                  <a:schemeClr val="bg1"/>
                </a:solidFill>
              </a:rPr>
              <a:t>Vzdělávání</a:t>
            </a:r>
            <a:r>
              <a:rPr lang="cs-CZ" sz="4400" dirty="0" smtClean="0">
                <a:solidFill>
                  <a:schemeClr val="bg1"/>
                </a:solidFill>
              </a:rPr>
              <a:t> - studium, knihy, divadlo</a:t>
            </a:r>
          </a:p>
          <a:p>
            <a:r>
              <a:rPr lang="cs-CZ" sz="4400" b="1" dirty="0" smtClean="0">
                <a:solidFill>
                  <a:schemeClr val="bg1"/>
                </a:solidFill>
              </a:rPr>
              <a:t>Lékař</a:t>
            </a:r>
            <a:endParaRPr lang="cs-CZ" sz="4400" dirty="0" smtClean="0">
              <a:solidFill>
                <a:schemeClr val="bg1"/>
              </a:solidFill>
            </a:endParaRPr>
          </a:p>
          <a:p>
            <a:r>
              <a:rPr lang="cs-CZ" sz="4400" b="1" dirty="0" smtClean="0">
                <a:solidFill>
                  <a:schemeClr val="bg1"/>
                </a:solidFill>
              </a:rPr>
              <a:t>Pojištění</a:t>
            </a:r>
            <a:endParaRPr lang="cs-CZ" sz="4400" dirty="0" smtClean="0">
              <a:solidFill>
                <a:schemeClr val="bg1"/>
              </a:solidFill>
            </a:endParaRPr>
          </a:p>
          <a:p>
            <a:r>
              <a:rPr lang="cs-CZ" sz="4400" b="1" dirty="0" smtClean="0">
                <a:solidFill>
                  <a:schemeClr val="bg1"/>
                </a:solidFill>
              </a:rPr>
              <a:t>Spoření</a:t>
            </a:r>
            <a:r>
              <a:rPr lang="cs-CZ" sz="4400" dirty="0" smtClean="0">
                <a:solidFill>
                  <a:schemeClr val="bg1"/>
                </a:solidFill>
              </a:rPr>
              <a:t> – tento výdaj se stává na druhé straně i příjmem v budoucnu</a:t>
            </a:r>
          </a:p>
          <a:p>
            <a:r>
              <a:rPr lang="cs-CZ" sz="4400" b="1" dirty="0" smtClean="0">
                <a:solidFill>
                  <a:schemeClr val="bg1"/>
                </a:solidFill>
              </a:rPr>
              <a:t>Ostatní </a:t>
            </a:r>
            <a:r>
              <a:rPr lang="cs-CZ" sz="4400" dirty="0" smtClean="0">
                <a:solidFill>
                  <a:schemeClr val="bg1"/>
                </a:solidFill>
              </a:rPr>
              <a:t>- splátky úvěru</a:t>
            </a:r>
          </a:p>
          <a:p>
            <a:pPr>
              <a:buNone/>
            </a:pP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4098" name="Picture 2" descr="C:\Users\Jana\AppData\Local\Microsoft\Windows\Temporary Internet Files\Content.IE5\SV48G03S\MC900441922[1].wmf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5868144" y="3140968"/>
            <a:ext cx="2460625" cy="17843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            </a:t>
            </a:r>
            <a:r>
              <a:rPr lang="cs-CZ" sz="5400" b="1" dirty="0" smtClean="0">
                <a:ln/>
                <a:solidFill>
                  <a:srgbClr val="FFFF00"/>
                </a:solidFill>
              </a:rPr>
              <a:t>Výdaje</a:t>
            </a:r>
            <a:endParaRPr lang="cs-CZ" sz="54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72000"/>
          </a:xfrm>
          <a:solidFill>
            <a:schemeClr val="tx2">
              <a:lumMod val="5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Pravidelné</a:t>
            </a:r>
            <a:r>
              <a:rPr lang="cs-CZ" dirty="0" smtClean="0">
                <a:solidFill>
                  <a:schemeClr val="bg1"/>
                </a:solidFill>
              </a:rPr>
              <a:t> – měsíčně, čtvrtletně, ročně 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SIPO, hypotéka, spoření, elektřina, plyn, 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pojištění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Nepravidelné</a:t>
            </a:r>
            <a:r>
              <a:rPr lang="cs-CZ" dirty="0" smtClean="0">
                <a:solidFill>
                  <a:schemeClr val="bg1"/>
                </a:solidFill>
              </a:rPr>
              <a:t> - nákup pračky, vybavení domácnosti</a:t>
            </a:r>
          </a:p>
          <a:p>
            <a:pPr>
              <a:buNone/>
            </a:pP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5122" name="Picture 2" descr="C:\Users\Jana\AppData\Local\Microsoft\Windows\Temporary Internet Files\Content.IE5\TVQU4GYL\MC900441886[1].wmf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</a:blip>
          <a:srcRect/>
          <a:stretch>
            <a:fillRect/>
          </a:stretch>
        </p:blipFill>
        <p:spPr bwMode="auto">
          <a:xfrm>
            <a:off x="4572000" y="4437112"/>
            <a:ext cx="2200275" cy="17684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  </a:t>
            </a:r>
            <a:r>
              <a:rPr lang="cs-CZ" sz="5400" b="1" dirty="0" smtClean="0">
                <a:ln/>
                <a:solidFill>
                  <a:srgbClr val="FFFF00"/>
                </a:solidFill>
              </a:rPr>
              <a:t>Příjmy a výdaje</a:t>
            </a:r>
            <a:endParaRPr lang="cs-CZ" sz="54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72000"/>
          </a:xfrm>
          <a:solidFill>
            <a:schemeClr val="tx2">
              <a:lumMod val="5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VÝSLEDEK = PŘIJMY – VÝDAJE </a:t>
            </a:r>
            <a:endParaRPr lang="cs-CZ" sz="4000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6146" name="Picture 2" descr="C:\Users\Jana\AppData\Local\Microsoft\Windows\Temporary Internet Files\Content.IE5\CRX18PNE\MP90038751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3501008"/>
            <a:ext cx="3657600" cy="26090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 </a:t>
            </a:r>
            <a:r>
              <a:rPr lang="cs-CZ" sz="5400" b="1" dirty="0" smtClean="0">
                <a:ln/>
                <a:solidFill>
                  <a:srgbClr val="FFFF00"/>
                </a:solidFill>
              </a:rPr>
              <a:t>Příjmy a výdaje</a:t>
            </a:r>
            <a:endParaRPr lang="cs-CZ" sz="54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72000"/>
          </a:xfrm>
          <a:solidFill>
            <a:schemeClr val="tx2">
              <a:lumMod val="5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>
                <a:solidFill>
                  <a:schemeClr val="bg1"/>
                </a:solidFill>
              </a:rPr>
              <a:t>Stačí od příjmu odečíst výdaje a </a:t>
            </a:r>
            <a:r>
              <a:rPr lang="cs-CZ" dirty="0" smtClean="0">
                <a:solidFill>
                  <a:schemeClr val="bg1"/>
                </a:solidFill>
              </a:rPr>
              <a:t>zjistíme, </a:t>
            </a:r>
            <a:r>
              <a:rPr lang="cs-CZ" dirty="0" smtClean="0">
                <a:solidFill>
                  <a:schemeClr val="bg1"/>
                </a:solidFill>
              </a:rPr>
              <a:t>jak na tom jsme: 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kladné číslo</a:t>
            </a:r>
            <a:r>
              <a:rPr lang="cs-CZ" dirty="0" smtClean="0">
                <a:solidFill>
                  <a:schemeClr val="bg1"/>
                </a:solidFill>
              </a:rPr>
              <a:t> – dobré finanční hospodaření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nula nebo téměř nula</a:t>
            </a:r>
            <a:r>
              <a:rPr lang="cs-CZ" dirty="0" smtClean="0">
                <a:solidFill>
                  <a:schemeClr val="bg1"/>
                </a:solidFill>
              </a:rPr>
              <a:t> –Může nastat problém, pokud začnete utrácet ještě více, či nastane nečekaná situace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záporné číslo</a:t>
            </a:r>
            <a:r>
              <a:rPr lang="cs-CZ" dirty="0" smtClean="0">
                <a:solidFill>
                  <a:schemeClr val="bg1"/>
                </a:solidFill>
              </a:rPr>
              <a:t> – následkem je dluhová past</a:t>
            </a:r>
          </a:p>
          <a:p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 </a:t>
            </a:r>
            <a:r>
              <a:rPr lang="cs-CZ" sz="5400" b="1" dirty="0" smtClean="0">
                <a:ln/>
                <a:solidFill>
                  <a:srgbClr val="FFFF00"/>
                </a:solidFill>
              </a:rPr>
              <a:t>Příjmy a výdaje</a:t>
            </a:r>
            <a:endParaRPr lang="cs-CZ" sz="54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72000"/>
          </a:xfrm>
          <a:solidFill>
            <a:schemeClr val="tx2">
              <a:lumMod val="5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                 Jak výsledek vylepšit?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z výdajů lze vyškrtnout nepotřebné výdaje např. nákladná dovolená, obědy v restauraci, drahé koníčky</a:t>
            </a:r>
          </a:p>
          <a:p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7170" name="Picture 2" descr="C:\Users\Jana\AppData\Local\Microsoft\Windows\Temporary Internet Files\Content.IE5\J6FH2NA5\MP90038534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4149080"/>
            <a:ext cx="1709936" cy="239391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99592" y="2551836"/>
            <a:ext cx="324036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11560" y="404664"/>
            <a:ext cx="8352928" cy="11430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vert="horz" anchor="b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ln/>
                <a:solidFill>
                  <a:srgbClr val="FFFF00"/>
                </a:solidFill>
                <a:latin typeface="+mj-lt"/>
                <a:ea typeface="+mj-ea"/>
                <a:cs typeface="+mj-cs"/>
              </a:rPr>
              <a:t>Otázky a úkoly</a:t>
            </a:r>
            <a:endParaRPr kumimoji="0" lang="cs-CZ" sz="4400" b="0" i="0" u="none" strike="noStrike" kern="1200" cap="small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544" y="1844824"/>
            <a:ext cx="7920880" cy="4832092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4400" dirty="0" smtClean="0">
                <a:solidFill>
                  <a:schemeClr val="bg1"/>
                </a:solidFill>
              </a:rPr>
              <a:t>Co je to příjem a výdaj?</a:t>
            </a:r>
          </a:p>
          <a:p>
            <a:pPr marL="457200" indent="-457200">
              <a:buAutoNum type="arabicPeriod"/>
            </a:pPr>
            <a:r>
              <a:rPr lang="cs-CZ" sz="4400" dirty="0" smtClean="0">
                <a:solidFill>
                  <a:schemeClr val="bg1"/>
                </a:solidFill>
              </a:rPr>
              <a:t>Jaké máš ty příjmy a výdaje?</a:t>
            </a:r>
          </a:p>
          <a:p>
            <a:pPr marL="457200" indent="-457200">
              <a:buAutoNum type="arabicPeriod"/>
            </a:pPr>
            <a:r>
              <a:rPr lang="cs-CZ" sz="4400" dirty="0" smtClean="0">
                <a:solidFill>
                  <a:schemeClr val="bg1"/>
                </a:solidFill>
              </a:rPr>
              <a:t>Proč chodí lidé do práce?</a:t>
            </a:r>
          </a:p>
          <a:p>
            <a:pPr marL="457200" indent="-457200">
              <a:buAutoNum type="arabicPeriod"/>
            </a:pPr>
            <a:r>
              <a:rPr lang="cs-CZ" sz="4400" dirty="0" smtClean="0">
                <a:solidFill>
                  <a:schemeClr val="bg1"/>
                </a:solidFill>
              </a:rPr>
              <a:t>Co můžeme udělat s věcí, kterou nepotřebujeme, ale nechceme ji prodat?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33</TotalTime>
  <Words>370</Words>
  <Application>Microsoft Office PowerPoint</Application>
  <PresentationFormat>Předvádění na obrazovce (4:3)</PresentationFormat>
  <Paragraphs>123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Talent</vt:lpstr>
      <vt:lpstr>Snímek 1</vt:lpstr>
      <vt:lpstr>                   Příjmy</vt:lpstr>
      <vt:lpstr>                   Příjmy</vt:lpstr>
      <vt:lpstr>                   Příjmy</vt:lpstr>
      <vt:lpstr>                   Výdaje</vt:lpstr>
      <vt:lpstr>                   Výdaje</vt:lpstr>
      <vt:lpstr>         Příjmy a výdaje</vt:lpstr>
      <vt:lpstr>        Příjmy a výdaje</vt:lpstr>
      <vt:lpstr>        Příjmy a výdaje</vt:lpstr>
      <vt:lpstr>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Poliačíková</dc:creator>
  <cp:lastModifiedBy>Dum</cp:lastModifiedBy>
  <cp:revision>6</cp:revision>
  <dcterms:created xsi:type="dcterms:W3CDTF">2012-12-02T15:19:16Z</dcterms:created>
  <dcterms:modified xsi:type="dcterms:W3CDTF">2013-11-23T09:05:58Z</dcterms:modified>
</cp:coreProperties>
</file>