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85" r:id="rId4"/>
    <p:sldId id="257" r:id="rId5"/>
    <p:sldId id="258" r:id="rId6"/>
    <p:sldId id="259" r:id="rId7"/>
    <p:sldId id="260" r:id="rId8"/>
    <p:sldId id="262" r:id="rId9"/>
    <p:sldId id="263" r:id="rId10"/>
    <p:sldId id="261" r:id="rId11"/>
    <p:sldId id="264" r:id="rId12"/>
    <p:sldId id="277" r:id="rId13"/>
    <p:sldId id="265" r:id="rId14"/>
    <p:sldId id="266" r:id="rId15"/>
    <p:sldId id="267" r:id="rId16"/>
    <p:sldId id="272" r:id="rId17"/>
    <p:sldId id="280" r:id="rId18"/>
    <p:sldId id="281" r:id="rId19"/>
    <p:sldId id="268" r:id="rId20"/>
    <p:sldId id="274" r:id="rId21"/>
    <p:sldId id="269" r:id="rId22"/>
    <p:sldId id="275" r:id="rId23"/>
    <p:sldId id="270" r:id="rId24"/>
    <p:sldId id="282" r:id="rId25"/>
    <p:sldId id="283" r:id="rId26"/>
    <p:sldId id="284" r:id="rId27"/>
    <p:sldId id="271" r:id="rId28"/>
    <p:sldId id="273" r:id="rId29"/>
    <p:sldId id="27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718" autoAdjust="0"/>
  </p:normalViewPr>
  <p:slideViewPr>
    <p:cSldViewPr>
      <p:cViewPr varScale="1">
        <p:scale>
          <a:sx n="75" d="100"/>
          <a:sy n="75" d="100"/>
        </p:scale>
        <p:origin x="-102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9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CFD6F-2B16-4BE8-8953-618147233E14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6FCC1-1E1A-4BA9-8BE1-E19FD79076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c/IMG_0112a_Stradonice_m.jpg" TargetMode="External"/><Relationship Id="rId3" Type="http://schemas.openxmlformats.org/officeDocument/2006/relationships/hyperlink" Target="http://pohanstvi.net/kovarna/ozdoby.jpg" TargetMode="External"/><Relationship Id="rId7" Type="http://schemas.openxmlformats.org/officeDocument/2006/relationships/hyperlink" Target="http://www.keltove.cz/gallery/keltove/048/025_2.jpg" TargetMode="External"/><Relationship Id="rId2" Type="http://schemas.openxmlformats.org/officeDocument/2006/relationships/hyperlink" Target="http://www.outfit4events.cz/rytirske-prilby/fantasy-a-ostatni-prilby/keltska-helma-p-45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eltove.cz/gallery/keltove/3/07/047026_01.jpg" TargetMode="External"/><Relationship Id="rId11" Type="http://schemas.openxmlformats.org/officeDocument/2006/relationships/hyperlink" Target="http://www.pohanstvi.net/inde.php?menu=keltoveonas" TargetMode="External"/><Relationship Id="rId5" Type="http://schemas.openxmlformats.org/officeDocument/2006/relationships/hyperlink" Target="http://www.drakkaria.cz/images_items/mince-biatec-keltska-tetradrachma_2.jpg" TargetMode="External"/><Relationship Id="rId10" Type="http://schemas.openxmlformats.org/officeDocument/2006/relationships/hyperlink" Target="http://upload.wikimedia.org/wikipedia/commons/3/32/Celkov&#253;_pohled_na_m&#237;sto_b&#253;val&#233;ho_keltsk&#233;ho_oppida_Star&#233;_Hradisko,_Mal&#233;_Hradisko,_okres_Prost&#283;jov.jpg" TargetMode="External"/><Relationship Id="rId4" Type="http://schemas.openxmlformats.org/officeDocument/2006/relationships/hyperlink" Target="http://bacrie.cestovatel.cz/img/clanek/1105/xxl/keltska-mutace.jpg" TargetMode="External"/><Relationship Id="rId9" Type="http://schemas.openxmlformats.org/officeDocument/2006/relationships/hyperlink" Target="http://upload.wikimedia.org/wikipedia/commons/9/92/Oppidum_Z&#225;vist_u_Zbraslavi_-_poz&#367;statky_val&#367;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KELTOVÉ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našem </a:t>
            </a:r>
            <a:r>
              <a:rPr lang="cs-CZ" dirty="0" smtClean="0"/>
              <a:t>území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827584" y="3933055"/>
            <a:ext cx="7344816" cy="22322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187624" y="1600200"/>
            <a:ext cx="7041976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 : 1.1</a:t>
            </a:r>
          </a:p>
          <a:p>
            <a:r>
              <a:rPr lang="cs-CZ" dirty="0" smtClean="0"/>
              <a:t>Autor : Mgr. Blažková Soňa</a:t>
            </a:r>
          </a:p>
          <a:p>
            <a:r>
              <a:rPr lang="cs-CZ" dirty="0" smtClean="0"/>
              <a:t>Škola : ZŚ Choltice</a:t>
            </a:r>
          </a:p>
          <a:p>
            <a:r>
              <a:rPr lang="cs-CZ" dirty="0" smtClean="0"/>
              <a:t>Klíčová slova : Keltové, oppidum, Bójové, Bohemia, duhovky</a:t>
            </a:r>
          </a:p>
          <a:p>
            <a:r>
              <a:rPr lang="cs-CZ" dirty="0" smtClean="0"/>
              <a:t>Třída </a:t>
            </a:r>
            <a:r>
              <a:rPr lang="cs-CZ" smtClean="0"/>
              <a:t>: 6</a:t>
            </a:r>
            <a:r>
              <a:rPr lang="cs-CZ"/>
              <a:t> </a:t>
            </a:r>
            <a:r>
              <a:rPr lang="cs-CZ" smtClean="0"/>
              <a:t>                  Datum </a:t>
            </a:r>
            <a:r>
              <a:rPr lang="cs-CZ" dirty="0" smtClean="0"/>
              <a:t>: 23.11.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0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Využíváme při výkladu tématu Keltové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 nás</a:t>
            </a:r>
          </a:p>
          <a:p>
            <a:r>
              <a:rPr lang="cs-CZ" dirty="0" smtClean="0"/>
              <a:t>Počáteční otázky se vztahují k předcházející látce – doba železná</a:t>
            </a:r>
          </a:p>
          <a:p>
            <a:r>
              <a:rPr lang="cs-CZ" dirty="0" smtClean="0"/>
              <a:t>Následuje výklad pomocí otázek a odpovědí či ilustrací pojmů obrázky</a:t>
            </a:r>
          </a:p>
          <a:p>
            <a:r>
              <a:rPr lang="cs-CZ" dirty="0" smtClean="0"/>
              <a:t>Konec obsahuje shrnující otázky na učivo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prezentaci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27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umíme: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Kdy se začalo ve střední Evropě vyrábět železo?</a:t>
            </a: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kolem roku 700 př.n.l.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971600" y="17008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61348" y="3244334"/>
            <a:ext cx="47390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2) Odkud se šířila výroba železa ?</a:t>
            </a: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z východního Středomoří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971600" y="1628800"/>
            <a:ext cx="97840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 smtClean="0"/>
              <a:t>3) V čem jsou přednosti železa?</a:t>
            </a:r>
            <a:endParaRPr lang="cs-CZ" dirty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levný, pružný, pevný a ostrý kov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043608" y="17008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Kdy k nám přišli Keltové?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4. století př.n.l.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780928"/>
            <a:ext cx="4353689" cy="32652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Odkud pocházejí Keltové?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západní části střední Evropy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134" y="2914932"/>
            <a:ext cx="4978639" cy="33223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812" y="404664"/>
            <a:ext cx="6048492" cy="6063613"/>
          </a:xfrm>
        </p:spPr>
      </p:pic>
    </p:spTree>
    <p:extLst>
      <p:ext uri="{BB962C8B-B14F-4D97-AF65-F5344CB8AC3E}">
        <p14:creationId xmlns:p14="http://schemas.microsoft.com/office/powerpoint/2010/main" val="385253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Jak se nazývá kmen Keltů, který osídlil české země?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Bójové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420888"/>
            <a:ext cx="4957089" cy="37178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</a:rPr>
              <a:t>Od koho je odvozen název naší země?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Keltský kmen Bójové byli zvaní BOHEMI</a:t>
            </a:r>
          </a:p>
          <a:p>
            <a:endParaRPr lang="cs-CZ" dirty="0"/>
          </a:p>
          <a:p>
            <a:r>
              <a:rPr lang="cs-CZ" dirty="0" smtClean="0"/>
              <a:t>dle toho latinské pojmenování země BOHEMIA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i německé označení </a:t>
            </a:r>
            <a:r>
              <a:rPr lang="cs-CZ" dirty="0" err="1" smtClean="0"/>
              <a:t>Böhmen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 čem Keltové vynikali?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dobří bojovníci</a:t>
            </a:r>
          </a:p>
          <a:p>
            <a:r>
              <a:rPr lang="cs-CZ" dirty="0" smtClean="0"/>
              <a:t>dobývají nerosty (tuha, železná ruda)</a:t>
            </a:r>
          </a:p>
          <a:p>
            <a:r>
              <a:rPr lang="cs-CZ" dirty="0" smtClean="0"/>
              <a:t>zpracovávají kovy</a:t>
            </a:r>
          </a:p>
          <a:p>
            <a:r>
              <a:rPr lang="cs-CZ" dirty="0" smtClean="0"/>
              <a:t>rýžují zlato</a:t>
            </a:r>
          </a:p>
          <a:p>
            <a:r>
              <a:rPr lang="cs-CZ" dirty="0" smtClean="0"/>
              <a:t>dobří zemědělci</a:t>
            </a:r>
          </a:p>
          <a:p>
            <a:r>
              <a:rPr lang="cs-CZ" dirty="0" smtClean="0"/>
              <a:t>vyráběli šperky, skleněné ozdoby</a:t>
            </a:r>
          </a:p>
          <a:p>
            <a:r>
              <a:rPr lang="cs-CZ" dirty="0" smtClean="0"/>
              <a:t>vyráběli hliněné nádoby na hrnčířském kruhu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zbraně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013176"/>
            <a:ext cx="1395082" cy="143388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6879" y="3140968"/>
            <a:ext cx="2095500" cy="2095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57" y="1624898"/>
            <a:ext cx="1671827" cy="16718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6885" y="1124744"/>
            <a:ext cx="3981450" cy="5448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šperky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282" y="2204864"/>
            <a:ext cx="7200796" cy="360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735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429000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607090"/>
            <a:ext cx="6346639" cy="1343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9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Jak Keltové obchodovali?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provozovali směnný obchod</a:t>
            </a:r>
          </a:p>
          <a:p>
            <a:pPr>
              <a:buNone/>
            </a:pPr>
            <a:r>
              <a:rPr lang="cs-CZ" dirty="0" smtClean="0"/>
              <a:t>    = věc za věc </a:t>
            </a:r>
          </a:p>
          <a:p>
            <a:r>
              <a:rPr lang="cs-CZ" dirty="0" smtClean="0"/>
              <a:t>v dálkovém obchodu používají také  mince</a:t>
            </a:r>
          </a:p>
          <a:p>
            <a:pPr>
              <a:buNone/>
            </a:pPr>
            <a:r>
              <a:rPr lang="cs-CZ" dirty="0" smtClean="0"/>
              <a:t>    = DUHOVKY</a:t>
            </a:r>
          </a:p>
          <a:p>
            <a:r>
              <a:rPr lang="cs-CZ" dirty="0" smtClean="0"/>
              <a:t>obchodují s Řeky a Římany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mince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se nazývaly duhovky?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217249"/>
            <a:ext cx="4588024" cy="231525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33" y="2204864"/>
            <a:ext cx="3936159" cy="2502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nazývala keltská opevněná sídliště?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Keltská OPPIDA</a:t>
            </a:r>
          </a:p>
          <a:p>
            <a:r>
              <a:rPr lang="cs-CZ" dirty="0" smtClean="0"/>
              <a:t>= opevněné území s desítkami obydlí</a:t>
            </a:r>
          </a:p>
          <a:p>
            <a:pPr>
              <a:buNone/>
            </a:pPr>
            <a:r>
              <a:rPr lang="cs-CZ" dirty="0" smtClean="0"/>
              <a:t>       (100 - 1000 obyvatel)</a:t>
            </a:r>
          </a:p>
          <a:p>
            <a:pPr>
              <a:buNone/>
            </a:pPr>
            <a:r>
              <a:rPr lang="cs-CZ" dirty="0" smtClean="0"/>
              <a:t>       obehnáno hradbou z kamenů </a:t>
            </a:r>
          </a:p>
          <a:p>
            <a:pPr>
              <a:buNone/>
            </a:pPr>
            <a:r>
              <a:rPr lang="cs-CZ" dirty="0" smtClean="0"/>
              <a:t>                                         a hliněnými  valy     </a:t>
            </a:r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Keltské oppidum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529324" cy="38884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Nejznámější oppida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Stradonice</a:t>
            </a:r>
            <a:r>
              <a:rPr lang="cs-CZ" dirty="0" smtClean="0"/>
              <a:t> u Berouna</a:t>
            </a:r>
          </a:p>
          <a:p>
            <a:r>
              <a:rPr lang="cs-CZ" dirty="0" smtClean="0"/>
              <a:t>Závist u Zbraslavi</a:t>
            </a:r>
          </a:p>
          <a:p>
            <a:r>
              <a:rPr lang="cs-CZ" dirty="0" err="1" smtClean="0"/>
              <a:t>Hrazany</a:t>
            </a:r>
            <a:endParaRPr lang="cs-CZ" dirty="0" smtClean="0"/>
          </a:p>
          <a:p>
            <a:r>
              <a:rPr lang="cs-CZ" dirty="0" err="1" smtClean="0"/>
              <a:t>Třísov</a:t>
            </a:r>
            <a:endParaRPr lang="cs-CZ" dirty="0" smtClean="0"/>
          </a:p>
          <a:p>
            <a:r>
              <a:rPr lang="cs-CZ" dirty="0" smtClean="0"/>
              <a:t>Staré Hradisko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Stradonice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16764"/>
            <a:ext cx="7454602" cy="4969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81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Závist u Zbraslavi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46285"/>
            <a:ext cx="3960440" cy="594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348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elkový_pohled_na_místo_bývalého_keltského_oppida_Staré_Hradisko,_Malé_Hradisko,_okres_Prostějov.jpg (3008×200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720080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Hradisko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7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Konec Keltů u nás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Kdy?</a:t>
            </a:r>
          </a:p>
          <a:p>
            <a:r>
              <a:rPr lang="cs-CZ" dirty="0" smtClean="0"/>
              <a:t>od poloviny 1.st.n.l.</a:t>
            </a:r>
          </a:p>
          <a:p>
            <a:r>
              <a:rPr lang="cs-CZ" dirty="0" smtClean="0"/>
              <a:t>Kdo to způsobil?</a:t>
            </a:r>
          </a:p>
          <a:p>
            <a:r>
              <a:rPr lang="cs-CZ" dirty="0" smtClean="0"/>
              <a:t>Římané a Germánské kmeny</a:t>
            </a:r>
          </a:p>
          <a:p>
            <a:r>
              <a:rPr lang="cs-CZ" dirty="0" smtClean="0"/>
              <a:t>Kam odcházejí?</a:t>
            </a:r>
          </a:p>
          <a:p>
            <a:r>
              <a:rPr lang="cs-CZ" dirty="0" smtClean="0"/>
              <a:t>ze střední Evropy do dnešní Francie </a:t>
            </a:r>
          </a:p>
          <a:p>
            <a:pPr>
              <a:buNone/>
            </a:pPr>
            <a:r>
              <a:rPr lang="cs-CZ" dirty="0" smtClean="0"/>
              <a:t>    a jižně za Dunaj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Závěrečné shrnutí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Které kmeny obývaly naše území v době železné?</a:t>
            </a:r>
          </a:p>
          <a:p>
            <a:r>
              <a:rPr lang="cs-CZ" dirty="0" smtClean="0"/>
              <a:t>V čem kmeny vynikaly?</a:t>
            </a:r>
          </a:p>
          <a:p>
            <a:r>
              <a:rPr lang="cs-CZ" dirty="0" smtClean="0"/>
              <a:t>V čem tkví přednost obchodu pomocí peněz?</a:t>
            </a:r>
          </a:p>
          <a:p>
            <a:r>
              <a:rPr lang="cs-CZ" dirty="0" smtClean="0"/>
              <a:t>Vysvětli význam keltského oppida?</a:t>
            </a:r>
          </a:p>
          <a:p>
            <a:r>
              <a:rPr lang="cs-CZ" dirty="0" smtClean="0"/>
              <a:t>Kdo zpustošil keltská opevněná sídla na našem území?</a:t>
            </a:r>
          </a:p>
          <a:p>
            <a:r>
              <a:rPr lang="cs-CZ" dirty="0" smtClean="0"/>
              <a:t>Kde se nacházela významná keltská oppida na našem území?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800" u="sng" dirty="0">
                <a:hlinkClick r:id="rId2"/>
              </a:rPr>
              <a:t>http://www.outfit4events.cz/rytirske-prilby/fantasy-a-ostatni-prilby/keltska-helma-p-450</a:t>
            </a:r>
            <a:endParaRPr lang="cs-CZ" sz="1800" dirty="0"/>
          </a:p>
          <a:p>
            <a:r>
              <a:rPr lang="cs-CZ" sz="1800" u="sng" dirty="0">
                <a:hlinkClick r:id="rId3"/>
              </a:rPr>
              <a:t>http://pohanstvi.net/kovarna/ozdoby.jpg</a:t>
            </a:r>
            <a:endParaRPr lang="cs-CZ" sz="1800" dirty="0"/>
          </a:p>
          <a:p>
            <a:r>
              <a:rPr lang="cs-CZ" sz="1800" u="sng" dirty="0">
                <a:hlinkClick r:id="rId4"/>
              </a:rPr>
              <a:t>http://bacrie.cestovatel.cz/img/clanek/1105/xxl/keltska-mutace.jpg</a:t>
            </a:r>
            <a:endParaRPr lang="cs-CZ" sz="1800" dirty="0"/>
          </a:p>
          <a:p>
            <a:r>
              <a:rPr lang="cs-CZ" sz="1800" u="sng" dirty="0">
                <a:hlinkClick r:id="rId5"/>
              </a:rPr>
              <a:t>http://www.drakkaria.cz/images_items/mince-biatec-keltska-tetradrachma_2.jpg</a:t>
            </a:r>
            <a:endParaRPr lang="cs-CZ" sz="1800" dirty="0"/>
          </a:p>
          <a:p>
            <a:r>
              <a:rPr lang="cs-CZ" sz="1800" u="sng" dirty="0">
                <a:hlinkClick r:id="rId6"/>
              </a:rPr>
              <a:t>http://www.keltove.cz/gallery/keltove/3/07/047026_01.jpg</a:t>
            </a:r>
            <a:endParaRPr lang="cs-CZ" sz="1800" dirty="0"/>
          </a:p>
          <a:p>
            <a:r>
              <a:rPr lang="cs-CZ" sz="1800" u="sng" dirty="0">
                <a:hlinkClick r:id="rId7"/>
              </a:rPr>
              <a:t>http://</a:t>
            </a:r>
            <a:r>
              <a:rPr lang="cs-CZ" sz="1800" u="sng" dirty="0" smtClean="0">
                <a:hlinkClick r:id="rId7"/>
              </a:rPr>
              <a:t>www.keltove.cz/gallery/keltove/048/025_2.jpg</a:t>
            </a:r>
            <a:endParaRPr lang="cs-CZ" sz="1800" u="sng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upload.wikimedia.org/wikipedia/commons/0/0c/IMG_0112a_Stradonice_m.jpg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http://upload.wikimedia.org/</a:t>
            </a:r>
            <a:r>
              <a:rPr lang="cs-CZ" sz="1800" dirty="0" err="1">
                <a:hlinkClick r:id="rId9"/>
              </a:rPr>
              <a:t>wikipedia</a:t>
            </a:r>
            <a:r>
              <a:rPr lang="cs-CZ" sz="1800" dirty="0">
                <a:hlinkClick r:id="rId9"/>
              </a:rPr>
              <a:t>/</a:t>
            </a:r>
            <a:r>
              <a:rPr lang="cs-CZ" sz="1800" dirty="0" err="1">
                <a:hlinkClick r:id="rId9"/>
              </a:rPr>
              <a:t>commons</a:t>
            </a:r>
            <a:r>
              <a:rPr lang="cs-CZ" sz="1800" dirty="0">
                <a:hlinkClick r:id="rId9"/>
              </a:rPr>
              <a:t>/9/92/Oppidum_Závist_u_Zbraslavi_-_</a:t>
            </a:r>
            <a:r>
              <a:rPr lang="cs-CZ" sz="1800" dirty="0" smtClean="0">
                <a:hlinkClick r:id="rId9"/>
              </a:rPr>
              <a:t>pozůstatky_valů.jpg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http://upload.wikimedia.org/</a:t>
            </a:r>
            <a:r>
              <a:rPr lang="cs-CZ" sz="1800" dirty="0" err="1">
                <a:hlinkClick r:id="rId10"/>
              </a:rPr>
              <a:t>wikipedia</a:t>
            </a:r>
            <a:r>
              <a:rPr lang="cs-CZ" sz="1800" dirty="0">
                <a:hlinkClick r:id="rId10"/>
              </a:rPr>
              <a:t>/</a:t>
            </a:r>
            <a:r>
              <a:rPr lang="cs-CZ" sz="1800" dirty="0" err="1">
                <a:hlinkClick r:id="rId10"/>
              </a:rPr>
              <a:t>commons</a:t>
            </a:r>
            <a:r>
              <a:rPr lang="cs-CZ" sz="1800" dirty="0">
                <a:hlinkClick r:id="rId10"/>
              </a:rPr>
              <a:t>/3/32/Celkový_pohled_na_místo_bývalého_keltského_oppida_Staré_Hradisko,_Malé_Hradisko,_</a:t>
            </a:r>
            <a:r>
              <a:rPr lang="cs-CZ" sz="1800" dirty="0" smtClean="0">
                <a:hlinkClick r:id="rId10"/>
              </a:rPr>
              <a:t>okres_Prostějov.jpg</a:t>
            </a:r>
            <a:endParaRPr lang="cs-CZ" sz="1800" dirty="0" smtClean="0"/>
          </a:p>
          <a:p>
            <a:r>
              <a:rPr lang="cs-CZ" sz="1800" dirty="0"/>
              <a:t>http://www.nizbor.com/keltska-expozice.php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</a:t>
            </a:r>
            <a:r>
              <a:rPr lang="cs-CZ" sz="1800" dirty="0">
                <a:hlinkClick r:id="rId11"/>
              </a:rPr>
              <a:t>://</a:t>
            </a:r>
            <a:r>
              <a:rPr lang="cs-CZ" sz="1800" dirty="0" smtClean="0">
                <a:hlinkClick r:id="rId11"/>
              </a:rPr>
              <a:t>www.pohanstvi.net/inde.php?menu=keltoveonas</a:t>
            </a:r>
            <a:endParaRPr lang="cs-CZ" sz="1800" dirty="0" smtClean="0"/>
          </a:p>
          <a:p>
            <a:r>
              <a:rPr lang="cs-CZ" sz="1800" dirty="0"/>
              <a:t>http://rehacek.bloguje.cz/573443-vzpominka-na-kelty.php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7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3">
      <a:dk1>
        <a:sysClr val="windowText" lastClr="000000"/>
      </a:dk1>
      <a:lt1>
        <a:sysClr val="window" lastClr="FFFFFF"/>
      </a:lt1>
      <a:dk2>
        <a:srgbClr val="6565FF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FC000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441</Words>
  <Application>Microsoft Office PowerPoint</Application>
  <PresentationFormat>Předvádění na obrazovce (4:3)</PresentationFormat>
  <Paragraphs>99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          KELTOVÉ na našem území          </vt:lpstr>
      <vt:lpstr>Prezentace aplikace PowerPoint</vt:lpstr>
      <vt:lpstr>Metodický návod:</vt:lpstr>
      <vt:lpstr>Co už umíme: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Kdy k nám přišli Keltové?</vt:lpstr>
      <vt:lpstr>Odkud pocházejí Keltové?</vt:lpstr>
      <vt:lpstr>Prezentace aplikace PowerPoint</vt:lpstr>
      <vt:lpstr>Jak se nazývá kmen Keltů, který osídlil české země?</vt:lpstr>
      <vt:lpstr>Od koho je odvozen název naší země?</vt:lpstr>
      <vt:lpstr>V čem Keltové vynikali?</vt:lpstr>
      <vt:lpstr>Keltské zbraně</vt:lpstr>
      <vt:lpstr>Keltské šperky </vt:lpstr>
      <vt:lpstr>Keltské nástroje</vt:lpstr>
      <vt:lpstr>Jak Keltové obchodovali?</vt:lpstr>
      <vt:lpstr>Keltské mince</vt:lpstr>
      <vt:lpstr>Jak se nazývala keltská opevněná sídliště?</vt:lpstr>
      <vt:lpstr>Keltské oppidum</vt:lpstr>
      <vt:lpstr>Nejznámější oppida :</vt:lpstr>
      <vt:lpstr>Stradonice</vt:lpstr>
      <vt:lpstr>Prezentace aplikace PowerPoint</vt:lpstr>
      <vt:lpstr>Staré Hradisko</vt:lpstr>
      <vt:lpstr>Konec Keltů u nás :</vt:lpstr>
      <vt:lpstr>Závěrečné shrnutí :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KELTOVÉ na našem území</dc:title>
  <dc:creator>lunitka</dc:creator>
  <cp:lastModifiedBy>Blazkova</cp:lastModifiedBy>
  <cp:revision>42</cp:revision>
  <dcterms:created xsi:type="dcterms:W3CDTF">2011-07-27T00:42:55Z</dcterms:created>
  <dcterms:modified xsi:type="dcterms:W3CDTF">2012-08-28T15:48:49Z</dcterms:modified>
</cp:coreProperties>
</file>