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33"/>
  </p:notesMasterIdLst>
  <p:sldIdLst>
    <p:sldId id="256" r:id="rId2"/>
    <p:sldId id="280" r:id="rId3"/>
    <p:sldId id="281" r:id="rId4"/>
    <p:sldId id="257" r:id="rId5"/>
    <p:sldId id="258" r:id="rId6"/>
    <p:sldId id="266" r:id="rId7"/>
    <p:sldId id="259" r:id="rId8"/>
    <p:sldId id="268" r:id="rId9"/>
    <p:sldId id="273" r:id="rId10"/>
    <p:sldId id="269" r:id="rId11"/>
    <p:sldId id="270" r:id="rId12"/>
    <p:sldId id="271" r:id="rId13"/>
    <p:sldId id="272" r:id="rId14"/>
    <p:sldId id="275" r:id="rId15"/>
    <p:sldId id="276" r:id="rId16"/>
    <p:sldId id="274" r:id="rId17"/>
    <p:sldId id="277" r:id="rId18"/>
    <p:sldId id="278" r:id="rId19"/>
    <p:sldId id="260" r:id="rId20"/>
    <p:sldId id="279" r:id="rId21"/>
    <p:sldId id="267" r:id="rId22"/>
    <p:sldId id="286" r:id="rId23"/>
    <p:sldId id="261" r:id="rId24"/>
    <p:sldId id="262" r:id="rId25"/>
    <p:sldId id="263" r:id="rId26"/>
    <p:sldId id="282" r:id="rId27"/>
    <p:sldId id="283" r:id="rId28"/>
    <p:sldId id="285" r:id="rId29"/>
    <p:sldId id="264" r:id="rId30"/>
    <p:sldId id="265" r:id="rId31"/>
    <p:sldId id="284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615" autoAdjust="0"/>
    <p:restoredTop sz="86384" autoAdjust="0"/>
  </p:normalViewPr>
  <p:slideViewPr>
    <p:cSldViewPr>
      <p:cViewPr varScale="1">
        <p:scale>
          <a:sx n="80" d="100"/>
          <a:sy n="80" d="100"/>
        </p:scale>
        <p:origin x="-146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48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F699BD-8011-4EA4-BB3E-0588B87E9143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945FAA-77FD-4007-86FB-87A40510AA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1296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945FAA-77FD-4007-86FB-87A40510AA45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980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E3BF6-A12C-43CB-A4F4-B25C9DD8AE5D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6995B2-824A-455E-A756-3CCAC1486F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29E3BF6-A12C-43CB-A4F4-B25C9DD8AE5D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06995B2-824A-455E-A756-3CCAC1486F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E3BF6-A12C-43CB-A4F4-B25C9DD8AE5D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995B2-824A-455E-A756-3CCAC1486F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E3BF6-A12C-43CB-A4F4-B25C9DD8AE5D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995B2-824A-455E-A756-3CCAC1486F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995B2-824A-455E-A756-3CCAC1486F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E3BF6-A12C-43CB-A4F4-B25C9DD8AE5D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E3BF6-A12C-43CB-A4F4-B25C9DD8AE5D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995B2-824A-455E-A756-3CCAC1486F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E3BF6-A12C-43CB-A4F4-B25C9DD8AE5D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995B2-824A-455E-A756-3CCAC1486F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29E3BF6-A12C-43CB-A4F4-B25C9DD8AE5D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06995B2-824A-455E-A756-3CCAC1486F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E3BF6-A12C-43CB-A4F4-B25C9DD8AE5D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6995B2-824A-455E-A756-3CCAC1486F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E3BF6-A12C-43CB-A4F4-B25C9DD8AE5D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995B2-824A-455E-A756-3CCAC1486F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E3BF6-A12C-43CB-A4F4-B25C9DD8AE5D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6995B2-824A-455E-A756-3CCAC1486F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29E3BF6-A12C-43CB-A4F4-B25C9DD8AE5D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06995B2-824A-455E-A756-3CCAC1486F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4stav.cz/img-foto/001/2207_m.jpg" TargetMode="External"/><Relationship Id="rId3" Type="http://schemas.openxmlformats.org/officeDocument/2006/relationships/hyperlink" Target="http://thumbs.dreamstime.com/thumb_188/1190665906RFIy6G.jpg" TargetMode="External"/><Relationship Id="rId7" Type="http://schemas.openxmlformats.org/officeDocument/2006/relationships/hyperlink" Target="http://www.rolfrover.estranky.cz/img/mid/99/13-renesancni-arkyr-a-valcova-vez.jpg" TargetMode="External"/><Relationship Id="rId12" Type="http://schemas.openxmlformats.org/officeDocument/2006/relationships/hyperlink" Target="http://cs.wikipedia.org/wiki/Soubor:Krystof_Harant.jpg" TargetMode="External"/><Relationship Id="rId2" Type="http://schemas.openxmlformats.org/officeDocument/2006/relationships/hyperlink" Target="http://www.estav.cz/gfx/we/region/praha/belved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osice.cz/www/images/pamatky/arkady.jpg" TargetMode="External"/><Relationship Id="rId11" Type="http://schemas.openxmlformats.org/officeDocument/2006/relationships/hyperlink" Target="http://upload.wikimedia.org/wikipedia/commons/4/43/Pardubice_domy_na_n%C3%A1m_DSCN2126.jpg" TargetMode="External"/><Relationship Id="rId5" Type="http://schemas.openxmlformats.org/officeDocument/2006/relationships/hyperlink" Target="http://www.hrady.cz/data_g/7300/78090.jpg" TargetMode="External"/><Relationship Id="rId10" Type="http://schemas.openxmlformats.org/officeDocument/2006/relationships/hyperlink" Target="http://www.rolfrover.estranky.cz/img/picture/110/03-Horn&#237;-n&#225;m&#283;st&#237;-d&#367;m-&#269;p-517.jpg" TargetMode="External"/><Relationship Id="rId4" Type="http://schemas.openxmlformats.org/officeDocument/2006/relationships/hyperlink" Target="http://www.zas-me.cz/system/files/foto2/019.gif" TargetMode="External"/><Relationship Id="rId9" Type="http://schemas.openxmlformats.org/officeDocument/2006/relationships/hyperlink" Target="http://www.ceska-kamenice.cz/image/view/274/_original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urisimo.cz/assets/country/italie/socha-davida.jpg" TargetMode="External"/><Relationship Id="rId3" Type="http://schemas.openxmlformats.org/officeDocument/2006/relationships/hyperlink" Target="http://upload.wikimedia.org/wikipedia/commons/9/90/Breznice_PB_CZ_chateau_sgraffito_detail_605.jpg" TargetMode="External"/><Relationship Id="rId7" Type="http://schemas.openxmlformats.org/officeDocument/2006/relationships/hyperlink" Target="http://www.bustourist.cz/galerie/1159252231.jpg" TargetMode="External"/><Relationship Id="rId2" Type="http://schemas.openxmlformats.org/officeDocument/2006/relationships/hyperlink" Target="http://upload.wikimedia.org/wikipedia/commons/thumb/a/a0/Bridgegate_balustrade.jpg/220px-Bridgegate_balustrad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f.2i.cz/fotky/d/15463/webobrazky...trezor-3.71481600026E+17.jpg" TargetMode="External"/><Relationship Id="rId11" Type="http://schemas.openxmlformats.org/officeDocument/2006/relationships/hyperlink" Target="http://www.kudyznudy.cz/Aktivity-a-akce/Aktivity/Renesancni-zamek-v-Treboni/Rozmberske-renesancni-interiery-na-zamku-v-Treboni.aspx" TargetMode="External"/><Relationship Id="rId5" Type="http://schemas.openxmlformats.org/officeDocument/2006/relationships/hyperlink" Target="http://upload.wikimedia.org/wikipedia/commons/thumb/c/c9/V%C4%9B%C5%BE_z%C3%A1mku_v_%C4%8Cesk%C3%A9m_Krumlov%C4%9B.jpg/360px-V%C4%9B%C5%BE_z%C3%A1mku_v_%C4%8Cesk%C3%A9m_Krumlov%C4%9B.jpg" TargetMode="External"/><Relationship Id="rId10" Type="http://schemas.openxmlformats.org/officeDocument/2006/relationships/hyperlink" Target="http://cs.wikipedia.org/wiki/Soubor:Orna138-Docken-Baluster.png" TargetMode="External"/><Relationship Id="rId4" Type="http://schemas.openxmlformats.org/officeDocument/2006/relationships/hyperlink" Target="http://cs.wikipedia.org/wiki/Schwarzenbersk%C3%BD_pal%C3%A1c_v_Praze" TargetMode="External"/><Relationship Id="rId9" Type="http://schemas.openxmlformats.org/officeDocument/2006/relationships/hyperlink" Target="http://bucultureshock.com/wp-content/uploads/2011/03/mona-lisa-painti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14. – 16. století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RENESANCE A HUMANISMUS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683568" y="4365104"/>
            <a:ext cx="7848872" cy="20882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Dějepis – Kultura v dějinách </a:t>
            </a:r>
          </a:p>
          <a:p>
            <a:r>
              <a:rPr lang="cs-CZ" dirty="0" smtClean="0"/>
              <a:t>Šablona: </a:t>
            </a:r>
            <a:r>
              <a:rPr lang="cs-CZ" dirty="0"/>
              <a:t>III/2</a:t>
            </a:r>
          </a:p>
          <a:p>
            <a:r>
              <a:rPr lang="cs-CZ" dirty="0"/>
              <a:t>Pořadové číslo </a:t>
            </a:r>
            <a:r>
              <a:rPr lang="cs-CZ" dirty="0" smtClean="0"/>
              <a:t>: 1.3   Renesance </a:t>
            </a:r>
            <a:r>
              <a:rPr lang="cs-CZ" smtClean="0"/>
              <a:t>a humanismus</a:t>
            </a:r>
            <a:endParaRPr lang="cs-CZ" dirty="0"/>
          </a:p>
          <a:p>
            <a:r>
              <a:rPr lang="cs-CZ" dirty="0" smtClean="0"/>
              <a:t>Autor : Mgr. Soňa Blažková</a:t>
            </a:r>
          </a:p>
          <a:p>
            <a:r>
              <a:rPr lang="cs-CZ" dirty="0" smtClean="0"/>
              <a:t>Škola : Základní škola Choltice</a:t>
            </a:r>
          </a:p>
          <a:p>
            <a:r>
              <a:rPr lang="cs-CZ" dirty="0"/>
              <a:t>Klíčová slova: renesance, humanismus, sgrafito</a:t>
            </a:r>
          </a:p>
          <a:p>
            <a:pPr marL="0" indent="0">
              <a:buNone/>
            </a:pPr>
            <a:r>
              <a:rPr lang="cs-CZ" dirty="0"/>
              <a:t>                             balustráda, arkýř, </a:t>
            </a:r>
            <a:r>
              <a:rPr lang="cs-CZ" dirty="0" smtClean="0"/>
              <a:t>antika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Cíl : žáci dokáží charakterizovat období    </a:t>
            </a:r>
          </a:p>
          <a:p>
            <a:pPr marL="0" indent="0">
              <a:buNone/>
            </a:pPr>
            <a:r>
              <a:rPr lang="cs-CZ" dirty="0" smtClean="0"/>
              <a:t>    renesance a humanismu</a:t>
            </a:r>
          </a:p>
          <a:p>
            <a:r>
              <a:rPr lang="cs-CZ" dirty="0" smtClean="0"/>
              <a:t>Třída : 7                                         Datum : 6. 2. 2012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592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výkladu nebo opakování </a:t>
            </a:r>
          </a:p>
          <a:p>
            <a:pPr marL="0" indent="0">
              <a:buNone/>
            </a:pPr>
            <a:r>
              <a:rPr lang="cs-CZ" dirty="0" smtClean="0"/>
              <a:t>   architektury renesance a humanismu</a:t>
            </a:r>
          </a:p>
          <a:p>
            <a:r>
              <a:rPr lang="cs-CZ" dirty="0" smtClean="0"/>
              <a:t>Obsahuje základní informace ke slohu</a:t>
            </a:r>
          </a:p>
          <a:p>
            <a:r>
              <a:rPr lang="cs-CZ" dirty="0" smtClean="0"/>
              <a:t>Znaky architektury jsou doloženy  obrázky</a:t>
            </a:r>
          </a:p>
          <a:p>
            <a:r>
              <a:rPr lang="cs-CZ" dirty="0" smtClean="0"/>
              <a:t>Na konci jsou zařazeny otázky k opakování tématu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Metodický návod: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0746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= společenské hnutí</a:t>
            </a:r>
            <a:r>
              <a:rPr lang="cs-CZ" dirty="0"/>
              <a:t>, </a:t>
            </a:r>
            <a:r>
              <a:rPr lang="cs-CZ" dirty="0" smtClean="0"/>
              <a:t>které se vrací od víry ke   </a:t>
            </a:r>
          </a:p>
          <a:p>
            <a:pPr>
              <a:buNone/>
            </a:pPr>
            <a:r>
              <a:rPr lang="cs-CZ" dirty="0" smtClean="0"/>
              <a:t>      člověku a životu</a:t>
            </a:r>
          </a:p>
          <a:p>
            <a:r>
              <a:rPr lang="cs-CZ" dirty="0" smtClean="0"/>
              <a:t>zdůrazňuje smyslové vnímání a vzdělání</a:t>
            </a:r>
          </a:p>
          <a:p>
            <a:r>
              <a:rPr lang="cs-CZ" dirty="0" smtClean="0"/>
              <a:t>kritizuje církev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Humanismus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Znamená  „znovuzrození“  (italsky  </a:t>
            </a:r>
            <a:r>
              <a:rPr lang="cs-CZ" dirty="0" err="1" smtClean="0"/>
              <a:t>rinascita</a:t>
            </a:r>
            <a:r>
              <a:rPr lang="cs-CZ" dirty="0" smtClean="0"/>
              <a:t>)</a:t>
            </a:r>
          </a:p>
          <a:p>
            <a:r>
              <a:rPr lang="cs-CZ" dirty="0" smtClean="0"/>
              <a:t>Počátky v Itálii - Florencii</a:t>
            </a:r>
          </a:p>
          <a:p>
            <a:r>
              <a:rPr lang="cs-CZ" dirty="0" smtClean="0"/>
              <a:t>Návrat umění k antice</a:t>
            </a:r>
          </a:p>
          <a:p>
            <a:r>
              <a:rPr lang="cs-CZ" dirty="0" smtClean="0"/>
              <a:t>Zájem o antickou vzdělanost, filozofii,  literaturu, výtvarné umění  - to vše potom ústí v  myšlenkové hnutí  = humanismus</a:t>
            </a:r>
          </a:p>
          <a:p>
            <a:r>
              <a:rPr lang="cs-CZ" dirty="0" smtClean="0"/>
              <a:t>Je lidská – opouští kolosální stavby</a:t>
            </a:r>
          </a:p>
          <a:p>
            <a:r>
              <a:rPr lang="cs-CZ" dirty="0" smtClean="0"/>
              <a:t>Jednotlivé druhy umění vidí především člověka</a:t>
            </a:r>
          </a:p>
          <a:p>
            <a:r>
              <a:rPr lang="cs-CZ" dirty="0" smtClean="0"/>
              <a:t>V Čechách až koncem 15. století	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Renesance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Letohrádek Belvedér- Praha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52469"/>
            <a:ext cx="6492015" cy="4729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Využívá antické vzory – sloupy, štíty, velká okna</a:t>
            </a:r>
          </a:p>
          <a:p>
            <a:r>
              <a:rPr lang="cs-CZ" dirty="0" smtClean="0"/>
              <a:t>Sgrafita, malovaná fasáda</a:t>
            </a:r>
          </a:p>
          <a:p>
            <a:r>
              <a:rPr lang="cs-CZ" dirty="0" smtClean="0"/>
              <a:t>Oblouky</a:t>
            </a:r>
          </a:p>
          <a:p>
            <a:r>
              <a:rPr lang="cs-CZ" dirty="0" smtClean="0"/>
              <a:t>Arkády</a:t>
            </a:r>
          </a:p>
          <a:p>
            <a:r>
              <a:rPr lang="cs-CZ" dirty="0" smtClean="0"/>
              <a:t>Arkýře</a:t>
            </a:r>
          </a:p>
          <a:p>
            <a:r>
              <a:rPr lang="cs-CZ" dirty="0" smtClean="0"/>
              <a:t>Fresky</a:t>
            </a:r>
          </a:p>
          <a:p>
            <a:r>
              <a:rPr lang="cs-CZ" dirty="0" smtClean="0"/>
              <a:t>Atika – pás zdiva nad hlavní římsou</a:t>
            </a:r>
          </a:p>
          <a:p>
            <a:r>
              <a:rPr lang="cs-CZ" dirty="0" smtClean="0"/>
              <a:t>Ozdobné štíty domů</a:t>
            </a:r>
          </a:p>
          <a:p>
            <a:r>
              <a:rPr lang="cs-CZ" dirty="0" smtClean="0"/>
              <a:t>Kuželková zábradlí – balustrády</a:t>
            </a:r>
          </a:p>
          <a:p>
            <a:r>
              <a:rPr lang="cs-CZ" dirty="0" smtClean="0"/>
              <a:t>Zdvojená obdélníková okna se společnou nadokenní římsou</a:t>
            </a:r>
          </a:p>
          <a:p>
            <a:r>
              <a:rPr lang="cs-CZ" dirty="0" smtClean="0"/>
              <a:t>Válcové nebo  </a:t>
            </a:r>
            <a:r>
              <a:rPr lang="cs-CZ" dirty="0" err="1" smtClean="0"/>
              <a:t>mnohobokké</a:t>
            </a:r>
            <a:r>
              <a:rPr lang="cs-CZ" dirty="0" smtClean="0"/>
              <a:t>  věže</a:t>
            </a:r>
          </a:p>
          <a:p>
            <a:r>
              <a:rPr lang="cs-CZ" dirty="0" smtClean="0"/>
              <a:t>Příkop s mostem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sgrafita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9704" y="1611052"/>
            <a:ext cx="4059936" cy="4572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53" y="2228823"/>
            <a:ext cx="4032448" cy="300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8" descr="http://upload.wikimedia.org/wikipedia/commons/9/90/Breznice_PB_CZ_chateau_sgraffito_detail_60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287786"/>
            <a:ext cx="4059238" cy="3044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2763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Sgrafita postav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356977"/>
            <a:ext cx="4059238" cy="2906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420888"/>
            <a:ext cx="3984293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0765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Arkády                  Arkýře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48880"/>
            <a:ext cx="3816424" cy="267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628800"/>
            <a:ext cx="3286125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4372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fresky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8880"/>
            <a:ext cx="4032448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http://www.ceska-kamenice.cz/image/view/274/_origina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343690"/>
            <a:ext cx="3745531" cy="3029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6243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Ozdobné štíty domů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1916832"/>
            <a:ext cx="3312368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http://upload.wikimedia.org/wikipedia/commons/4/43/Pardubice_domy_na_n%C3%A1m_DSCN212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287786"/>
            <a:ext cx="4059238" cy="3044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9628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balustráda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6872"/>
            <a:ext cx="3672408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4274" y="1052737"/>
            <a:ext cx="3246118" cy="4968552"/>
          </a:xfrm>
        </p:spPr>
      </p:pic>
    </p:spTree>
    <p:extLst>
      <p:ext uri="{BB962C8B-B14F-4D97-AF65-F5344CB8AC3E}">
        <p14:creationId xmlns:p14="http://schemas.microsoft.com/office/powerpoint/2010/main" val="3446231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Mnohobokká</a:t>
            </a:r>
            <a:r>
              <a:rPr lang="cs-CZ" dirty="0" smtClean="0"/>
              <a:t> věž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http://upload.wikimedia.org/wikipedia/commons/thumb/c/c9/V%C4%9B%C5%BE_z%C3%A1mku_v_%C4%8Cesk%C3%A9m_Krumlov%C4%9B.jpg/360px-V%C4%9B%C5%BE_z%C3%A1mku_v_%C4%8Cesk%C3%A9m_Krumlov%C4%9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84784"/>
            <a:ext cx="3429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060848"/>
            <a:ext cx="3456384" cy="3600400"/>
          </a:xfrm>
        </p:spPr>
      </p:pic>
    </p:spTree>
    <p:extLst>
      <p:ext uri="{BB962C8B-B14F-4D97-AF65-F5344CB8AC3E}">
        <p14:creationId xmlns:p14="http://schemas.microsoft.com/office/powerpoint/2010/main" val="3944322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Litomyšl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6912768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7642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Schwarzenberský palác - Praha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1628775"/>
            <a:ext cx="4059238" cy="4572000"/>
          </a:xfrm>
        </p:spPr>
        <p:txBody>
          <a:bodyPr>
            <a:normAutofit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  <p:pic>
        <p:nvPicPr>
          <p:cNvPr id="7173" name="Picture 5" descr="http://upload.wikimedia.org/wikipedia/commons/thumb/b/bd/Schwarzenbersk%C3%BD_pal%C3%A1c.JPG/640px-Schwarzenbersk%C3%BD_pal%C3%A1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7171117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5086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Krumlov</a:t>
            </a:r>
            <a:endParaRPr lang="cs-CZ" dirty="0"/>
          </a:p>
        </p:txBody>
      </p:sp>
      <p:pic>
        <p:nvPicPr>
          <p:cNvPr id="10242" name="Picture 2" descr="http://upload.wikimedia.org/wikipedia/commons/thumb/3/3a/%C4%8Cesk%C3%BD_Krumlov_-_Kastell_Blick_von_der_Moldau_1.jpg/640px-%C4%8Cesk%C3%BD_Krumlov_-_Kastell_Blick_von_der_Moldau_1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38749"/>
            <a:ext cx="6984776" cy="477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4411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Třeboň - zámek</a:t>
            </a:r>
            <a:endParaRPr lang="cs-CZ" dirty="0"/>
          </a:p>
        </p:txBody>
      </p:sp>
      <p:pic>
        <p:nvPicPr>
          <p:cNvPr id="11266" name="Picture 2" descr="http://upload.wikimedia.org/wikipedia/commons/thumb/8/89/T%C5%99_z%C3%A1mek_1.jpg/640px-T%C5%99_z%C3%A1mek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82" y="1532094"/>
            <a:ext cx="7272302" cy="4851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121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Trámový malovaný  nebo kazetový strop</a:t>
            </a:r>
          </a:p>
          <a:p>
            <a:r>
              <a:rPr lang="cs-CZ" dirty="0" smtClean="0"/>
              <a:t>Nový  prvek – kamna (obsluha z chodby)</a:t>
            </a:r>
          </a:p>
          <a:p>
            <a:r>
              <a:rPr lang="cs-CZ" dirty="0" smtClean="0"/>
              <a:t>Klenby s ostrými  hřebínky</a:t>
            </a:r>
          </a:p>
          <a:p>
            <a:r>
              <a:rPr lang="cs-CZ" dirty="0" smtClean="0"/>
              <a:t>Figurální výjevy ze štuku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Interiér: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628800"/>
            <a:ext cx="6894974" cy="446449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Renesanční interiér- Třeboň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2756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Vznikla řada uměleckých středisek u dvorů panovníků</a:t>
            </a:r>
          </a:p>
          <a:p>
            <a:r>
              <a:rPr lang="cs-CZ" dirty="0" smtClean="0"/>
              <a:t>Tzv. éra  vokální polyfonie</a:t>
            </a:r>
          </a:p>
          <a:p>
            <a:r>
              <a:rPr lang="cs-CZ" dirty="0" smtClean="0"/>
              <a:t>Vzrostl počet hlasů ve skladbě( 4, 5,8)</a:t>
            </a:r>
          </a:p>
          <a:p>
            <a:r>
              <a:rPr lang="cs-CZ" dirty="0" smtClean="0"/>
              <a:t>Rozšířen počet pěveckých partů</a:t>
            </a:r>
          </a:p>
          <a:p>
            <a:r>
              <a:rPr lang="cs-CZ" dirty="0" smtClean="0"/>
              <a:t>Skladby komponovány pro sbor</a:t>
            </a:r>
          </a:p>
          <a:p>
            <a:r>
              <a:rPr lang="cs-CZ" dirty="0" smtClean="0"/>
              <a:t>Kánon, mše, </a:t>
            </a:r>
          </a:p>
          <a:p>
            <a:r>
              <a:rPr lang="cs-CZ" dirty="0" smtClean="0"/>
              <a:t>Madrigal= světské písně na milostné náměty</a:t>
            </a:r>
          </a:p>
          <a:p>
            <a:r>
              <a:rPr lang="cs-CZ" dirty="0" smtClean="0"/>
              <a:t>Vzniká řada nástrojů různých barev a poloh</a:t>
            </a:r>
          </a:p>
          <a:p>
            <a:r>
              <a:rPr lang="cs-CZ" dirty="0" smtClean="0"/>
              <a:t>Cembalo, spinet, klavichord</a:t>
            </a:r>
          </a:p>
          <a:p>
            <a:r>
              <a:rPr lang="cs-CZ" dirty="0" smtClean="0"/>
              <a:t>Kryštof Harant z </a:t>
            </a:r>
            <a:r>
              <a:rPr lang="cs-CZ" dirty="0" err="1" smtClean="0"/>
              <a:t>Polžic</a:t>
            </a:r>
            <a:r>
              <a:rPr lang="cs-CZ" dirty="0" smtClean="0"/>
              <a:t> a Bezdružic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9776" y="1524000"/>
            <a:ext cx="3584448" cy="45720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Kryštof Harant z Polžic a Bezdružic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9142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72000"/>
          </a:xfrm>
        </p:spPr>
        <p:txBody>
          <a:bodyPr/>
          <a:lstStyle/>
          <a:p>
            <a:r>
              <a:rPr lang="cs-CZ" dirty="0" smtClean="0"/>
              <a:t>Nová stavba – zámek – obklopen geometricky řešenou zahradou </a:t>
            </a:r>
          </a:p>
          <a:p>
            <a:r>
              <a:rPr lang="cs-CZ" dirty="0" smtClean="0"/>
              <a:t>Letohrádky</a:t>
            </a:r>
          </a:p>
          <a:p>
            <a:r>
              <a:rPr lang="cs-CZ" dirty="0" smtClean="0"/>
              <a:t>Vodní příkopy s mosty</a:t>
            </a:r>
          </a:p>
          <a:p>
            <a:r>
              <a:rPr lang="cs-CZ" dirty="0" smtClean="0"/>
              <a:t>Velké paláce pro občasný pobyt panstva</a:t>
            </a:r>
          </a:p>
          <a:p>
            <a:r>
              <a:rPr lang="cs-CZ" dirty="0" smtClean="0"/>
              <a:t>Ve městech :  krámy, zbrojnice, solnice, vodárenské věže</a:t>
            </a:r>
          </a:p>
          <a:p>
            <a:r>
              <a:rPr lang="cs-CZ" dirty="0" smtClean="0"/>
              <a:t>Na vsi : tvrze, mlýny, sýpky, kovárny, boží muka</a:t>
            </a:r>
          </a:p>
          <a:p>
            <a:r>
              <a:rPr lang="cs-CZ" dirty="0" smtClean="0"/>
              <a:t>Církevní stavby – málo  a drží spíš gotické prvky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staveb 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Chrám sv. Petra  v Římě</a:t>
            </a:r>
          </a:p>
          <a:p>
            <a:r>
              <a:rPr lang="cs-CZ" dirty="0" smtClean="0"/>
              <a:t>Sixtinská kaple – </a:t>
            </a:r>
            <a:r>
              <a:rPr lang="cs-CZ" dirty="0" err="1" smtClean="0"/>
              <a:t>Michelangelo</a:t>
            </a:r>
            <a:r>
              <a:rPr lang="cs-CZ" dirty="0" smtClean="0"/>
              <a:t> </a:t>
            </a:r>
            <a:r>
              <a:rPr lang="cs-CZ" dirty="0" err="1" smtClean="0"/>
              <a:t>Buonarotti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-  socha Davida</a:t>
            </a:r>
          </a:p>
          <a:p>
            <a:r>
              <a:rPr lang="cs-CZ" dirty="0" smtClean="0"/>
              <a:t>Obraz </a:t>
            </a:r>
            <a:r>
              <a:rPr lang="cs-CZ" dirty="0" err="1" smtClean="0"/>
              <a:t>Mona</a:t>
            </a:r>
            <a:r>
              <a:rPr lang="cs-CZ" dirty="0" smtClean="0"/>
              <a:t> </a:t>
            </a:r>
            <a:r>
              <a:rPr lang="cs-CZ" dirty="0" err="1" smtClean="0"/>
              <a:t>Lisa</a:t>
            </a:r>
            <a:r>
              <a:rPr lang="cs-CZ" dirty="0" smtClean="0"/>
              <a:t> – </a:t>
            </a:r>
            <a:r>
              <a:rPr lang="cs-CZ" dirty="0" err="1" smtClean="0"/>
              <a:t>Leonardo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Vinci</a:t>
            </a:r>
          </a:p>
          <a:p>
            <a:r>
              <a:rPr lang="cs-CZ" dirty="0" smtClean="0"/>
              <a:t>Obraz Znovuzrození  Venuše – Sandro Botticelli</a:t>
            </a:r>
          </a:p>
          <a:p>
            <a:endParaRPr lang="cs-CZ" dirty="0" smtClean="0"/>
          </a:p>
          <a:p>
            <a:r>
              <a:rPr lang="cs-CZ" dirty="0" smtClean="0"/>
              <a:t>Literatura : Dante, </a:t>
            </a:r>
            <a:r>
              <a:rPr lang="cs-CZ" dirty="0" err="1" smtClean="0"/>
              <a:t>Petrarka</a:t>
            </a:r>
            <a:r>
              <a:rPr lang="cs-CZ" dirty="0" smtClean="0"/>
              <a:t>, </a:t>
            </a:r>
            <a:r>
              <a:rPr lang="cs-CZ" dirty="0" err="1" smtClean="0"/>
              <a:t>Boccaccio</a:t>
            </a:r>
            <a:r>
              <a:rPr lang="cs-CZ" dirty="0" smtClean="0"/>
              <a:t>, Villon</a:t>
            </a:r>
          </a:p>
          <a:p>
            <a:pPr>
              <a:buNone/>
            </a:pPr>
            <a:r>
              <a:rPr lang="cs-CZ" dirty="0" smtClean="0"/>
              <a:t>                       </a:t>
            </a:r>
            <a:r>
              <a:rPr lang="cs-CZ" dirty="0" err="1" smtClean="0"/>
              <a:t>Cervantes</a:t>
            </a:r>
            <a:r>
              <a:rPr lang="cs-CZ" dirty="0" smtClean="0"/>
              <a:t>, Shakespeare,  </a:t>
            </a:r>
          </a:p>
          <a:p>
            <a:pPr>
              <a:buNone/>
            </a:pPr>
            <a:r>
              <a:rPr lang="cs-CZ" dirty="0" smtClean="0"/>
              <a:t>                       </a:t>
            </a:r>
            <a:r>
              <a:rPr lang="cs-CZ" dirty="0" err="1" smtClean="0"/>
              <a:t>Macchiavelli</a:t>
            </a:r>
            <a:r>
              <a:rPr lang="cs-CZ" dirty="0" smtClean="0"/>
              <a:t>, </a:t>
            </a:r>
            <a:r>
              <a:rPr lang="cs-CZ" dirty="0" err="1" smtClean="0"/>
              <a:t>Erasmus</a:t>
            </a:r>
            <a:r>
              <a:rPr lang="cs-CZ" dirty="0" smtClean="0"/>
              <a:t> Rotterdamský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219200"/>
          </a:xfrm>
        </p:spPr>
        <p:txBody>
          <a:bodyPr/>
          <a:lstStyle/>
          <a:p>
            <a:r>
              <a:rPr lang="cs-CZ" dirty="0" smtClean="0"/>
              <a:t>Díla 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Chrám sv. Petra v Římě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12776"/>
            <a:ext cx="7416824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29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Sixtinská kaple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625" y="1340768"/>
            <a:ext cx="4476750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630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3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 Davida    Mona Lisa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3456384" cy="4458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28799"/>
            <a:ext cx="3456384" cy="4458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5931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43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43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Znovuzrození </a:t>
            </a:r>
            <a:r>
              <a:rPr lang="cs-CZ" dirty="0" err="1" smtClean="0"/>
              <a:t>venuše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628800"/>
            <a:ext cx="7620000" cy="4476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6205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to je humanismus?</a:t>
            </a:r>
          </a:p>
          <a:p>
            <a:r>
              <a:rPr lang="cs-CZ" dirty="0" smtClean="0"/>
              <a:t>Co to je renesance?</a:t>
            </a:r>
          </a:p>
          <a:p>
            <a:r>
              <a:rPr lang="cs-CZ" dirty="0" smtClean="0"/>
              <a:t>Kdy se u nás stavěly renesanční stavby?</a:t>
            </a:r>
          </a:p>
          <a:p>
            <a:r>
              <a:rPr lang="cs-CZ" dirty="0" smtClean="0"/>
              <a:t>Na co renesance navazuje?</a:t>
            </a:r>
          </a:p>
          <a:p>
            <a:r>
              <a:rPr lang="cs-CZ" dirty="0" smtClean="0"/>
              <a:t>Vyjmenuj znaky, podle kterých poznáme renesanční stavbu?</a:t>
            </a:r>
          </a:p>
          <a:p>
            <a:r>
              <a:rPr lang="cs-CZ" dirty="0" smtClean="0"/>
              <a:t>Znáš nějaké renesanční stavby v Čechách?</a:t>
            </a:r>
          </a:p>
          <a:p>
            <a:r>
              <a:rPr lang="cs-CZ" dirty="0" smtClean="0"/>
              <a:t>Znáš nějaké světové renesanční stavby?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 ke zopakování tématu: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72000"/>
          </a:xfrm>
        </p:spPr>
        <p:txBody>
          <a:bodyPr>
            <a:normAutofit fontScale="92500" lnSpcReduction="20000"/>
          </a:bodyPr>
          <a:lstStyle/>
          <a:p>
            <a:r>
              <a:rPr lang="cs-CZ" sz="2000" b="1" u="sng" dirty="0">
                <a:hlinkClick r:id="rId2"/>
              </a:rPr>
              <a:t>http://www.estav.cz/gfx/we/region/praha/belveder.jpg</a:t>
            </a:r>
            <a:endParaRPr lang="cs-CZ" sz="2000" b="1" u="sng" dirty="0"/>
          </a:p>
          <a:p>
            <a:r>
              <a:rPr lang="cs-CZ" sz="2000" b="1" u="sng" dirty="0" smtClean="0">
                <a:hlinkClick r:id="rId3"/>
              </a:rPr>
              <a:t>http</a:t>
            </a:r>
            <a:r>
              <a:rPr lang="cs-CZ" sz="2000" b="1" u="sng" dirty="0">
                <a:hlinkClick r:id="rId3"/>
              </a:rPr>
              <a:t>://thumbs.dreamstime.com/thumb_188/1190665906RFIy6G.jpg</a:t>
            </a:r>
            <a:endParaRPr lang="cs-CZ" sz="2000" dirty="0"/>
          </a:p>
          <a:p>
            <a:r>
              <a:rPr lang="cs-CZ" sz="2000" b="1" u="sng" dirty="0">
                <a:hlinkClick r:id="rId4"/>
              </a:rPr>
              <a:t>http://</a:t>
            </a:r>
            <a:r>
              <a:rPr lang="cs-CZ" sz="2000" b="1" u="sng" dirty="0" smtClean="0">
                <a:hlinkClick r:id="rId4"/>
              </a:rPr>
              <a:t>www.zas-me.cz/system/files/foto2/019.gif</a:t>
            </a:r>
            <a:endParaRPr lang="cs-CZ" sz="2000" b="1" u="sng" dirty="0" smtClean="0"/>
          </a:p>
          <a:p>
            <a:r>
              <a:rPr lang="cs-CZ" sz="1800" b="1" u="sng" dirty="0">
                <a:hlinkClick r:id="rId5"/>
              </a:rPr>
              <a:t>http://www.hrady.cz/data_g/7300/78090.jpg</a:t>
            </a:r>
            <a:endParaRPr lang="cs-CZ" sz="1800" dirty="0"/>
          </a:p>
          <a:p>
            <a:r>
              <a:rPr lang="cs-CZ" sz="2000" b="1" u="sng" dirty="0" smtClean="0">
                <a:hlinkClick r:id="rId6"/>
              </a:rPr>
              <a:t>http</a:t>
            </a:r>
            <a:r>
              <a:rPr lang="cs-CZ" sz="2000" b="1" u="sng" dirty="0">
                <a:hlinkClick r:id="rId6"/>
              </a:rPr>
              <a:t>://www.rosice.cz/www/images/pamatky/arkady.jpg</a:t>
            </a:r>
            <a:endParaRPr lang="cs-CZ" sz="2000" dirty="0"/>
          </a:p>
          <a:p>
            <a:r>
              <a:rPr lang="cs-CZ" sz="2000" b="1" u="sng" dirty="0">
                <a:hlinkClick r:id="rId7"/>
              </a:rPr>
              <a:t>http://www.rolfrover.estranky.cz/img/mid/99/13-renesancni-arkyr-a-valcova-vez.jpg</a:t>
            </a:r>
            <a:endParaRPr lang="cs-CZ" sz="2000" dirty="0"/>
          </a:p>
          <a:p>
            <a:r>
              <a:rPr lang="cs-CZ" sz="2000" b="1" u="sng" dirty="0">
                <a:hlinkClick r:id="rId8"/>
              </a:rPr>
              <a:t>http://www.4stav.cz/img-foto/001/2207_m.jpg</a:t>
            </a:r>
            <a:endParaRPr lang="cs-CZ" sz="2000" dirty="0"/>
          </a:p>
          <a:p>
            <a:r>
              <a:rPr lang="cs-CZ" sz="2000" dirty="0" smtClean="0">
                <a:hlinkClick r:id="rId9"/>
              </a:rPr>
              <a:t>http</a:t>
            </a:r>
            <a:r>
              <a:rPr lang="cs-CZ" sz="2000" dirty="0">
                <a:hlinkClick r:id="rId9"/>
              </a:rPr>
              <a:t>://www.ceska-kamenice.cz/image/view/274/_</a:t>
            </a:r>
            <a:r>
              <a:rPr lang="cs-CZ" sz="2000" dirty="0" smtClean="0">
                <a:hlinkClick r:id="rId9"/>
              </a:rPr>
              <a:t>original</a:t>
            </a:r>
            <a:endParaRPr lang="cs-CZ" sz="2000" dirty="0" smtClean="0"/>
          </a:p>
          <a:p>
            <a:r>
              <a:rPr lang="cs-CZ" sz="1800" b="1" u="sng" dirty="0">
                <a:hlinkClick r:id="rId10"/>
              </a:rPr>
              <a:t>http://www.rolfrover.estranky.cz/img/picture/110/03-Horn%C3%AD-n%C3%A1m%C4%9Bst%C3%AD-d%C5%AFm-%C4%8Dp-517.jpg</a:t>
            </a:r>
            <a:endParaRPr lang="cs-CZ" sz="1800" dirty="0"/>
          </a:p>
          <a:p>
            <a:r>
              <a:rPr lang="cs-CZ" sz="2000" dirty="0" smtClean="0">
                <a:hlinkClick r:id="rId11"/>
              </a:rPr>
              <a:t>http</a:t>
            </a:r>
            <a:r>
              <a:rPr lang="cs-CZ" sz="2000" dirty="0">
                <a:hlinkClick r:id="rId11"/>
              </a:rPr>
              <a:t>://</a:t>
            </a:r>
            <a:r>
              <a:rPr lang="cs-CZ" sz="2000" dirty="0" smtClean="0">
                <a:hlinkClick r:id="rId11"/>
              </a:rPr>
              <a:t>upload.wikimedia.org/wikipedia/commons/4/43/Pardubice_domy_na_n%C3%A1m_DSCN2126.jpg</a:t>
            </a:r>
            <a:endParaRPr lang="cs-CZ" sz="2000" dirty="0"/>
          </a:p>
          <a:p>
            <a:r>
              <a:rPr lang="cs-CZ" sz="1800">
                <a:hlinkClick r:id="rId12"/>
              </a:rPr>
              <a:t>http://cs.wikipedia.org/wiki/Soubor:Krystof_Harant.jpg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  <a:p>
            <a:endParaRPr lang="cs-CZ" sz="1200" dirty="0"/>
          </a:p>
          <a:p>
            <a:endParaRPr lang="cs-CZ" sz="1500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219200"/>
          </a:xfrm>
        </p:spPr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1800" b="1" u="sng" dirty="0">
                <a:hlinkClick r:id="rId2"/>
              </a:rPr>
              <a:t>http://upload.wikimedia.org/wikipedia/commons/thumb/a/a0/Bridgegate_balustrade.jpg/220px-Bridgegate_balustrade.jpg</a:t>
            </a:r>
            <a:endParaRPr lang="cs-CZ" sz="1800" dirty="0"/>
          </a:p>
          <a:p>
            <a:r>
              <a:rPr lang="cs-CZ" sz="1800" dirty="0"/>
              <a:t>http://www.ceskykrumlov.com/articlegallery/255_1.jpg</a:t>
            </a:r>
            <a:br>
              <a:rPr lang="cs-CZ" sz="1800" dirty="0"/>
            </a:br>
            <a:endParaRPr lang="cs-CZ" sz="1800" dirty="0"/>
          </a:p>
          <a:p>
            <a:r>
              <a:rPr lang="cs-CZ" sz="2800" dirty="0" smtClean="0">
                <a:hlinkClick r:id="rId3"/>
              </a:rPr>
              <a:t>http</a:t>
            </a:r>
            <a:r>
              <a:rPr lang="cs-CZ" sz="2800" dirty="0">
                <a:hlinkClick r:id="rId3"/>
              </a:rPr>
              <a:t>://upload.wikimedia.org/wikipedia/commons/9/90/Breznice_PB_CZ_chateau_sgraffito_detail_605.jpg</a:t>
            </a:r>
            <a:endParaRPr lang="cs-CZ" sz="2800" dirty="0"/>
          </a:p>
          <a:p>
            <a:r>
              <a:rPr lang="cs-CZ" sz="2900" dirty="0">
                <a:hlinkClick r:id="rId4"/>
              </a:rPr>
              <a:t>http://cs.wikipedia.org/wiki/Schwarzenbersk%C3%BD_pal%C3%A1c_v_Praze</a:t>
            </a:r>
            <a:endParaRPr lang="cs-CZ" sz="2900" dirty="0"/>
          </a:p>
          <a:p>
            <a:r>
              <a:rPr lang="cs-CZ" sz="2900" dirty="0">
                <a:hlinkClick r:id="rId5"/>
              </a:rPr>
              <a:t>http://upload.wikimedia.org/wikipedia/commons/thumb/c/c9/V%C4%9B%C5%BE_z%C3%A1mku_v_%C4%8Cesk%C3%A9m_Krumlov%C4%9B.jpg/360px-V%C4%9B%C5%BE_z%C3%A1mku_v_%C4%8Cesk%C3%A9m_Krumlov%C4%9B.jpg</a:t>
            </a:r>
            <a:endParaRPr lang="cs-CZ" sz="2900" dirty="0"/>
          </a:p>
          <a:p>
            <a:r>
              <a:rPr lang="cs-CZ" sz="2900" b="1" u="sng" dirty="0">
                <a:hlinkClick r:id="rId6"/>
              </a:rPr>
              <a:t>http://af.2i.cz/fotky/d/15463/</a:t>
            </a:r>
            <a:r>
              <a:rPr lang="cs-CZ" sz="2900" b="1" u="sng" dirty="0" err="1">
                <a:hlinkClick r:id="rId6"/>
              </a:rPr>
              <a:t>webobrazky</a:t>
            </a:r>
            <a:r>
              <a:rPr lang="cs-CZ" sz="2900" b="1" u="sng" dirty="0">
                <a:hlinkClick r:id="rId6"/>
              </a:rPr>
              <a:t>...trezor-3.71481600026E+17.jpg</a:t>
            </a:r>
            <a:endParaRPr lang="cs-CZ" sz="2900" dirty="0"/>
          </a:p>
          <a:p>
            <a:r>
              <a:rPr lang="cs-CZ" sz="2900" b="1" u="sng" dirty="0">
                <a:hlinkClick r:id="rId7"/>
              </a:rPr>
              <a:t>http://www.bustourist.cz/galerie/1159252231.jpg</a:t>
            </a:r>
            <a:endParaRPr lang="cs-CZ" sz="2900" b="1" u="sng" dirty="0"/>
          </a:p>
          <a:p>
            <a:r>
              <a:rPr lang="cs-CZ" sz="2900" b="1" u="sng" dirty="0">
                <a:hlinkClick r:id="rId8"/>
              </a:rPr>
              <a:t>http://www.turisimo.cz/assets/country/italie/socha-davida.jpg</a:t>
            </a:r>
            <a:endParaRPr lang="cs-CZ" sz="2900" b="1" u="sng" dirty="0"/>
          </a:p>
          <a:p>
            <a:r>
              <a:rPr lang="cs-CZ" sz="2900" b="1" u="sng" dirty="0">
                <a:hlinkClick r:id="rId9"/>
              </a:rPr>
              <a:t>http://</a:t>
            </a:r>
            <a:r>
              <a:rPr lang="cs-CZ" sz="2900" b="1" u="sng" dirty="0" smtClean="0">
                <a:hlinkClick r:id="rId9"/>
              </a:rPr>
              <a:t>bucultureshock.com/wp-content/uploads/2011/03/mona-lisa-painting.jpg</a:t>
            </a:r>
            <a:endParaRPr lang="cs-CZ" sz="2900" b="1" u="sng" dirty="0" smtClean="0"/>
          </a:p>
          <a:p>
            <a:r>
              <a:rPr lang="cs-CZ" sz="2900" dirty="0">
                <a:hlinkClick r:id="rId10"/>
              </a:rPr>
              <a:t>http://</a:t>
            </a:r>
            <a:r>
              <a:rPr lang="cs-CZ" sz="2900" dirty="0" smtClean="0">
                <a:hlinkClick r:id="rId10"/>
              </a:rPr>
              <a:t>cs.wikipedia.org/wiki/Soubor:Orna138-Docken-Baluster.png</a:t>
            </a:r>
            <a:endParaRPr lang="cs-CZ" sz="2900" dirty="0" smtClean="0"/>
          </a:p>
          <a:p>
            <a:r>
              <a:rPr lang="cs-CZ" sz="2900" dirty="0">
                <a:hlinkClick r:id="rId10"/>
              </a:rPr>
              <a:t>http://</a:t>
            </a:r>
            <a:r>
              <a:rPr lang="cs-CZ" sz="2900" dirty="0" smtClean="0">
                <a:hlinkClick r:id="rId10"/>
              </a:rPr>
              <a:t>cs.wikipedia.org/wiki/Soubor:Orna138-Docken-Baluster.png</a:t>
            </a:r>
            <a:endParaRPr lang="cs-CZ" sz="2900" dirty="0" smtClean="0"/>
          </a:p>
          <a:p>
            <a:r>
              <a:rPr lang="cs-CZ" sz="1600" dirty="0">
                <a:hlinkClick r:id="rId11"/>
              </a:rPr>
              <a:t>http://www.kudyznudy.cz/Aktivity-a-akce/Aktivity/Renesancni-zamek-v-Treboni/Rozmberske-renesancni-interiery-na-zamku-v-Treboni.aspx</a:t>
            </a:r>
            <a:endParaRPr lang="cs-CZ" sz="2900" dirty="0"/>
          </a:p>
          <a:p>
            <a:endParaRPr lang="cs-CZ" sz="29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7043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381</TotalTime>
  <Words>567</Words>
  <Application>Microsoft Office PowerPoint</Application>
  <PresentationFormat>Předvádění na obrazovce (4:3)</PresentationFormat>
  <Paragraphs>135</Paragraphs>
  <Slides>31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Papír</vt:lpstr>
      <vt:lpstr>RENESANCE A HUMANISMUS</vt:lpstr>
      <vt:lpstr>Prezentace aplikace PowerPoint</vt:lpstr>
      <vt:lpstr>Metodický návod: </vt:lpstr>
      <vt:lpstr>Humanismus </vt:lpstr>
      <vt:lpstr>Renesance</vt:lpstr>
      <vt:lpstr>Letohrádek Belvedér- Praha</vt:lpstr>
      <vt:lpstr>Znaky :</vt:lpstr>
      <vt:lpstr>sgrafita</vt:lpstr>
      <vt:lpstr>Sgrafita postav</vt:lpstr>
      <vt:lpstr>Arkády                  Arkýře</vt:lpstr>
      <vt:lpstr>fresky</vt:lpstr>
      <vt:lpstr>Ozdobné štíty domů</vt:lpstr>
      <vt:lpstr>balustráda</vt:lpstr>
      <vt:lpstr>Mnohobokká věž</vt:lpstr>
      <vt:lpstr>Litomyšl</vt:lpstr>
      <vt:lpstr>Schwarzenberský palác - Praha</vt:lpstr>
      <vt:lpstr>Český Krumlov</vt:lpstr>
      <vt:lpstr>Třeboň - zámek</vt:lpstr>
      <vt:lpstr>Interiér:</vt:lpstr>
      <vt:lpstr>Renesanční interiér- Třeboň</vt:lpstr>
      <vt:lpstr>Hudba :</vt:lpstr>
      <vt:lpstr>Kryštof Harant z Polžic a Bezdružic</vt:lpstr>
      <vt:lpstr>Druhy staveb :</vt:lpstr>
      <vt:lpstr>Díla :</vt:lpstr>
      <vt:lpstr>Chrám sv. Petra v Římě</vt:lpstr>
      <vt:lpstr>Sixtinská kaple</vt:lpstr>
      <vt:lpstr>Socha Davida    Mona Lisa</vt:lpstr>
      <vt:lpstr>Znovuzrození venuše</vt:lpstr>
      <vt:lpstr>Otázky ke zopakování tématu:</vt:lpstr>
      <vt:lpstr>odkazy</vt:lpstr>
      <vt:lpstr>Odkazy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RENESANCE A HUMANISMUS</dc:title>
  <dc:creator>lunitka</dc:creator>
  <cp:lastModifiedBy>Blazkova</cp:lastModifiedBy>
  <cp:revision>43</cp:revision>
  <dcterms:created xsi:type="dcterms:W3CDTF">2011-07-22T11:08:19Z</dcterms:created>
  <dcterms:modified xsi:type="dcterms:W3CDTF">2012-08-28T15:50:52Z</dcterms:modified>
</cp:coreProperties>
</file>