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7" r:id="rId3"/>
    <p:sldId id="288" r:id="rId4"/>
    <p:sldId id="257" r:id="rId5"/>
    <p:sldId id="258" r:id="rId6"/>
    <p:sldId id="268" r:id="rId7"/>
    <p:sldId id="269" r:id="rId8"/>
    <p:sldId id="276" r:id="rId9"/>
    <p:sldId id="298" r:id="rId10"/>
    <p:sldId id="275" r:id="rId11"/>
    <p:sldId id="271" r:id="rId12"/>
    <p:sldId id="272" r:id="rId13"/>
    <p:sldId id="273" r:id="rId14"/>
    <p:sldId id="286" r:id="rId15"/>
    <p:sldId id="274" r:id="rId16"/>
    <p:sldId id="277" r:id="rId17"/>
    <p:sldId id="259" r:id="rId18"/>
    <p:sldId id="261" r:id="rId19"/>
    <p:sldId id="263" r:id="rId20"/>
    <p:sldId id="279" r:id="rId21"/>
    <p:sldId id="280" r:id="rId22"/>
    <p:sldId id="281" r:id="rId23"/>
    <p:sldId id="290" r:id="rId24"/>
    <p:sldId id="266" r:id="rId25"/>
    <p:sldId id="262" r:id="rId26"/>
    <p:sldId id="282" r:id="rId27"/>
    <p:sldId id="283" r:id="rId28"/>
    <p:sldId id="284" r:id="rId29"/>
    <p:sldId id="285" r:id="rId30"/>
    <p:sldId id="260" r:id="rId31"/>
    <p:sldId id="291" r:id="rId32"/>
    <p:sldId id="292" r:id="rId33"/>
    <p:sldId id="264" r:id="rId34"/>
    <p:sldId id="265" r:id="rId35"/>
    <p:sldId id="294" r:id="rId36"/>
    <p:sldId id="295" r:id="rId37"/>
    <p:sldId id="296" r:id="rId38"/>
    <p:sldId id="297" r:id="rId39"/>
    <p:sldId id="289" r:id="rId40"/>
    <p:sldId id="267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D7E422F-228F-4D1D-8116-770056127290}" type="datetimeFigureOut">
              <a:rPr lang="cs-CZ" smtClean="0"/>
              <a:t>28.9.2013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71D7949-0120-45AD-871B-E326BD5B6D9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hyperlink" Target="http://www.eucebnice.cz/literatura/baroko_cechy/baroko_nepomuk.gif" TargetMode="Externa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rady.cz/index.php?OID=1664&amp;PARAM=2" TargetMode="External"/><Relationship Id="rId13" Type="http://schemas.openxmlformats.org/officeDocument/2006/relationships/hyperlink" Target="http://cs.wikipedia.org/wiki/Soubor:The_D&#261;bski_Palace1.JPG" TargetMode="External"/><Relationship Id="rId3" Type="http://schemas.openxmlformats.org/officeDocument/2006/relationships/hyperlink" Target="http://www.eucebnice.cz/literatura/baroko_cechy/baroko_holasovice.jpg" TargetMode="External"/><Relationship Id="rId7" Type="http://schemas.openxmlformats.org/officeDocument/2006/relationships/hyperlink" Target="http://cs.wikipedia.org/wiki/Soubor:Acanthusblad,_Nordisk_familjebok.png" TargetMode="External"/><Relationship Id="rId12" Type="http://schemas.openxmlformats.org/officeDocument/2006/relationships/hyperlink" Target="http://cs.wikipedia.org/wiki/Soubor:Chateau-de-versailles-cour.jpg" TargetMode="External"/><Relationship Id="rId2" Type="http://schemas.openxmlformats.org/officeDocument/2006/relationships/hyperlink" Target="http://obrazky.cz/detail?q=baroko&amp;offset=1&amp;limit=20&amp;bUrlPar=filter=1&amp;resNum=13&amp;ref=http://www.seznam.cz/&amp;resID=JXVche4r3O7jNUA_ObKQDJdYAK42BY3aIgRryoOAw7w&amp;imgURL=ht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?q=balustr&#225;da" TargetMode="External"/><Relationship Id="rId11" Type="http://schemas.openxmlformats.org/officeDocument/2006/relationships/hyperlink" Target="http://cs.wikipedia.org/wiki/Soubor:PeterhofGrandCascade.JPG" TargetMode="External"/><Relationship Id="rId5" Type="http://schemas.openxmlformats.org/officeDocument/2006/relationships/hyperlink" Target="http://www.secsky.navstevnik.cz/pict/upload/mikroregion/zamek_portal.jpg" TargetMode="External"/><Relationship Id="rId15" Type="http://schemas.openxmlformats.org/officeDocument/2006/relationships/hyperlink" Target="http://www.technologiaartis.org/1malba-platno-malir.html" TargetMode="External"/><Relationship Id="rId10" Type="http://schemas.openxmlformats.org/officeDocument/2006/relationships/hyperlink" Target="http://cs.wikipedia.org/wiki/Soubor:Valdstejnsky_Palace_garden_autumn.jpg" TargetMode="External"/><Relationship Id="rId4" Type="http://schemas.openxmlformats.org/officeDocument/2006/relationships/hyperlink" Target="http://obrazky.cz/?step=20&amp;filter=1&amp;s=&amp;size=any&amp;sId=oUeTeiVMw4Z-EKcWFylT&amp;orientation=&amp;q=pilastr" TargetMode="External"/><Relationship Id="rId9" Type="http://schemas.openxmlformats.org/officeDocument/2006/relationships/hyperlink" Target="http://cs.wikipedia.org/wiki/Soubor:Chram_sv_Mikulase_z_upati_Petrina.jpg" TargetMode="External"/><Relationship Id="rId14" Type="http://schemas.openxmlformats.org/officeDocument/2006/relationships/hyperlink" Target="http://www.zdarns.cz/obrazky/zelena-ho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sz="3200" dirty="0" smtClean="0"/>
              <a:t> 16. století  – polovina 18. století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BAROKO 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664" y="4509120"/>
            <a:ext cx="6336704" cy="180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číslo: 1.4   Baroko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 : ZŠ Choltice</a:t>
            </a:r>
          </a:p>
          <a:p>
            <a:r>
              <a:rPr lang="cs-CZ" dirty="0"/>
              <a:t>Klíčová slova : baroko, balustráda, pilastr, fronton, mušle, akant, kupole, volské oko, karyatida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Cíl : žák dokáže charakterizovat umění baroka,    </a:t>
            </a:r>
          </a:p>
          <a:p>
            <a:pPr marL="0" indent="0">
              <a:buNone/>
            </a:pPr>
            <a:r>
              <a:rPr lang="cs-CZ" dirty="0" smtClean="0"/>
              <a:t>          pozná barokní stavbu</a:t>
            </a:r>
          </a:p>
          <a:p>
            <a:r>
              <a:rPr lang="cs-CZ" dirty="0" smtClean="0"/>
              <a:t>Třída : dějepis 8. ročník                   Datum :  13.2. 2012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0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seznamuje žáky se základními prvky barokní doby – dá se použít na výkladovou hodinu, nebo při opakování tohoto tématu</a:t>
            </a:r>
          </a:p>
          <a:p>
            <a:r>
              <a:rPr lang="cs-CZ" dirty="0" smtClean="0"/>
              <a:t>1) charakteristika</a:t>
            </a:r>
          </a:p>
          <a:p>
            <a:r>
              <a:rPr lang="cs-CZ" dirty="0" smtClean="0"/>
              <a:t>2) znaky architektury</a:t>
            </a:r>
          </a:p>
          <a:p>
            <a:r>
              <a:rPr lang="cs-CZ" dirty="0" smtClean="0"/>
              <a:t>3) obrazový materiál</a:t>
            </a:r>
          </a:p>
          <a:p>
            <a:r>
              <a:rPr lang="cs-CZ" dirty="0" smtClean="0"/>
              <a:t>4) druhy staveb</a:t>
            </a:r>
          </a:p>
          <a:p>
            <a:r>
              <a:rPr lang="cs-CZ" dirty="0" smtClean="0"/>
              <a:t>5) umění</a:t>
            </a:r>
          </a:p>
          <a:p>
            <a:r>
              <a:rPr lang="cs-CZ" dirty="0" smtClean="0"/>
              <a:t>6) památky</a:t>
            </a:r>
          </a:p>
          <a:p>
            <a:r>
              <a:rPr lang="cs-CZ" dirty="0" smtClean="0"/>
              <a:t>7)otázky na opakování tématu</a:t>
            </a:r>
          </a:p>
          <a:p>
            <a:r>
              <a:rPr lang="cs-CZ" dirty="0" smtClean="0"/>
              <a:t>8) zdroje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53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Člověk otřesen událostmi ve světě</a:t>
            </a:r>
          </a:p>
          <a:p>
            <a:pPr>
              <a:buNone/>
            </a:pPr>
            <a:r>
              <a:rPr lang="cs-CZ" dirty="0" smtClean="0"/>
              <a:t>   proto se navrací k Bohu, k víře</a:t>
            </a:r>
          </a:p>
          <a:p>
            <a:r>
              <a:rPr lang="cs-CZ" dirty="0" smtClean="0"/>
              <a:t>Důraz na cit, hlubokou víru</a:t>
            </a:r>
          </a:p>
          <a:p>
            <a:r>
              <a:rPr lang="cs-CZ" dirty="0" smtClean="0"/>
              <a:t>Dynamizující, neklidný , kolosální sloh</a:t>
            </a:r>
          </a:p>
          <a:p>
            <a:r>
              <a:rPr lang="cs-CZ" dirty="0" smtClean="0"/>
              <a:t>Sloh parukový</a:t>
            </a:r>
          </a:p>
          <a:p>
            <a:r>
              <a:rPr lang="cs-CZ" dirty="0" smtClean="0"/>
              <a:t>Razantní nástup katolicismu </a:t>
            </a:r>
          </a:p>
          <a:p>
            <a:r>
              <a:rPr lang="cs-CZ" dirty="0" smtClean="0"/>
              <a:t>Do Čech proniká ze Španělska a Itálie </a:t>
            </a:r>
          </a:p>
          <a:p>
            <a:pPr>
              <a:buNone/>
            </a:pPr>
            <a:r>
              <a:rPr lang="cs-CZ" dirty="0" smtClean="0"/>
              <a:t>   vliv : třicetiletá válka, sedmiletá válka, </a:t>
            </a:r>
          </a:p>
          <a:p>
            <a:pPr>
              <a:buNone/>
            </a:pPr>
            <a:r>
              <a:rPr lang="cs-CZ" dirty="0" smtClean="0"/>
              <a:t>            rolnická povstání </a:t>
            </a:r>
          </a:p>
          <a:p>
            <a:r>
              <a:rPr lang="cs-CZ" dirty="0" smtClean="0"/>
              <a:t>Kult sv. Jana Nepomuckého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Nepravidelné tvary- křivky, elipsy</a:t>
            </a:r>
          </a:p>
          <a:p>
            <a:r>
              <a:rPr lang="cs-CZ" dirty="0"/>
              <a:t>Zlato, stříbro, mramor</a:t>
            </a:r>
          </a:p>
          <a:p>
            <a:r>
              <a:rPr lang="cs-CZ" dirty="0"/>
              <a:t>Stropní a nástěnné </a:t>
            </a:r>
            <a:r>
              <a:rPr lang="cs-CZ" dirty="0" smtClean="0"/>
              <a:t>malby</a:t>
            </a:r>
          </a:p>
          <a:p>
            <a:r>
              <a:rPr lang="cs-CZ" dirty="0"/>
              <a:t>Osová souměrnost</a:t>
            </a:r>
          </a:p>
          <a:p>
            <a:r>
              <a:rPr lang="cs-CZ" dirty="0"/>
              <a:t>Oblá okna- volské oko</a:t>
            </a:r>
          </a:p>
          <a:p>
            <a:r>
              <a:rPr lang="cs-CZ" dirty="0"/>
              <a:t>Kupole, mansardová střecha</a:t>
            </a:r>
          </a:p>
          <a:p>
            <a:endParaRPr lang="cs-CZ" dirty="0" smtClean="0"/>
          </a:p>
          <a:p>
            <a:r>
              <a:rPr lang="cs-CZ" dirty="0" smtClean="0"/>
              <a:t>Pilastr</a:t>
            </a:r>
            <a:r>
              <a:rPr lang="cs-CZ" dirty="0"/>
              <a:t>, fronton</a:t>
            </a:r>
          </a:p>
          <a:p>
            <a:r>
              <a:rPr lang="cs-CZ" dirty="0" smtClean="0"/>
              <a:t>Kroucené sloupy</a:t>
            </a:r>
          </a:p>
          <a:p>
            <a:r>
              <a:rPr lang="cs-CZ" dirty="0" smtClean="0"/>
              <a:t>Mušle, akant, rozeta</a:t>
            </a:r>
          </a:p>
          <a:p>
            <a:r>
              <a:rPr lang="cs-CZ" dirty="0" smtClean="0"/>
              <a:t>Karyatida (socha jako podpůrný prvek)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kostel Brno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Brno,_kostel_(10).jpg (4416×3312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40" y="1412776"/>
            <a:ext cx="5328591" cy="3334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07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kupole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795636"/>
            <a:ext cx="2929508" cy="2929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780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portál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rázek 10"/>
          <p:cNvSpPr>
            <a:spLocks noGrp="1"/>
          </p:cNvSpPr>
          <p:nvPr>
            <p:ph type="pic" idx="1"/>
          </p:nvPr>
        </p:nvSpPr>
        <p:spPr/>
      </p:sp>
      <p:pic>
        <p:nvPicPr>
          <p:cNvPr id="1028" name="Picture 4" descr="zamek_portal.jpg (188×150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95078"/>
            <a:ext cx="4249331" cy="339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61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fronton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14" r="23314"/>
          <a:stretch>
            <a:fillRect/>
          </a:stretch>
        </p:blipFill>
        <p:spPr>
          <a:xfrm>
            <a:off x="587887" y="980728"/>
            <a:ext cx="4920217" cy="454653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  <a:softEdge rad="317500"/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Nad vchodem, oknem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89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pilastr</a:t>
            </a:r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http://upload.wikimedia.org/wikipedia/commons/thumb/a/aa/Architecture-pilasters.jpg/220px-Architecture-pilast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55601"/>
            <a:ext cx="2095500" cy="441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623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nika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4752528" cy="3564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625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gigant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52736"/>
            <a:ext cx="2965326" cy="4439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390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Volské oko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0848"/>
            <a:ext cx="3727681" cy="279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86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akant</a:t>
            </a:r>
            <a:endParaRPr lang="cs-CZ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48" b="15348"/>
          <a:stretch>
            <a:fillRect/>
          </a:stretch>
        </p:blipFill>
        <p:spPr>
          <a:xfrm>
            <a:off x="3419872" y="2132856"/>
            <a:ext cx="4248472" cy="392580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980728"/>
            <a:ext cx="2902918" cy="1919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5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karyatida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95536" y="414878"/>
            <a:ext cx="6019800" cy="5562600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36712"/>
            <a:ext cx="3145954" cy="235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412" y="3356992"/>
            <a:ext cx="3446299" cy="2234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9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balustráda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http://upload.wikimedia.org/wikipedia/commons/thumb/a/a0/Bridgegate_balustrade.jpg/220px-Bridgegate_balustrade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8" r="9418"/>
          <a:stretch>
            <a:fillRect/>
          </a:stretch>
        </p:blipFill>
        <p:spPr bwMode="auto">
          <a:xfrm>
            <a:off x="1331640" y="836712"/>
            <a:ext cx="4558684" cy="4212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93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Přestavba kostelů, klášterů, poutních míst</a:t>
            </a:r>
          </a:p>
          <a:p>
            <a:r>
              <a:rPr lang="cs-CZ" dirty="0" smtClean="0"/>
              <a:t>Obrovské </a:t>
            </a:r>
            <a:r>
              <a:rPr lang="cs-CZ" b="1" dirty="0" smtClean="0"/>
              <a:t>paláce</a:t>
            </a:r>
            <a:r>
              <a:rPr lang="cs-CZ" dirty="0" smtClean="0"/>
              <a:t>, </a:t>
            </a:r>
            <a:r>
              <a:rPr lang="cs-CZ" b="1" dirty="0" smtClean="0"/>
              <a:t>měšťanské domy</a:t>
            </a:r>
            <a:r>
              <a:rPr lang="cs-CZ" dirty="0" smtClean="0"/>
              <a:t>, </a:t>
            </a:r>
            <a:r>
              <a:rPr lang="cs-CZ" b="1" dirty="0" smtClean="0"/>
              <a:t>vily</a:t>
            </a:r>
          </a:p>
          <a:p>
            <a:r>
              <a:rPr lang="cs-CZ" b="1" dirty="0" smtClean="0"/>
              <a:t>Zámky</a:t>
            </a:r>
            <a:r>
              <a:rPr lang="cs-CZ" dirty="0" smtClean="0"/>
              <a:t> s ústředním vchodem a vstupním sálem</a:t>
            </a:r>
          </a:p>
          <a:p>
            <a:r>
              <a:rPr lang="cs-CZ" b="1" dirty="0" smtClean="0"/>
              <a:t>Francouzské zahrady </a:t>
            </a:r>
            <a:r>
              <a:rPr lang="cs-CZ" dirty="0" smtClean="0"/>
              <a:t>se sochami,fontánami, schodišti, pavilony</a:t>
            </a:r>
          </a:p>
          <a:p>
            <a:r>
              <a:rPr lang="cs-CZ" b="1" dirty="0" smtClean="0"/>
              <a:t>Letohrádky</a:t>
            </a:r>
            <a:r>
              <a:rPr lang="cs-CZ" dirty="0" smtClean="0"/>
              <a:t>, </a:t>
            </a:r>
            <a:r>
              <a:rPr lang="cs-CZ" b="1" dirty="0" smtClean="0"/>
              <a:t>kašny</a:t>
            </a:r>
            <a:r>
              <a:rPr lang="cs-CZ" dirty="0" smtClean="0"/>
              <a:t>, </a:t>
            </a:r>
            <a:r>
              <a:rPr lang="cs-CZ" b="1" dirty="0" smtClean="0"/>
              <a:t>morové sloupy</a:t>
            </a:r>
          </a:p>
          <a:p>
            <a:r>
              <a:rPr lang="cs-CZ" dirty="0" smtClean="0"/>
              <a:t>Pevnosti s hradbami a bastiony</a:t>
            </a:r>
          </a:p>
          <a:p>
            <a:r>
              <a:rPr lang="cs-CZ" dirty="0" smtClean="0"/>
              <a:t>Na vsi : tzv. selské barokní stavby – </a:t>
            </a:r>
          </a:p>
          <a:p>
            <a:pPr>
              <a:buNone/>
            </a:pPr>
            <a:r>
              <a:rPr lang="cs-CZ" dirty="0" smtClean="0"/>
              <a:t>                              hospodářské komplexy</a:t>
            </a:r>
          </a:p>
          <a:p>
            <a:pPr>
              <a:buNone/>
            </a:pPr>
            <a:r>
              <a:rPr lang="cs-CZ" dirty="0" smtClean="0"/>
              <a:t>              :  boží muka, kapličky, sochy svatých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 staveb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Zámek Buchlovice</a:t>
            </a:r>
          </a:p>
          <a:p>
            <a:r>
              <a:rPr lang="cs-CZ" dirty="0" smtClean="0"/>
              <a:t>Loreta – Praha</a:t>
            </a:r>
          </a:p>
          <a:p>
            <a:r>
              <a:rPr lang="cs-CZ" dirty="0" smtClean="0"/>
              <a:t>Chrám sv. Mikuláše</a:t>
            </a:r>
          </a:p>
          <a:p>
            <a:r>
              <a:rPr lang="cs-CZ" dirty="0" smtClean="0"/>
              <a:t>Valdštejnský palác- Praha</a:t>
            </a:r>
          </a:p>
          <a:p>
            <a:r>
              <a:rPr lang="cs-CZ" dirty="0" smtClean="0"/>
              <a:t>Zelená Hora –kostel sv. Jana Nepomuckého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Památky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556792"/>
            <a:ext cx="4704523" cy="352839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Buchlovice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500" y="1524000"/>
            <a:ext cx="3429000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Loreta - 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922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sv. Mikuláše - Praha</a:t>
            </a:r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628800"/>
            <a:ext cx="5976664" cy="4482498"/>
          </a:xfrm>
        </p:spPr>
      </p:pic>
    </p:spTree>
    <p:extLst>
      <p:ext uri="{BB962C8B-B14F-4D97-AF65-F5344CB8AC3E}">
        <p14:creationId xmlns:p14="http://schemas.microsoft.com/office/powerpoint/2010/main" val="41457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3682" y="1524000"/>
            <a:ext cx="6836635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Valdštejnský palác - 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70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4992555" cy="374441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Zelená Hora –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kostel sv. Jana Nepomuckého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10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Selské baroko</a:t>
            </a:r>
            <a:br>
              <a:rPr lang="cs-CZ" dirty="0" smtClean="0"/>
            </a:br>
            <a:r>
              <a:rPr lang="cs-CZ" dirty="0" smtClean="0"/>
              <a:t>Holašovice</a:t>
            </a:r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baroko_holasovice.jpg (750×599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4509368" cy="360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Chrám sv. Petra - Řím</a:t>
            </a:r>
          </a:p>
          <a:p>
            <a:r>
              <a:rPr lang="cs-CZ" dirty="0" smtClean="0"/>
              <a:t>Katedrála sv. Pavla –Londýn</a:t>
            </a:r>
          </a:p>
          <a:p>
            <a:r>
              <a:rPr lang="cs-CZ" dirty="0" err="1" smtClean="0"/>
              <a:t>Petrodvorec</a:t>
            </a:r>
            <a:r>
              <a:rPr lang="cs-CZ" dirty="0" smtClean="0"/>
              <a:t> - palác v Petrohradě</a:t>
            </a:r>
          </a:p>
          <a:p>
            <a:r>
              <a:rPr lang="cs-CZ" dirty="0" smtClean="0"/>
              <a:t>Kostel San Carlo – Řím</a:t>
            </a:r>
          </a:p>
          <a:p>
            <a:r>
              <a:rPr lang="cs-CZ" dirty="0" smtClean="0"/>
              <a:t>Benediktýnský klášter- </a:t>
            </a:r>
            <a:r>
              <a:rPr lang="cs-CZ" dirty="0" err="1" smtClean="0"/>
              <a:t>Melk</a:t>
            </a:r>
            <a:endParaRPr lang="cs-CZ" dirty="0" smtClean="0"/>
          </a:p>
          <a:p>
            <a:r>
              <a:rPr lang="cs-CZ" dirty="0" smtClean="0"/>
              <a:t>Královský zámek Versailles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památky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524000"/>
            <a:ext cx="7315200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sv. Petra – Řím - Vatikán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704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500" y="1524000"/>
            <a:ext cx="3429000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Katedrála sv. Pavla - Londýn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76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1" y="1379730"/>
            <a:ext cx="5760640" cy="432048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Petrodvorec</a:t>
            </a:r>
            <a:r>
              <a:rPr lang="cs-CZ" dirty="0" smtClean="0"/>
              <a:t> v Petrohradě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42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66353"/>
            <a:ext cx="8229600" cy="348729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ve Versailles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56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Náboženská témata</a:t>
            </a:r>
          </a:p>
          <a:p>
            <a:r>
              <a:rPr lang="cs-CZ" dirty="0" smtClean="0"/>
              <a:t>Krajiny, zátiší, portréty</a:t>
            </a:r>
          </a:p>
          <a:p>
            <a:r>
              <a:rPr lang="cs-CZ" dirty="0" smtClean="0"/>
              <a:t>Zdobeny stěny a stropy staveb</a:t>
            </a:r>
          </a:p>
          <a:p>
            <a:endParaRPr lang="cs-CZ" dirty="0"/>
          </a:p>
          <a:p>
            <a:r>
              <a:rPr lang="cs-CZ" dirty="0" smtClean="0"/>
              <a:t>Čeští malíři : Karel Škréta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Petr Jan Brandl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Jan Kupecký</a:t>
            </a:r>
          </a:p>
          <a:p>
            <a:r>
              <a:rPr lang="cs-CZ" dirty="0" smtClean="0"/>
              <a:t>Sochaři : Matyáš Bernard Braun</a:t>
            </a:r>
          </a:p>
          <a:p>
            <a:r>
              <a:rPr lang="cs-CZ" dirty="0" smtClean="0"/>
              <a:t>                Ferdinand Maxmilián Brokoff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 a sochařství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Autoportréty : Petr Brandl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               Karel Škréta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96752"/>
            <a:ext cx="3095625" cy="3267075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767381"/>
            <a:ext cx="2808312" cy="423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19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1524000"/>
            <a:ext cx="3048000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F.M. Brokoff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sv. Vojtěch  na Karlově Mostě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12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Kuks - socha M. Brauna</a:t>
            </a:r>
            <a:br>
              <a:rPr lang="cs-CZ" dirty="0" smtClean="0"/>
            </a:br>
            <a:r>
              <a:rPr lang="cs-CZ" dirty="0" smtClean="0"/>
              <a:t>Poustevník</a:t>
            </a:r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baroko_poustevnik.jpg (545×519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5191125" cy="494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Jan Nepomucký</a:t>
            </a:r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Karlův mos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70970"/>
            <a:ext cx="2415941" cy="327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Typický je tzv. květnatý sloh = bohatě rozvinutá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přirovnání</a:t>
            </a:r>
          </a:p>
          <a:p>
            <a:r>
              <a:rPr lang="cs-CZ" dirty="0"/>
              <a:t> </a:t>
            </a:r>
            <a:r>
              <a:rPr lang="cs-CZ" dirty="0" smtClean="0"/>
              <a:t> náboženská témata</a:t>
            </a:r>
          </a:p>
          <a:p>
            <a:r>
              <a:rPr lang="cs-CZ" dirty="0" smtClean="0"/>
              <a:t>  historické prózy</a:t>
            </a:r>
          </a:p>
          <a:p>
            <a:r>
              <a:rPr lang="cs-CZ" dirty="0" smtClean="0"/>
              <a:t>Lidová tvorba – knížky lidového čtení, kalendáře</a:t>
            </a:r>
          </a:p>
          <a:p>
            <a:r>
              <a:rPr lang="cs-CZ" dirty="0" smtClean="0"/>
              <a:t>Autoři : Adam Václav Michna z Otradovic</a:t>
            </a:r>
          </a:p>
          <a:p>
            <a:r>
              <a:rPr lang="cs-CZ" dirty="0"/>
              <a:t> </a:t>
            </a:r>
            <a:r>
              <a:rPr lang="cs-CZ" dirty="0" smtClean="0"/>
              <a:t>            Bohuslav Balbín (psal latinsky)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03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9372" y="1524000"/>
            <a:ext cx="3465255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Adam Václav Michna z Otradovic</a:t>
            </a:r>
            <a:br>
              <a:rPr lang="cs-CZ" sz="2800" dirty="0" smtClean="0"/>
            </a:br>
            <a:r>
              <a:rPr lang="cs-CZ" sz="2800" dirty="0" smtClean="0"/>
              <a:t>kancionál Česká mariánská muzika</a:t>
            </a:r>
            <a:br>
              <a:rPr lang="cs-CZ" sz="2800" dirty="0" smtClean="0"/>
            </a:br>
            <a:r>
              <a:rPr lang="cs-CZ" sz="2800" dirty="0" smtClean="0"/>
              <a:t>zde píseň   Chtíc aby spal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37260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Vznešenost, majestátnost, zpěvnost a líbivost</a:t>
            </a:r>
          </a:p>
          <a:p>
            <a:r>
              <a:rPr lang="cs-CZ" dirty="0" smtClean="0"/>
              <a:t>Snaha zapůsobit na posluchače</a:t>
            </a:r>
          </a:p>
          <a:p>
            <a:r>
              <a:rPr lang="cs-CZ" dirty="0" smtClean="0"/>
              <a:t>Rozvoj varhanní hudby</a:t>
            </a:r>
          </a:p>
          <a:p>
            <a:r>
              <a:rPr lang="cs-CZ" dirty="0" smtClean="0"/>
              <a:t>Vznikají 1. profesionální kapely</a:t>
            </a:r>
          </a:p>
          <a:p>
            <a:r>
              <a:rPr lang="cs-CZ" dirty="0" smtClean="0"/>
              <a:t>Populární kramářské písně</a:t>
            </a:r>
          </a:p>
          <a:p>
            <a:endParaRPr lang="cs-CZ" dirty="0"/>
          </a:p>
          <a:p>
            <a:r>
              <a:rPr lang="cs-CZ" dirty="0" smtClean="0"/>
              <a:t>Skladatelé : Georg Friedrich </a:t>
            </a:r>
            <a:r>
              <a:rPr lang="cs-CZ" dirty="0" err="1" smtClean="0"/>
              <a:t>Handel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Johan Sebastian Bach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Antonio </a:t>
            </a:r>
            <a:r>
              <a:rPr lang="cs-CZ" dirty="0" err="1" smtClean="0"/>
              <a:t>Vivaldi</a:t>
            </a:r>
            <a:endParaRPr lang="cs-CZ" dirty="0" smtClean="0"/>
          </a:p>
          <a:p>
            <a:r>
              <a:rPr lang="cs-CZ" dirty="0" smtClean="0"/>
              <a:t>Češi: Adam Michna z Otradovic</a:t>
            </a:r>
          </a:p>
          <a:p>
            <a:r>
              <a:rPr lang="cs-CZ" dirty="0"/>
              <a:t> </a:t>
            </a:r>
            <a:r>
              <a:rPr lang="cs-CZ" dirty="0" smtClean="0"/>
              <a:t>        Pavel Josef Vejvanovský</a:t>
            </a:r>
          </a:p>
          <a:p>
            <a:r>
              <a:rPr lang="cs-CZ" dirty="0"/>
              <a:t> </a:t>
            </a:r>
            <a:r>
              <a:rPr lang="cs-CZ" dirty="0" smtClean="0"/>
              <a:t>       Jan </a:t>
            </a:r>
            <a:r>
              <a:rPr lang="cs-CZ" dirty="0" err="1" smtClean="0"/>
              <a:t>Dismas</a:t>
            </a:r>
            <a:r>
              <a:rPr lang="cs-CZ" dirty="0" smtClean="0"/>
              <a:t> Zelenka</a:t>
            </a:r>
          </a:p>
          <a:p>
            <a:r>
              <a:rPr lang="cs-CZ" dirty="0"/>
              <a:t> </a:t>
            </a:r>
            <a:r>
              <a:rPr lang="cs-CZ" dirty="0" smtClean="0"/>
              <a:t>       Bohuslav Matěj Černohorský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05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3732" y="1628800"/>
            <a:ext cx="5500555" cy="412541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Nový žánr – opera se hrál v zámeckých divadlech</a:t>
            </a:r>
            <a:br>
              <a:rPr lang="cs-CZ" sz="2000" dirty="0" smtClean="0"/>
            </a:br>
            <a:r>
              <a:rPr lang="cs-CZ" sz="2000" dirty="0" smtClean="0"/>
              <a:t>divadlo Český Krumlov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7547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1)Ve které době se projevuje baroko ?</a:t>
            </a:r>
          </a:p>
          <a:p>
            <a:r>
              <a:rPr lang="cs-CZ" dirty="0" smtClean="0"/>
              <a:t>2) Jak se odráží společenský život v umění baroka?</a:t>
            </a:r>
          </a:p>
          <a:p>
            <a:r>
              <a:rPr lang="cs-CZ" dirty="0" smtClean="0"/>
              <a:t>3) Ze kterých zemí proniká baroko do Čech?</a:t>
            </a:r>
          </a:p>
          <a:p>
            <a:r>
              <a:rPr lang="cs-CZ" dirty="0" smtClean="0"/>
              <a:t>4) Vyjmenuj znaky baroka?</a:t>
            </a:r>
          </a:p>
          <a:p>
            <a:r>
              <a:rPr lang="cs-CZ" dirty="0" smtClean="0"/>
              <a:t>5) Uveď příklady barokních památek?</a:t>
            </a:r>
          </a:p>
          <a:p>
            <a:r>
              <a:rPr lang="cs-CZ" dirty="0" smtClean="0"/>
              <a:t>6) Na co kladly důraz </a:t>
            </a:r>
            <a:r>
              <a:rPr lang="cs-CZ" smtClean="0"/>
              <a:t>barokní umělecké obory?  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opakování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26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>
                <a:hlinkClick r:id="rId2"/>
              </a:rPr>
              <a:t>http://obrazky.cz/detail?q=baroko&amp;offset=1&amp;limit=20&amp;bUrlPar=filter%3D1&amp;resNum=13&amp;ref=http://www.seznam.cz/&amp;</a:t>
            </a:r>
            <a:r>
              <a:rPr lang="cs-CZ" sz="1000" dirty="0" smtClean="0">
                <a:hlinkClick r:id="rId2"/>
              </a:rPr>
              <a:t>resID=JXVche4r3O7jNUA_ObKQDJdYAK42BY3aIgRryoOAw7w&amp;imgURL=htt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www.eucebnice.cz/literatura/baroko_cechy/baroko_holasovice.jpg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http://obrazky.cz/?step=20&amp;filter=1&amp;s=&amp;size=any&amp;sId=oUeTeiVMw4Z-EKcWFylT&amp;orientation=&amp;</a:t>
            </a:r>
            <a:r>
              <a:rPr lang="cs-CZ" sz="1000" dirty="0" smtClean="0">
                <a:hlinkClick r:id="rId4"/>
              </a:rPr>
              <a:t>q=pilastr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www.secsky.navstevnik.cz/pict/upload/mikroregion/zamek_portal.jpg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http://obrazky.cz/?</a:t>
            </a:r>
            <a:r>
              <a:rPr lang="cs-CZ" sz="1000" dirty="0" smtClean="0">
                <a:hlinkClick r:id="rId6"/>
              </a:rPr>
              <a:t>q=balustráda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http://cs.wikipedia.org/wiki/Soubor:Acanthusblad,_</a:t>
            </a:r>
            <a:r>
              <a:rPr lang="cs-CZ" sz="1000" dirty="0" smtClean="0">
                <a:hlinkClick r:id="rId7"/>
              </a:rPr>
              <a:t>Nordisk_familjebok.png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www.hrady.cz/index.php?OID=1664&amp;PARAM=2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cs.wikipedia.org/wiki/Soubor:Chram_sv_Mikulase_z_upati_Petrina.jpg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</a:t>
            </a:r>
            <a:r>
              <a:rPr lang="cs-CZ" sz="1000" dirty="0" smtClean="0">
                <a:hlinkClick r:id="rId10"/>
              </a:rPr>
              <a:t>cs.wikipedia.org/wiki/Soubor:Valdstejnsky_Palace_garden_autumn.jpg</a:t>
            </a:r>
            <a:endParaRPr lang="cs-CZ" sz="1000" dirty="0" smtClean="0"/>
          </a:p>
          <a:p>
            <a:r>
              <a:rPr lang="cs-CZ" sz="1000" dirty="0">
                <a:hlinkClick r:id="rId11"/>
              </a:rPr>
              <a:t>http://</a:t>
            </a:r>
            <a:r>
              <a:rPr lang="cs-CZ" sz="1000" dirty="0" smtClean="0">
                <a:hlinkClick r:id="rId11"/>
              </a:rPr>
              <a:t>cs.wikipedia.org/wiki/Soubor:PeterhofGrandCascade.JPG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</a:t>
            </a:r>
            <a:r>
              <a:rPr lang="cs-CZ" sz="1000" dirty="0" smtClean="0">
                <a:hlinkClick r:id="rId12"/>
              </a:rPr>
              <a:t>cs.wikipedia.org/wiki/Soubor:Chateau-de-versailles-cour.jpg</a:t>
            </a:r>
            <a:endParaRPr lang="cs-CZ" sz="1000" dirty="0" smtClean="0"/>
          </a:p>
          <a:p>
            <a:r>
              <a:rPr lang="cs-CZ" sz="1000" dirty="0">
                <a:hlinkClick r:id="rId13"/>
              </a:rPr>
              <a:t>http://</a:t>
            </a:r>
            <a:r>
              <a:rPr lang="cs-CZ" sz="1000" dirty="0" smtClean="0">
                <a:hlinkClick r:id="rId13"/>
              </a:rPr>
              <a:t>cs.wikipedia.org/wiki/Soubor:The_Dąbski_Palace1.JPG</a:t>
            </a:r>
            <a:endParaRPr lang="cs-CZ" sz="1000" dirty="0" smtClean="0"/>
          </a:p>
          <a:p>
            <a:r>
              <a:rPr lang="cs-CZ" sz="1000" dirty="0">
                <a:hlinkClick r:id="rId14"/>
              </a:rPr>
              <a:t>http://</a:t>
            </a:r>
            <a:r>
              <a:rPr lang="cs-CZ" sz="1000" dirty="0" smtClean="0">
                <a:hlinkClick r:id="rId14"/>
              </a:rPr>
              <a:t>www.zdarns.cz/obrazky/zelena-hora.jpg</a:t>
            </a:r>
            <a:endParaRPr lang="cs-CZ" sz="1000" dirty="0" smtClean="0"/>
          </a:p>
          <a:p>
            <a:r>
              <a:rPr lang="cs-CZ" sz="1000" dirty="0">
                <a:hlinkClick r:id="rId15"/>
              </a:rPr>
              <a:t>http://</a:t>
            </a:r>
            <a:r>
              <a:rPr lang="cs-CZ" sz="1000" dirty="0" smtClean="0">
                <a:hlinkClick r:id="rId15"/>
              </a:rPr>
              <a:t>www.technologiaartis.org/1malba-platno-malir.html</a:t>
            </a:r>
            <a:endParaRPr lang="cs-CZ" sz="1000" dirty="0" smtClean="0"/>
          </a:p>
          <a:p>
            <a:r>
              <a:rPr lang="cs-CZ" sz="1000" dirty="0"/>
              <a:t>http://cs.wikipedia.org/wiki/Soubor:Michna_Ceska_maryanska_muzyka.jpg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655</TotalTime>
  <Words>685</Words>
  <Application>Microsoft Office PowerPoint</Application>
  <PresentationFormat>Předvádění na obrazovce (4:3)</PresentationFormat>
  <Paragraphs>151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Papír</vt:lpstr>
      <vt:lpstr>BAROKO </vt:lpstr>
      <vt:lpstr>Anotace:</vt:lpstr>
      <vt:lpstr>Metodický návod :</vt:lpstr>
      <vt:lpstr>Charakteristika :</vt:lpstr>
      <vt:lpstr>Znaky :</vt:lpstr>
      <vt:lpstr>Barokní kostel Brno</vt:lpstr>
      <vt:lpstr>kupole</vt:lpstr>
      <vt:lpstr>Barokní portál</vt:lpstr>
      <vt:lpstr>fronton</vt:lpstr>
      <vt:lpstr>pilastr</vt:lpstr>
      <vt:lpstr>nika</vt:lpstr>
      <vt:lpstr>gigant</vt:lpstr>
      <vt:lpstr>Volské oko</vt:lpstr>
      <vt:lpstr>akant</vt:lpstr>
      <vt:lpstr>karyatida</vt:lpstr>
      <vt:lpstr>balustráda</vt:lpstr>
      <vt:lpstr>Druhy  staveb :</vt:lpstr>
      <vt:lpstr>Památky :</vt:lpstr>
      <vt:lpstr>Buchlovice</vt:lpstr>
      <vt:lpstr>Loreta - Praha</vt:lpstr>
      <vt:lpstr>Chrám sv. Mikuláše - Praha</vt:lpstr>
      <vt:lpstr>Valdštejnský palác - Praha</vt:lpstr>
      <vt:lpstr>Zelená Hora –             kostel sv. Jana Nepomuckého</vt:lpstr>
      <vt:lpstr>Selské baroko Holašovice</vt:lpstr>
      <vt:lpstr>Světové památky</vt:lpstr>
      <vt:lpstr>Chrám sv. Petra – Řím - Vatikán</vt:lpstr>
      <vt:lpstr>Katedrála sv. Pavla - Londýn</vt:lpstr>
      <vt:lpstr>Petrodvorec v Petrohradě</vt:lpstr>
      <vt:lpstr>Zámek ve Versailles</vt:lpstr>
      <vt:lpstr>Malířství a sochařství :</vt:lpstr>
      <vt:lpstr>Autoportréty : Petr Brandl                                             Karel Škréta</vt:lpstr>
      <vt:lpstr>  F.M. Brokoff              sv. Vojtěch  na Karlově Mostě</vt:lpstr>
      <vt:lpstr>Kuks - socha M. Brauna Poustevník</vt:lpstr>
      <vt:lpstr>Svatý Jan Nepomucký</vt:lpstr>
      <vt:lpstr>Barokní literatura</vt:lpstr>
      <vt:lpstr>Adam Václav Michna z Otradovic kancionál Česká mariánská muzika zde píseň   Chtíc aby spal</vt:lpstr>
      <vt:lpstr>Barokní hudba</vt:lpstr>
      <vt:lpstr>Nový žánr – opera se hrál v zámeckých divadlech divadlo Český Krumlov</vt:lpstr>
      <vt:lpstr>Otázky na opakování :</vt:lpstr>
      <vt:lpstr>Odkazy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lunitka</dc:creator>
  <cp:lastModifiedBy>Blazkova</cp:lastModifiedBy>
  <cp:revision>37</cp:revision>
  <dcterms:created xsi:type="dcterms:W3CDTF">2011-07-25T20:48:53Z</dcterms:created>
  <dcterms:modified xsi:type="dcterms:W3CDTF">2013-09-28T18:38:04Z</dcterms:modified>
</cp:coreProperties>
</file>