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6" r:id="rId7"/>
    <p:sldId id="268" r:id="rId8"/>
    <p:sldId id="269" r:id="rId9"/>
    <p:sldId id="277" r:id="rId10"/>
    <p:sldId id="271" r:id="rId11"/>
    <p:sldId id="261" r:id="rId12"/>
    <p:sldId id="262" r:id="rId13"/>
    <p:sldId id="272" r:id="rId14"/>
    <p:sldId id="273" r:id="rId15"/>
    <p:sldId id="263" r:id="rId16"/>
    <p:sldId id="275" r:id="rId17"/>
    <p:sldId id="276" r:id="rId18"/>
    <p:sldId id="274" r:id="rId19"/>
    <p:sldId id="264" r:id="rId20"/>
    <p:sldId id="265" r:id="rId21"/>
    <p:sldId id="278" r:id="rId22"/>
    <p:sldId id="279" r:id="rId23"/>
    <p:sldId id="280" r:id="rId24"/>
    <p:sldId id="267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8F584E-8E27-4E41-A0F7-867C99B4B8B6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FECCB1-C758-4BCB-B705-B85A56B067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846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FECCB1-C758-4BCB-B705-B85A56B06755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4009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Temple_of_Hephaestus_south-western_corner.jpg" TargetMode="External"/><Relationship Id="rId13" Type="http://schemas.openxmlformats.org/officeDocument/2006/relationships/hyperlink" Target="http://cs.wikipedia.org/wiki/Soubor:Amphora_Louvre_F12.jpg" TargetMode="External"/><Relationship Id="rId18" Type="http://schemas.openxmlformats.org/officeDocument/2006/relationships/hyperlink" Target="http://cs.wikipedia.org/wiki/Soubor:Bergama_20_06_07.jpg" TargetMode="External"/><Relationship Id="rId3" Type="http://schemas.openxmlformats.org/officeDocument/2006/relationships/hyperlink" Target="http://cs.wikipedia.org/wiki/Soubor:DoricParthenon.jpg" TargetMode="External"/><Relationship Id="rId7" Type="http://schemas.openxmlformats.org/officeDocument/2006/relationships/hyperlink" Target="http://cs.wikipedia.org/wiki/Soubor:Parthenon_from_west.jpg" TargetMode="External"/><Relationship Id="rId12" Type="http://schemas.openxmlformats.org/officeDocument/2006/relationships/hyperlink" Target="http://cs.wikipedia.org/wiki/Soubor:Acropole1.jpg" TargetMode="External"/><Relationship Id="rId17" Type="http://schemas.openxmlformats.org/officeDocument/2006/relationships/hyperlink" Target="http://cs.wikipedia.org/wiki/Soubor:Homer_British_Museum.jpg" TargetMode="External"/><Relationship Id="rId2" Type="http://schemas.openxmlformats.org/officeDocument/2006/relationships/hyperlink" Target="http://cs.wikipedia.org/wiki/Soubor:Hephaistos.temple.AC.02.jpg" TargetMode="External"/><Relationship Id="rId16" Type="http://schemas.openxmlformats.org/officeDocument/2006/relationships/hyperlink" Target="http://cs.wikipedia.org/wiki/Soubor:Greek_statue_discus_thrower_2_century_aC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orinthianOrderPantheon.jpg" TargetMode="External"/><Relationship Id="rId11" Type="http://schemas.openxmlformats.org/officeDocument/2006/relationships/hyperlink" Target="http://cs.wikipedia.org/wiki/Soubor:CapitelCorintio-del-OdeonAgora_Atena.JPG" TargetMode="External"/><Relationship Id="rId5" Type="http://schemas.openxmlformats.org/officeDocument/2006/relationships/hyperlink" Target="http://cs.wikipedia.org/wiki/Artemidin_chr&#225;m_v_Efesu" TargetMode="External"/><Relationship Id="rId15" Type="http://schemas.openxmlformats.org/officeDocument/2006/relationships/hyperlink" Target="http://cs.wikipedia.org/wiki/Soubor:Atena_Lemnia_Bologna_02.jpg" TargetMode="External"/><Relationship Id="rId10" Type="http://schemas.openxmlformats.org/officeDocument/2006/relationships/hyperlink" Target="http://cs.wikipedia.org/wiki/Soubor:Cisterna_basilica_capitol.jpg" TargetMode="External"/><Relationship Id="rId19" Type="http://schemas.openxmlformats.org/officeDocument/2006/relationships/hyperlink" Target="http://cs.wikipedia.org/wiki/Soubor:Ancient_Roman_theater_in_Myra.jpg" TargetMode="External"/><Relationship Id="rId4" Type="http://schemas.openxmlformats.org/officeDocument/2006/relationships/hyperlink" Target="http://cs.wikipedia.org/wiki/Soubor:Jonisk1.png" TargetMode="External"/><Relationship Id="rId9" Type="http://schemas.openxmlformats.org/officeDocument/2006/relationships/hyperlink" Target="http://cs.wikipedia.org/wiki/Soubor:Erechtheum03.jpg" TargetMode="External"/><Relationship Id="rId14" Type="http://schemas.openxmlformats.org/officeDocument/2006/relationships/hyperlink" Target="http://cs.wikipedia.org/wiki/Soubor:Hydria_Louvre_F4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Antické umění Řecka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Od přelomu 2. a 1. tisíciletí př.n.l.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115616" y="692696"/>
            <a:ext cx="6984776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52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Dějepis- Kultura v dějinách</a:t>
            </a:r>
          </a:p>
          <a:p>
            <a:r>
              <a:rPr lang="cs-CZ" dirty="0" smtClean="0"/>
              <a:t>Šablona: III/2</a:t>
            </a:r>
          </a:p>
          <a:p>
            <a:r>
              <a:rPr lang="cs-CZ" dirty="0" smtClean="0"/>
              <a:t>Pořadové číslo:1.6</a:t>
            </a:r>
          </a:p>
          <a:p>
            <a:r>
              <a:rPr lang="cs-CZ" dirty="0" smtClean="0"/>
              <a:t>Autor: Mgr. Soňa Blažková</a:t>
            </a:r>
          </a:p>
          <a:p>
            <a:r>
              <a:rPr lang="cs-CZ" dirty="0" smtClean="0"/>
              <a:t>Škola : ZŠ Choltice</a:t>
            </a:r>
          </a:p>
          <a:p>
            <a:r>
              <a:rPr lang="cs-CZ" dirty="0" smtClean="0"/>
              <a:t>Klíčová slova: dórský sloup, jónský sloup, korintský </a:t>
            </a:r>
            <a:r>
              <a:rPr lang="cs-CZ" dirty="0" err="1" smtClean="0"/>
              <a:t>sloup,krátér</a:t>
            </a:r>
            <a:r>
              <a:rPr lang="cs-CZ" dirty="0" smtClean="0"/>
              <a:t>, amfora, umění, sochařství, </a:t>
            </a:r>
          </a:p>
          <a:p>
            <a:pPr marL="0" indent="0">
              <a:buNone/>
            </a:pPr>
            <a:r>
              <a:rPr lang="cs-CZ" dirty="0" smtClean="0"/>
              <a:t>                         malířství</a:t>
            </a:r>
          </a:p>
          <a:p>
            <a:r>
              <a:rPr lang="cs-CZ" dirty="0" smtClean="0"/>
              <a:t>Třída : dějepis 6                         Datum: 28.3.2012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632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návod: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vytvořena k výkladové hodině </a:t>
            </a:r>
          </a:p>
          <a:p>
            <a:r>
              <a:rPr lang="cs-CZ" dirty="0" smtClean="0"/>
              <a:t>Cílem </a:t>
            </a:r>
            <a:r>
              <a:rPr lang="cs-CZ" smtClean="0"/>
              <a:t>je , aby </a:t>
            </a:r>
            <a:r>
              <a:rPr lang="cs-CZ" dirty="0" smtClean="0"/>
              <a:t>žák pochopil význam řecké kultury pro vývoj dalšího umění a dovedl tuto kulturu charakterizovat</a:t>
            </a:r>
          </a:p>
          <a:p>
            <a:r>
              <a:rPr lang="cs-CZ" dirty="0" smtClean="0"/>
              <a:t>1) znaky</a:t>
            </a:r>
          </a:p>
          <a:p>
            <a:r>
              <a:rPr lang="cs-CZ" dirty="0" smtClean="0"/>
              <a:t>2) druhy staveb</a:t>
            </a:r>
          </a:p>
          <a:p>
            <a:r>
              <a:rPr lang="cs-CZ" dirty="0" smtClean="0"/>
              <a:t>3) sochařství a malířství</a:t>
            </a:r>
          </a:p>
          <a:p>
            <a:r>
              <a:rPr lang="cs-CZ" dirty="0" smtClean="0"/>
              <a:t>4) literatura</a:t>
            </a:r>
          </a:p>
          <a:p>
            <a:r>
              <a:rPr lang="cs-CZ" dirty="0" smtClean="0"/>
              <a:t>5) divadlo</a:t>
            </a:r>
          </a:p>
          <a:p>
            <a:r>
              <a:rPr lang="cs-CZ" dirty="0" smtClean="0"/>
              <a:t>6) otázky k opakování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566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Počátky řeckého umění vychází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a] </a:t>
            </a:r>
            <a:r>
              <a:rPr lang="cs-CZ" dirty="0" smtClean="0"/>
              <a:t>ze starší krétské (</a:t>
            </a:r>
            <a:r>
              <a:rPr lang="cs-CZ" dirty="0" err="1" smtClean="0"/>
              <a:t>mínójské</a:t>
            </a:r>
            <a:r>
              <a:rPr lang="cs-CZ" dirty="0" smtClean="0"/>
              <a:t>) kultury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                b] </a:t>
            </a:r>
            <a:r>
              <a:rPr lang="cs-CZ" dirty="0" smtClean="0"/>
              <a:t>mladší </a:t>
            </a:r>
            <a:r>
              <a:rPr lang="cs-CZ" dirty="0" err="1" smtClean="0"/>
              <a:t>achájské</a:t>
            </a:r>
            <a:r>
              <a:rPr lang="cs-CZ" dirty="0" smtClean="0"/>
              <a:t> (mykénské) kultury</a:t>
            </a:r>
          </a:p>
          <a:p>
            <a:r>
              <a:rPr lang="cs-CZ" dirty="0" smtClean="0"/>
              <a:t>Hledá krásu a harmonii těla a ducha = kalokagathia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3655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Vládne dórský, </a:t>
            </a:r>
            <a:r>
              <a:rPr lang="en-US" dirty="0" err="1" smtClean="0"/>
              <a:t>i</a:t>
            </a:r>
            <a:r>
              <a:rPr lang="cs-CZ" dirty="0" err="1" smtClean="0"/>
              <a:t>ónský</a:t>
            </a:r>
            <a:r>
              <a:rPr lang="cs-CZ" dirty="0" smtClean="0"/>
              <a:t> a korintský řád</a:t>
            </a:r>
          </a:p>
          <a:p>
            <a:r>
              <a:rPr lang="cs-CZ" dirty="0" smtClean="0"/>
              <a:t>Velkolepé stavby z kamene a mramoru</a:t>
            </a:r>
          </a:p>
          <a:p>
            <a:r>
              <a:rPr lang="cs-CZ" dirty="0" smtClean="0"/>
              <a:t>Sloupořadí zdobené sochami</a:t>
            </a:r>
          </a:p>
          <a:p>
            <a:r>
              <a:rPr lang="cs-CZ" dirty="0" smtClean="0"/>
              <a:t>Mozaiky= obraz složený z malých dílků</a:t>
            </a:r>
          </a:p>
          <a:p>
            <a:r>
              <a:rPr lang="cs-CZ" dirty="0" smtClean="0"/>
              <a:t>Reliéfy = obraz vytesán do kamene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109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Dórský sloup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dirty="0" err="1" smtClean="0"/>
              <a:t>Hefaistův</a:t>
            </a:r>
            <a:r>
              <a:rPr lang="cs-CZ" dirty="0" smtClean="0"/>
              <a:t> chrám v Athénách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276872"/>
            <a:ext cx="5670376" cy="4252782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2387486" cy="400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295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Iónský sloup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</a:t>
            </a:r>
            <a:r>
              <a:rPr lang="cs-CZ" dirty="0" err="1" smtClean="0"/>
              <a:t>Artemidin</a:t>
            </a:r>
            <a:r>
              <a:rPr lang="cs-CZ" dirty="0" smtClean="0"/>
              <a:t> chrám v </a:t>
            </a:r>
            <a:r>
              <a:rPr lang="cs-CZ" dirty="0" err="1" smtClean="0"/>
              <a:t>Efesu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22" y="2276872"/>
            <a:ext cx="2364407" cy="2016224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348880"/>
            <a:ext cx="6012160" cy="45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831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Korintský sloup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84784"/>
            <a:ext cx="2061050" cy="3450184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7" y="1844824"/>
            <a:ext cx="6192688" cy="4644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128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err="1" smtClean="0"/>
              <a:t>Traiánův</a:t>
            </a:r>
            <a:r>
              <a:rPr lang="cs-CZ" dirty="0" smtClean="0"/>
              <a:t> chrám v Pergamu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628800"/>
            <a:ext cx="6542094" cy="4646762"/>
          </a:xfrm>
        </p:spPr>
      </p:pic>
    </p:spTree>
    <p:extLst>
      <p:ext uri="{BB962C8B-B14F-4D97-AF65-F5344CB8AC3E}">
        <p14:creationId xmlns:p14="http://schemas.microsoft.com/office/powerpoint/2010/main" val="7528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dórská         iónská      korintská             </a:t>
            </a:r>
            <a:br>
              <a:rPr lang="cs-CZ" dirty="0" smtClean="0"/>
            </a:br>
            <a:r>
              <a:rPr lang="cs-CZ" dirty="0" smtClean="0"/>
              <a:t>                   hlavice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00808"/>
            <a:ext cx="3491758" cy="2621007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855150"/>
            <a:ext cx="3487936" cy="261595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445027"/>
            <a:ext cx="2625756" cy="350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860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staveb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Chrámy, náboženské stavby</a:t>
            </a:r>
          </a:p>
          <a:p>
            <a:r>
              <a:rPr lang="cs-CZ" dirty="0" smtClean="0"/>
              <a:t>Veřejné stavby: lázně, tržnice, soudy, divadla, stadiony</a:t>
            </a:r>
          </a:p>
          <a:p>
            <a:endParaRPr lang="cs-CZ" dirty="0"/>
          </a:p>
          <a:p>
            <a:r>
              <a:rPr lang="cs-CZ" dirty="0" smtClean="0"/>
              <a:t>Památky : chrám Athény v Akropoli</a:t>
            </a:r>
          </a:p>
          <a:p>
            <a:pPr marL="0" indent="0">
              <a:buNone/>
            </a:pPr>
            <a:r>
              <a:rPr lang="cs-CZ" dirty="0" smtClean="0"/>
              <a:t>                    </a:t>
            </a:r>
            <a:r>
              <a:rPr lang="cs-CZ" dirty="0" err="1" smtClean="0"/>
              <a:t>Parthenon</a:t>
            </a:r>
            <a:r>
              <a:rPr lang="cs-CZ" dirty="0" smtClean="0"/>
              <a:t> v Akropoli</a:t>
            </a:r>
          </a:p>
          <a:p>
            <a:pPr marL="0" indent="0">
              <a:buNone/>
            </a:pPr>
            <a:r>
              <a:rPr lang="cs-CZ" dirty="0" smtClean="0"/>
              <a:t>                    </a:t>
            </a:r>
            <a:r>
              <a:rPr lang="cs-CZ" dirty="0" err="1" smtClean="0"/>
              <a:t>Apollónův</a:t>
            </a:r>
            <a:r>
              <a:rPr lang="cs-CZ" dirty="0" smtClean="0"/>
              <a:t> chrám v Delfách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469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Akropole - náboženské centrum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075" y="1806575"/>
            <a:ext cx="5403850" cy="4052888"/>
          </a:xfrm>
        </p:spPr>
      </p:pic>
    </p:spTree>
    <p:extLst>
      <p:ext uri="{BB962C8B-B14F-4D97-AF65-F5344CB8AC3E}">
        <p14:creationId xmlns:p14="http://schemas.microsoft.com/office/powerpoint/2010/main" val="2234296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Parthenón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916832"/>
            <a:ext cx="5832648" cy="4374486"/>
          </a:xfrm>
        </p:spPr>
      </p:pic>
    </p:spTree>
    <p:extLst>
      <p:ext uri="{BB962C8B-B14F-4D97-AF65-F5344CB8AC3E}">
        <p14:creationId xmlns:p14="http://schemas.microsoft.com/office/powerpoint/2010/main" val="373942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Chrám bohyně Héry - </a:t>
            </a:r>
            <a:r>
              <a:rPr lang="cs-CZ" dirty="0" err="1" smtClean="0"/>
              <a:t>Paestum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44824"/>
            <a:ext cx="5688632" cy="4266474"/>
          </a:xfrm>
        </p:spPr>
      </p:pic>
    </p:spTree>
    <p:extLst>
      <p:ext uri="{BB962C8B-B14F-4D97-AF65-F5344CB8AC3E}">
        <p14:creationId xmlns:p14="http://schemas.microsoft.com/office/powerpoint/2010/main" val="310571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Sochařství a malířství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dokonalá sochařská díla </a:t>
            </a:r>
          </a:p>
          <a:p>
            <a:r>
              <a:rPr lang="cs-CZ" dirty="0" smtClean="0"/>
              <a:t>zobrazovali řecké hrdiny, bohy, politiky, učence</a:t>
            </a:r>
          </a:p>
          <a:p>
            <a:r>
              <a:rPr lang="cs-CZ" dirty="0" smtClean="0"/>
              <a:t>zobrazovali sportovce nahé</a:t>
            </a:r>
          </a:p>
          <a:p>
            <a:r>
              <a:rPr lang="cs-CZ" dirty="0" smtClean="0"/>
              <a:t>lidi při činnostech- na lovu, v boji</a:t>
            </a:r>
          </a:p>
          <a:p>
            <a:r>
              <a:rPr lang="cs-CZ" dirty="0" smtClean="0"/>
              <a:t>Dílo : Diův oltář v Pergamonu</a:t>
            </a:r>
          </a:p>
          <a:p>
            <a:r>
              <a:rPr lang="cs-CZ" dirty="0" smtClean="0"/>
              <a:t>         Diskobolos</a:t>
            </a:r>
            <a:endParaRPr lang="cs-CZ" dirty="0"/>
          </a:p>
          <a:p>
            <a:r>
              <a:rPr lang="cs-CZ" dirty="0" smtClean="0"/>
              <a:t>sochaři : </a:t>
            </a:r>
            <a:r>
              <a:rPr lang="cs-CZ" dirty="0" err="1" smtClean="0"/>
              <a:t>Feidiás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</a:t>
            </a:r>
            <a:r>
              <a:rPr lang="cs-CZ" dirty="0" err="1" smtClean="0"/>
              <a:t>Myrón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Malíři – prosluli malovanými keramickými vázami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ornamenty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výjevy ze života hrdinů a bohů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854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Busta bohyně Athény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 Myron -</a:t>
            </a:r>
            <a:r>
              <a:rPr lang="cs-CZ" dirty="0" err="1" smtClean="0"/>
              <a:t>Discobolos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628800"/>
            <a:ext cx="3096344" cy="4555801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916832"/>
            <a:ext cx="2974234" cy="479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88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Homér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        Odysseus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628800"/>
            <a:ext cx="3215291" cy="4052888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060848"/>
            <a:ext cx="324036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60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amfora               zvoncový </a:t>
            </a:r>
            <a:r>
              <a:rPr lang="cs-CZ" dirty="0" err="1"/>
              <a:t>krátér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        </a:t>
            </a:r>
            <a:r>
              <a:rPr lang="cs-CZ" dirty="0" err="1" smtClean="0"/>
              <a:t>hydria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72816"/>
            <a:ext cx="2320965" cy="3096344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3" y="3717032"/>
            <a:ext cx="2210079" cy="266365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934" y="1916832"/>
            <a:ext cx="2350868" cy="2771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29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Oblibou skládání básní</a:t>
            </a:r>
          </a:p>
          <a:p>
            <a:r>
              <a:rPr lang="cs-CZ" dirty="0" smtClean="0"/>
              <a:t>Recitace za doprovodu lyry</a:t>
            </a:r>
          </a:p>
          <a:p>
            <a:r>
              <a:rPr lang="cs-CZ" dirty="0" smtClean="0"/>
              <a:t>Řečnické umění – zapisování významných projevů</a:t>
            </a:r>
          </a:p>
          <a:p>
            <a:r>
              <a:rPr lang="cs-CZ" dirty="0" smtClean="0"/>
              <a:t>Oslava hrdinských činů, bohů</a:t>
            </a:r>
            <a:endParaRPr lang="cs-CZ" dirty="0"/>
          </a:p>
          <a:p>
            <a:r>
              <a:rPr lang="cs-CZ" dirty="0" smtClean="0"/>
              <a:t>Díla  Homér : Ilias a Odyssea</a:t>
            </a:r>
          </a:p>
          <a:p>
            <a:r>
              <a:rPr lang="cs-CZ" dirty="0" smtClean="0"/>
              <a:t>Básníci: Sapfó</a:t>
            </a:r>
          </a:p>
          <a:p>
            <a:r>
              <a:rPr lang="cs-CZ" dirty="0" smtClean="0"/>
              <a:t>Otec dějepisu : Hérodotos</a:t>
            </a:r>
          </a:p>
          <a:p>
            <a:r>
              <a:rPr lang="cs-CZ" dirty="0" smtClean="0"/>
              <a:t>Řečník : </a:t>
            </a:r>
            <a:r>
              <a:rPr lang="cs-CZ" dirty="0" err="1" smtClean="0"/>
              <a:t>Démosthenés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27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Divadlo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Poskytovalo zábavu a poučení</a:t>
            </a:r>
          </a:p>
          <a:p>
            <a:r>
              <a:rPr lang="cs-CZ" dirty="0" smtClean="0"/>
              <a:t>Bylo součástí náboženských svátků</a:t>
            </a:r>
          </a:p>
          <a:p>
            <a:r>
              <a:rPr lang="cs-CZ" dirty="0" smtClean="0"/>
              <a:t>Stavěla se přírodní divadla s půlkruhovým hledištěm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= amfiteátr</a:t>
            </a:r>
          </a:p>
          <a:p>
            <a:r>
              <a:rPr lang="cs-CZ" dirty="0" smtClean="0"/>
              <a:t>Vstupenka se podobala minci</a:t>
            </a:r>
          </a:p>
          <a:p>
            <a:r>
              <a:rPr lang="cs-CZ" dirty="0" smtClean="0"/>
              <a:t>Hrály se veselohry – komedie, vážné hry – tragédie</a:t>
            </a:r>
          </a:p>
          <a:p>
            <a:r>
              <a:rPr lang="cs-CZ" dirty="0" smtClean="0"/>
              <a:t>Témata – pověsti i skutečné události</a:t>
            </a:r>
          </a:p>
          <a:p>
            <a:r>
              <a:rPr lang="cs-CZ" dirty="0" smtClean="0"/>
              <a:t>Herci – muži hráli i ženské postavy</a:t>
            </a:r>
          </a:p>
          <a:p>
            <a:r>
              <a:rPr lang="cs-CZ" dirty="0" smtClean="0"/>
              <a:t>Herci - nosili masky a vysoké podrážky</a:t>
            </a:r>
          </a:p>
          <a:p>
            <a:r>
              <a:rPr lang="cs-CZ" dirty="0" smtClean="0"/>
              <a:t>Představení trvala až 8 hodin</a:t>
            </a:r>
          </a:p>
          <a:p>
            <a:r>
              <a:rPr lang="cs-CZ" dirty="0" smtClean="0"/>
              <a:t>Divadlo pojmulo až 15 000 diváků</a:t>
            </a:r>
          </a:p>
          <a:p>
            <a:r>
              <a:rPr lang="cs-CZ" dirty="0" smtClean="0"/>
              <a:t>Památka : Divadlo v </a:t>
            </a:r>
            <a:r>
              <a:rPr lang="cs-CZ" dirty="0" err="1" smtClean="0"/>
              <a:t>Epidauru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599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Amfiteatr</a:t>
            </a:r>
            <a:r>
              <a:rPr lang="cs-CZ" dirty="0" smtClean="0"/>
              <a:t> v </a:t>
            </a:r>
            <a:r>
              <a:rPr lang="cs-CZ" dirty="0" err="1" smtClean="0"/>
              <a:t>Epidauru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" y="2708920"/>
            <a:ext cx="7124700" cy="2880320"/>
          </a:xfrm>
        </p:spPr>
      </p:pic>
    </p:spTree>
    <p:extLst>
      <p:ext uri="{BB962C8B-B14F-4D97-AF65-F5344CB8AC3E}">
        <p14:creationId xmlns:p14="http://schemas.microsoft.com/office/powerpoint/2010/main" val="7281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Amfiteátr v Myře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772816"/>
            <a:ext cx="6120680" cy="4348702"/>
          </a:xfrm>
        </p:spPr>
      </p:pic>
    </p:spTree>
    <p:extLst>
      <p:ext uri="{BB962C8B-B14F-4D97-AF65-F5344CB8AC3E}">
        <p14:creationId xmlns:p14="http://schemas.microsoft.com/office/powerpoint/2010/main" val="145833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na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Charakterizuj antické řecké umění?</a:t>
            </a:r>
          </a:p>
          <a:p>
            <a:r>
              <a:rPr lang="cs-CZ" dirty="0" smtClean="0"/>
              <a:t>2) Jak poznáš antickou řeckou stavbu?</a:t>
            </a:r>
          </a:p>
          <a:p>
            <a:r>
              <a:rPr lang="cs-CZ" dirty="0" smtClean="0"/>
              <a:t>3) Které 3  typy sloupů byly součástí antických staveb?</a:t>
            </a:r>
          </a:p>
          <a:p>
            <a:r>
              <a:rPr lang="cs-CZ" dirty="0" smtClean="0"/>
              <a:t>4) Co zobrazovali řečtí sochaři a malíři keramiky?</a:t>
            </a:r>
          </a:p>
          <a:p>
            <a:r>
              <a:rPr lang="cs-CZ" dirty="0" smtClean="0"/>
              <a:t>5) Znáš nějakou známou řeckou sochu?</a:t>
            </a:r>
          </a:p>
          <a:p>
            <a:r>
              <a:rPr lang="cs-CZ" dirty="0" smtClean="0"/>
              <a:t>6) Jaké druhy  literárních  děl  by sis mohl přečíst ?</a:t>
            </a:r>
          </a:p>
          <a:p>
            <a:r>
              <a:rPr lang="cs-CZ" dirty="0" smtClean="0"/>
              <a:t>7) Jak vypadalo řecké divadlo?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468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cs.wikipedia.org/wiki/Soubor:Hephaistos.temple.AC.02.jpg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cs.wikipedia.org/wiki/Soubor:DoricParthenon.jpg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cs.wikipedia.org/wiki/Soubor:Jonisk1.png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</a:t>
            </a:r>
            <a:r>
              <a:rPr lang="cs-CZ" dirty="0" err="1" smtClean="0">
                <a:hlinkClick r:id="rId5"/>
              </a:rPr>
              <a:t>Artemidin_chrám_v_Efesu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cs.wikipedia.org/wiki/Soubor:CorinthianOrderPantheon.jpg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cs.wikipedia.org/wiki/Soubor:Parthenon_from_west.jpg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cs.wikipedia.org/wiki/Soubor:Temple_of_Hephaestus_south-western_corner.jpg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cs.wikipedia.org/wiki/Soubor:Erechtheum03.jpg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cs.wikipedia.org/wiki/Soubor:Cisterna_basilica_capitol.jpg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cs.wikipedia.org/wiki/Soubor:CapitelCorintio-del-OdeonAgora_Atena.JPG</a:t>
            </a:r>
            <a:endParaRPr lang="cs-CZ" dirty="0" smtClean="0"/>
          </a:p>
          <a:p>
            <a:r>
              <a:rPr lang="cs-CZ" dirty="0">
                <a:hlinkClick r:id="rId12"/>
              </a:rPr>
              <a:t>http://</a:t>
            </a:r>
            <a:r>
              <a:rPr lang="cs-CZ" dirty="0" smtClean="0">
                <a:hlinkClick r:id="rId12"/>
              </a:rPr>
              <a:t>cs.wikipedia.org/wiki/Soubor:Acropole1.jpg</a:t>
            </a:r>
            <a:endParaRPr lang="cs-CZ" dirty="0" smtClean="0"/>
          </a:p>
          <a:p>
            <a:r>
              <a:rPr lang="cs-CZ" dirty="0">
                <a:hlinkClick r:id="rId13"/>
              </a:rPr>
              <a:t>http://</a:t>
            </a:r>
            <a:r>
              <a:rPr lang="cs-CZ" dirty="0" smtClean="0">
                <a:hlinkClick r:id="rId13"/>
              </a:rPr>
              <a:t>cs.wikipedia.org/wiki/Soubor:Amphora_Louvre_F12.jpg</a:t>
            </a:r>
            <a:endParaRPr lang="cs-CZ" dirty="0" smtClean="0"/>
          </a:p>
          <a:p>
            <a:r>
              <a:rPr lang="cs-CZ" dirty="0">
                <a:hlinkClick r:id="rId14"/>
              </a:rPr>
              <a:t>http://</a:t>
            </a:r>
            <a:r>
              <a:rPr lang="cs-CZ" dirty="0" smtClean="0">
                <a:hlinkClick r:id="rId14"/>
              </a:rPr>
              <a:t>cs.wikipedia.org/wiki/Soubor:Hydria_Louvre_F43.jpg</a:t>
            </a:r>
            <a:endParaRPr lang="cs-CZ" dirty="0" smtClean="0"/>
          </a:p>
          <a:p>
            <a:r>
              <a:rPr lang="cs-CZ" dirty="0">
                <a:hlinkClick r:id="rId15"/>
              </a:rPr>
              <a:t>http://</a:t>
            </a:r>
            <a:r>
              <a:rPr lang="cs-CZ" dirty="0" smtClean="0">
                <a:hlinkClick r:id="rId15"/>
              </a:rPr>
              <a:t>cs.wikipedia.org/wiki/Soubor:Atena_Lemnia_Bologna_02.jpg</a:t>
            </a:r>
            <a:endParaRPr lang="cs-CZ" dirty="0" smtClean="0"/>
          </a:p>
          <a:p>
            <a:r>
              <a:rPr lang="cs-CZ" dirty="0">
                <a:hlinkClick r:id="rId16"/>
              </a:rPr>
              <a:t>http://</a:t>
            </a:r>
            <a:r>
              <a:rPr lang="cs-CZ" dirty="0" smtClean="0">
                <a:hlinkClick r:id="rId16"/>
              </a:rPr>
              <a:t>cs.wikipedia.org/wiki/Soubor:Greek_statue_discus_thrower_2_century_aC.jpg</a:t>
            </a:r>
            <a:endParaRPr lang="cs-CZ" dirty="0" smtClean="0"/>
          </a:p>
          <a:p>
            <a:r>
              <a:rPr lang="cs-CZ" dirty="0">
                <a:hlinkClick r:id="rId17"/>
              </a:rPr>
              <a:t>http://</a:t>
            </a:r>
            <a:r>
              <a:rPr lang="cs-CZ" dirty="0" smtClean="0">
                <a:hlinkClick r:id="rId17"/>
              </a:rPr>
              <a:t>cs.wikipedia.org/wiki/Soubor:Homer_British_Museum.jpg</a:t>
            </a:r>
            <a:endParaRPr lang="cs-CZ" dirty="0" smtClean="0"/>
          </a:p>
          <a:p>
            <a:r>
              <a:rPr lang="cs-CZ" dirty="0">
                <a:hlinkClick r:id="rId18"/>
              </a:rPr>
              <a:t>http://</a:t>
            </a:r>
            <a:r>
              <a:rPr lang="cs-CZ" dirty="0" smtClean="0">
                <a:hlinkClick r:id="rId18"/>
              </a:rPr>
              <a:t>cs.wikipedia.org/wiki/Soubor:Bergama_20_06_07.jpg</a:t>
            </a:r>
            <a:endParaRPr lang="cs-CZ" dirty="0" smtClean="0"/>
          </a:p>
          <a:p>
            <a:r>
              <a:rPr lang="cs-CZ" dirty="0">
                <a:hlinkClick r:id="rId19"/>
              </a:rPr>
              <a:t>http://cs.wikipedia.org/wiki/Soubor:Ancient_Roman_theater_in_Myra.jpg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633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262</TotalTime>
  <Words>527</Words>
  <Application>Microsoft Office PowerPoint</Application>
  <PresentationFormat>Předvádění na obrazovce (4:3)</PresentationFormat>
  <Paragraphs>113</Paragraphs>
  <Slides>24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Summer</vt:lpstr>
      <vt:lpstr>Antické umění Řecka</vt:lpstr>
      <vt:lpstr>Základní anotace:</vt:lpstr>
      <vt:lpstr>Metodický návod:</vt:lpstr>
      <vt:lpstr>Charakteristika</vt:lpstr>
      <vt:lpstr>Znaky </vt:lpstr>
      <vt:lpstr>Dórský sloup          Hefaistův chrám v Athénách</vt:lpstr>
      <vt:lpstr>Iónský sloup               Artemidin chrám v Efesu</vt:lpstr>
      <vt:lpstr>Korintský sloup</vt:lpstr>
      <vt:lpstr> Traiánův chrám v Pergamu</vt:lpstr>
      <vt:lpstr>dórská         iónská      korintská                                 hlavice</vt:lpstr>
      <vt:lpstr>Druhy staveb</vt:lpstr>
      <vt:lpstr>Akropole - náboženské centrum </vt:lpstr>
      <vt:lpstr>Parthenón</vt:lpstr>
      <vt:lpstr>Chrám bohyně Héry - Paestum</vt:lpstr>
      <vt:lpstr>Sochařství a malířství</vt:lpstr>
      <vt:lpstr>Busta bohyně Athény                       Myron -Discobolos</vt:lpstr>
      <vt:lpstr>Homér                              Odysseus</vt:lpstr>
      <vt:lpstr>amfora               zvoncový krátér                 hydria</vt:lpstr>
      <vt:lpstr>Literatura</vt:lpstr>
      <vt:lpstr>Divadlo</vt:lpstr>
      <vt:lpstr>Amfiteatr v Epidauru</vt:lpstr>
      <vt:lpstr>  Amfiteátr v Myře</vt:lpstr>
      <vt:lpstr>Otázky na opakování</vt:lpstr>
      <vt:lpstr>Odkazy: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Antické umění Řecka</dc:title>
  <cp:lastModifiedBy>Blazkova</cp:lastModifiedBy>
  <cp:revision>24</cp:revision>
  <dcterms:modified xsi:type="dcterms:W3CDTF">2012-08-28T15:53:14Z</dcterms:modified>
</cp:coreProperties>
</file>