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61" r:id="rId8"/>
    <p:sldId id="271" r:id="rId9"/>
    <p:sldId id="270" r:id="rId10"/>
    <p:sldId id="262" r:id="rId11"/>
    <p:sldId id="263" r:id="rId12"/>
    <p:sldId id="272" r:id="rId13"/>
    <p:sldId id="275" r:id="rId14"/>
    <p:sldId id="268" r:id="rId15"/>
    <p:sldId id="273" r:id="rId16"/>
    <p:sldId id="264" r:id="rId17"/>
    <p:sldId id="274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65" r:id="rId27"/>
    <p:sldId id="266" r:id="rId28"/>
    <p:sldId id="284" r:id="rId29"/>
    <p:sldId id="285" r:id="rId30"/>
    <p:sldId id="286" r:id="rId31"/>
    <p:sldId id="287" r:id="rId32"/>
    <p:sldId id="26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A0341A-4786-481D-B1D3-927038BF4726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126D453-37D3-43F3-81ED-8DF77860EA1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brazy-prodej.cz/index.php?action=showdetail&amp;article=2446&amp;cat=76&amp;listpage" TargetMode="External"/><Relationship Id="rId13" Type="http://schemas.openxmlformats.org/officeDocument/2006/relationships/hyperlink" Target="http://www.artkolegium.cz/umelci/bosambo.htm" TargetMode="External"/><Relationship Id="rId18" Type="http://schemas.openxmlformats.org/officeDocument/2006/relationships/hyperlink" Target="http://www.spanelsko.info/barcelona.htm" TargetMode="External"/><Relationship Id="rId26" Type="http://schemas.openxmlformats.org/officeDocument/2006/relationships/hyperlink" Target="http://trhaci.blog.cz/0808/kostel-sv-jana-nepomuckeho-ve-stechovicich" TargetMode="External"/><Relationship Id="rId39" Type="http://schemas.openxmlformats.org/officeDocument/2006/relationships/hyperlink" Target="http://sk.wikipedia.org/wiki/Hlavn%C3%A1_%C5%BEelezni%C4%8Dn%C3%A1_stanica_(Helsinki)" TargetMode="External"/><Relationship Id="rId3" Type="http://schemas.openxmlformats.org/officeDocument/2006/relationships/hyperlink" Target="http://hvezdnysnilek2.blog.cz/0908/2" TargetMode="External"/><Relationship Id="rId21" Type="http://schemas.openxmlformats.org/officeDocument/2006/relationships/hyperlink" Target="http://www.tyden.cz/fotogalerie/architektonicke-skvosty-antonia-gaudiho_4622/" TargetMode="External"/><Relationship Id="rId34" Type="http://schemas.openxmlformats.org/officeDocument/2006/relationships/hyperlink" Target="http://www.magazin.ksoft.cz/ruzne_dejiny_odivani.htm" TargetMode="External"/><Relationship Id="rId7" Type="http://schemas.openxmlformats.org/officeDocument/2006/relationships/hyperlink" Target="http://www.galeriekocka.cz/secese-adele-bloch-bauer-1735/" TargetMode="External"/><Relationship Id="rId12" Type="http://schemas.openxmlformats.org/officeDocument/2006/relationships/hyperlink" Target="http://zlataky.cz/alfons-mucha-stribrna-mince-150-vyroci-narozeni-2010-proof-p-606.html" TargetMode="External"/><Relationship Id="rId17" Type="http://schemas.openxmlformats.org/officeDocument/2006/relationships/hyperlink" Target="http://www.architecturalvariety.net/art-nouveau-architecture/" TargetMode="External"/><Relationship Id="rId25" Type="http://schemas.openxmlformats.org/officeDocument/2006/relationships/hyperlink" Target="http://www.praguecityline.cz/pro-handicapovane/obecni-dum" TargetMode="External"/><Relationship Id="rId33" Type="http://schemas.openxmlformats.org/officeDocument/2006/relationships/hyperlink" Target="http://tiffany.webgarden.cz/" TargetMode="External"/><Relationship Id="rId38" Type="http://schemas.openxmlformats.org/officeDocument/2006/relationships/hyperlink" Target="http://www.playonline-roulette.com/hotels-with-casinos/moscow-has-casinos-too-getting-to-know-casino-metropol/" TargetMode="External"/><Relationship Id="rId2" Type="http://schemas.openxmlformats.org/officeDocument/2006/relationships/hyperlink" Target="http://www.prostor-ad.cz/pruvodce/praha/sporilov/dendro/hedera/hedera.htm" TargetMode="External"/><Relationship Id="rId16" Type="http://schemas.openxmlformats.org/officeDocument/2006/relationships/hyperlink" Target="http://www.slavkov.cz/cz/pamatky-a-zajimavosti/pamatniky-a-sochy/" TargetMode="External"/><Relationship Id="rId20" Type="http://schemas.openxmlformats.org/officeDocument/2006/relationships/hyperlink" Target="http://www.profimedia.cz/fotografie/barcelona-spanelska-secesni-hnuti-modernisme/0072126937/" TargetMode="External"/><Relationship Id="rId29" Type="http://schemas.openxmlformats.org/officeDocument/2006/relationships/hyperlink" Target="http://pruvodce-praha.wz.cz/specialni_prohlidk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ostery.eu/secese-c-10919.html" TargetMode="External"/><Relationship Id="rId11" Type="http://schemas.openxmlformats.org/officeDocument/2006/relationships/hyperlink" Target="http://bouchacka.rajce.idnes.cz/Secese_OB.6/" TargetMode="External"/><Relationship Id="rId24" Type="http://schemas.openxmlformats.org/officeDocument/2006/relationships/hyperlink" Target="http://www.ipernity.com/doc/infinite/11033845" TargetMode="External"/><Relationship Id="rId32" Type="http://schemas.openxmlformats.org/officeDocument/2006/relationships/hyperlink" Target="http://www.antique-marks.com/art-nouveau.html" TargetMode="External"/><Relationship Id="rId37" Type="http://schemas.openxmlformats.org/officeDocument/2006/relationships/hyperlink" Target="http://www.conferencemoscow.com/moscow-bookings-rooms-hotel-metropol-moscow.php" TargetMode="External"/><Relationship Id="rId40" Type="http://schemas.openxmlformats.org/officeDocument/2006/relationships/hyperlink" Target="http://finsko2003.sweb.cz/html/nadrazi2.htm" TargetMode="External"/><Relationship Id="rId5" Type="http://schemas.openxmlformats.org/officeDocument/2006/relationships/hyperlink" Target="http://stavitele-katedral.cz/sarah-bernhardtova-udelala-alfose-muchu-kralem-secesni-parize-legendy-a-fakta/" TargetMode="External"/><Relationship Id="rId15" Type="http://schemas.openxmlformats.org/officeDocument/2006/relationships/hyperlink" Target="http://www.kudyznudy.cz/Vyhledavani/Ceska-nej.aspx?Types=6http://www.kudyznudy.cz/Vyhledavani/Ceska-nej.aspx?Types=6" TargetMode="External"/><Relationship Id="rId23" Type="http://schemas.openxmlformats.org/officeDocument/2006/relationships/hyperlink" Target="http://europe.toptravelcontent.com/2011/01/31/art-nouveau-architecture-riga-latvia/" TargetMode="External"/><Relationship Id="rId28" Type="http://schemas.openxmlformats.org/officeDocument/2006/relationships/hyperlink" Target="http://www.maplandia.com/czech-republic/kralovehradecky-kraj/hradec-kralove/hradec-kralove/hotels/hotel-okresni-dum/" TargetMode="External"/><Relationship Id="rId36" Type="http://schemas.openxmlformats.org/officeDocument/2006/relationships/hyperlink" Target="http://cs.wikipedia.org/wiki/Porte_Dauphine_(stanice_metra_v_Pa%C5%99%C3%AD%C5%BEi)" TargetMode="External"/><Relationship Id="rId10" Type="http://schemas.openxmlformats.org/officeDocument/2006/relationships/hyperlink" Target="http://slecna.info/tvuj-svet/alfons-mucha-od-malire-kulis-ke-svetove-slave/" TargetMode="External"/><Relationship Id="rId19" Type="http://schemas.openxmlformats.org/officeDocument/2006/relationships/hyperlink" Target="http://www.encyclopedia.com/topic/art_nouveau.aspx" TargetMode="External"/><Relationship Id="rId31" Type="http://schemas.openxmlformats.org/officeDocument/2006/relationships/hyperlink" Target="http://www.e-architekt.cz/obrazky2006/08/_6389_chorvatska-secese/xl/" TargetMode="External"/><Relationship Id="rId4" Type="http://schemas.openxmlformats.org/officeDocument/2006/relationships/hyperlink" Target="http://www.artbohemia.cz/4494-rostlinny-motiv-secese" TargetMode="External"/><Relationship Id="rId9" Type="http://schemas.openxmlformats.org/officeDocument/2006/relationships/hyperlink" Target="http://www.mimoramec.cz/nazory/mucha-kam-se-podivas-231.html?discussion=1" TargetMode="External"/><Relationship Id="rId14" Type="http://schemas.openxmlformats.org/officeDocument/2006/relationships/hyperlink" Target="http://stukaterstvi.vykoukal.sweb.cz/rp.htm" TargetMode="External"/><Relationship Id="rId22" Type="http://schemas.openxmlformats.org/officeDocument/2006/relationships/hyperlink" Target="http://www.cestovatel.cz/clanky/barcelonou-po-stopach-antonia-gaudiho-i-corneta/" TargetMode="External"/><Relationship Id="rId27" Type="http://schemas.openxmlformats.org/officeDocument/2006/relationships/hyperlink" Target="http://www.casinohappyday.cz/cz/fotogalerie.html" TargetMode="External"/><Relationship Id="rId30" Type="http://schemas.openxmlformats.org/officeDocument/2006/relationships/hyperlink" Target="http://www.mlp.cz/cz/akce/e3581-secese-barva-tvar-a-tvorivost-/" TargetMode="External"/><Relationship Id="rId35" Type="http://schemas.openxmlformats.org/officeDocument/2006/relationships/hyperlink" Target="http://www.slidespost.com/slides/2856/index.php?category=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 80. let 19. století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539552" y="1408757"/>
            <a:ext cx="7992888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14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Dějepis- 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</a:t>
            </a:r>
            <a:r>
              <a:rPr lang="cs-CZ" smtClean="0"/>
              <a:t>: 1.7</a:t>
            </a:r>
            <a:endParaRPr lang="cs-CZ" dirty="0" smtClean="0"/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slova : secese, ornamenty, asymetrie,</a:t>
            </a:r>
          </a:p>
          <a:p>
            <a:endParaRPr lang="cs-CZ" dirty="0"/>
          </a:p>
          <a:p>
            <a:r>
              <a:rPr lang="cs-CZ" dirty="0" smtClean="0"/>
              <a:t>Třída :   Dějepis 9              Datum:   17.5.2012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5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1.- 3. úvodní stránky</a:t>
            </a:r>
          </a:p>
          <a:p>
            <a:r>
              <a:rPr lang="cs-CZ" dirty="0" smtClean="0"/>
              <a:t>4. charakteristika období</a:t>
            </a:r>
          </a:p>
          <a:p>
            <a:r>
              <a:rPr lang="cs-CZ" dirty="0" smtClean="0"/>
              <a:t>5. malířství</a:t>
            </a:r>
          </a:p>
          <a:p>
            <a:r>
              <a:rPr lang="cs-CZ" dirty="0" smtClean="0"/>
              <a:t>6. znaky malířství</a:t>
            </a:r>
          </a:p>
          <a:p>
            <a:r>
              <a:rPr lang="cs-CZ" dirty="0" smtClean="0"/>
              <a:t>7.-9. malíři secese</a:t>
            </a:r>
          </a:p>
          <a:p>
            <a:r>
              <a:rPr lang="cs-CZ" dirty="0" smtClean="0"/>
              <a:t>10. sochařství</a:t>
            </a:r>
          </a:p>
          <a:p>
            <a:r>
              <a:rPr lang="cs-CZ" dirty="0" smtClean="0"/>
              <a:t>11. architektura</a:t>
            </a:r>
          </a:p>
          <a:p>
            <a:r>
              <a:rPr lang="cs-CZ" dirty="0" smtClean="0"/>
              <a:t>12,-13. znaky architektury</a:t>
            </a:r>
          </a:p>
          <a:p>
            <a:r>
              <a:rPr lang="cs-CZ" dirty="0" smtClean="0"/>
              <a:t>14.- 15. architekti</a:t>
            </a:r>
          </a:p>
          <a:p>
            <a:r>
              <a:rPr lang="cs-CZ" dirty="0" smtClean="0"/>
              <a:t>16.- 22. české památky secese</a:t>
            </a:r>
          </a:p>
          <a:p>
            <a:r>
              <a:rPr lang="cs-CZ" dirty="0" smtClean="0"/>
              <a:t>23. secesní interiér</a:t>
            </a:r>
          </a:p>
          <a:p>
            <a:r>
              <a:rPr lang="cs-CZ" dirty="0" smtClean="0"/>
              <a:t>24. secesní předměty</a:t>
            </a:r>
          </a:p>
          <a:p>
            <a:r>
              <a:rPr lang="cs-CZ" dirty="0" smtClean="0"/>
              <a:t>25. secesní móda</a:t>
            </a:r>
          </a:p>
          <a:p>
            <a:r>
              <a:rPr lang="cs-CZ" dirty="0" smtClean="0"/>
              <a:t>26.- 30. světové památky</a:t>
            </a:r>
          </a:p>
          <a:p>
            <a:r>
              <a:rPr lang="cs-CZ" dirty="0" smtClean="0"/>
              <a:t>31. otázky pro opakování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36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Poslední universální sloh</a:t>
            </a:r>
          </a:p>
          <a:p>
            <a:r>
              <a:rPr lang="cs-CZ" dirty="0" smtClean="0"/>
              <a:t>Vznikl v Anglii v 80. letech 19.století</a:t>
            </a:r>
          </a:p>
          <a:p>
            <a:r>
              <a:rPr lang="cs-CZ" dirty="0" smtClean="0"/>
              <a:t>Kolem r. 1900 se rozšířila do Evropy</a:t>
            </a:r>
          </a:p>
          <a:p>
            <a:r>
              <a:rPr lang="cs-CZ" dirty="0" smtClean="0"/>
              <a:t>Ovlivnila všechny obory lidské činnosti</a:t>
            </a:r>
          </a:p>
          <a:p>
            <a:r>
              <a:rPr lang="cs-CZ" dirty="0" smtClean="0"/>
              <a:t>Významné centrum secese – Vídeň</a:t>
            </a:r>
          </a:p>
          <a:p>
            <a:r>
              <a:rPr lang="cs-CZ" dirty="0" smtClean="0"/>
              <a:t>Název od „</a:t>
            </a:r>
            <a:r>
              <a:rPr lang="cs-CZ" dirty="0" err="1" smtClean="0"/>
              <a:t>secesio</a:t>
            </a:r>
            <a:r>
              <a:rPr lang="cs-CZ" dirty="0" smtClean="0"/>
              <a:t>“= odtržení, roztržka</a:t>
            </a:r>
          </a:p>
          <a:p>
            <a:r>
              <a:rPr lang="cs-CZ" dirty="0" smtClean="0"/>
              <a:t>Odluka od dosud převládajících slohů</a:t>
            </a:r>
          </a:p>
        </p:txBody>
      </p:sp>
    </p:spTree>
    <p:extLst>
      <p:ext uri="{BB962C8B-B14F-4D97-AF65-F5344CB8AC3E}">
        <p14:creationId xmlns:p14="http://schemas.microsoft.com/office/powerpoint/2010/main" val="302038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Znaky – ornamentálnost</a:t>
            </a:r>
          </a:p>
          <a:p>
            <a:pPr marL="0" indent="0">
              <a:buNone/>
            </a:pPr>
            <a:r>
              <a:rPr lang="cs-CZ" dirty="0" smtClean="0"/>
              <a:t>               -  vlnící se křivka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asymetričnost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přírodní tvary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siluety stromů, listů, leknínů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mořské vlny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 rozevláté ženské vlasy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37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668072" cy="746720"/>
          </a:xfrm>
        </p:spPr>
        <p:txBody>
          <a:bodyPr/>
          <a:lstStyle/>
          <a:p>
            <a:r>
              <a:rPr lang="cs-CZ" dirty="0" smtClean="0"/>
              <a:t>  znaky 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75517"/>
            <a:ext cx="2415732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5623" y="4293096"/>
            <a:ext cx="4306838" cy="23077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042" y="836712"/>
            <a:ext cx="1559813" cy="24328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2738" y="483572"/>
            <a:ext cx="2276500" cy="3404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81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3"/>
          </a:xfrm>
        </p:spPr>
        <p:txBody>
          <a:bodyPr/>
          <a:lstStyle/>
          <a:p>
            <a:r>
              <a:rPr lang="cs-CZ" dirty="0" smtClean="0"/>
              <a:t>G. Klimt – Milenci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 Matka a dítě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A. Mucha – Slovanská epopej (dějiny Slovanů)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divadelní plakátová tvorba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návrhy obalů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890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Alfons  Mucha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70917"/>
            <a:ext cx="3429000" cy="25717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932028"/>
            <a:ext cx="5269582" cy="35419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370" y="1556792"/>
            <a:ext cx="2990303" cy="48417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4054" y="548680"/>
            <a:ext cx="1570616" cy="2366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16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Gustav Klimt 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692696"/>
            <a:ext cx="3295799" cy="330019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2984128" cy="30598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156862"/>
            <a:ext cx="2854664" cy="345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54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 secese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L. </a:t>
            </a:r>
            <a:r>
              <a:rPr lang="cs-CZ" dirty="0" err="1" smtClean="0"/>
              <a:t>Escaler</a:t>
            </a:r>
            <a:endParaRPr lang="cs-CZ" dirty="0" smtClean="0"/>
          </a:p>
          <a:p>
            <a:r>
              <a:rPr lang="cs-CZ" dirty="0" smtClean="0"/>
              <a:t>L. </a:t>
            </a:r>
            <a:r>
              <a:rPr lang="cs-CZ" dirty="0" err="1" smtClean="0"/>
              <a:t>Šaloun</a:t>
            </a:r>
            <a:endParaRPr lang="cs-CZ" dirty="0" smtClean="0"/>
          </a:p>
          <a:p>
            <a:r>
              <a:rPr lang="cs-CZ" dirty="0" smtClean="0"/>
              <a:t>F. Bílek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60648"/>
            <a:ext cx="1794450" cy="26545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238108"/>
            <a:ext cx="2588917" cy="21062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376" y="1340768"/>
            <a:ext cx="3168352" cy="23594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904040"/>
            <a:ext cx="4572000" cy="244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837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Znaky : barevnost</a:t>
            </a:r>
          </a:p>
          <a:p>
            <a:pPr marL="0" indent="0">
              <a:buNone/>
            </a:pPr>
            <a:r>
              <a:rPr lang="cs-CZ" dirty="0" smtClean="0"/>
              <a:t>               : výzdoba rostlinnými motivy, živočichy a obličeji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: užití různých materiálů – sklo, kov, keramika,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: odlišné tvary oken, balkónů a štítů na jednom 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domě</a:t>
            </a:r>
          </a:p>
          <a:p>
            <a:r>
              <a:rPr lang="cs-CZ" dirty="0" smtClean="0"/>
              <a:t>          : kovová zábradlí</a:t>
            </a:r>
          </a:p>
          <a:p>
            <a:r>
              <a:rPr lang="cs-CZ" dirty="0"/>
              <a:t> </a:t>
            </a:r>
            <a:r>
              <a:rPr lang="cs-CZ" dirty="0" smtClean="0"/>
              <a:t>         : litinové mříže</a:t>
            </a:r>
          </a:p>
          <a:p>
            <a:r>
              <a:rPr lang="cs-CZ" dirty="0"/>
              <a:t> </a:t>
            </a:r>
            <a:r>
              <a:rPr lang="cs-CZ" dirty="0" smtClean="0"/>
              <a:t>         : barevné kachlíky</a:t>
            </a:r>
          </a:p>
        </p:txBody>
      </p:sp>
    </p:spTree>
    <p:extLst>
      <p:ext uri="{BB962C8B-B14F-4D97-AF65-F5344CB8AC3E}">
        <p14:creationId xmlns:p14="http://schemas.microsoft.com/office/powerpoint/2010/main" val="409293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architektury: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284984"/>
            <a:ext cx="4376578" cy="328009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54" y="1385552"/>
            <a:ext cx="4341701" cy="32675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76672"/>
            <a:ext cx="3131840" cy="234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252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262459"/>
            <a:ext cx="2705100" cy="20288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76872"/>
            <a:ext cx="2354405" cy="35316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717032"/>
            <a:ext cx="3810000" cy="2857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48680"/>
            <a:ext cx="2813298" cy="375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97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V. Horta</a:t>
            </a:r>
          </a:p>
          <a:p>
            <a:r>
              <a:rPr lang="cs-CZ" dirty="0"/>
              <a:t>A. </a:t>
            </a:r>
            <a:r>
              <a:rPr lang="cs-CZ" dirty="0" err="1"/>
              <a:t>Gaudí</a:t>
            </a:r>
            <a:r>
              <a:rPr lang="cs-CZ" dirty="0"/>
              <a:t> – chrám </a:t>
            </a:r>
            <a:r>
              <a:rPr lang="cs-CZ" dirty="0" err="1"/>
              <a:t>Sagrada</a:t>
            </a:r>
            <a:r>
              <a:rPr lang="cs-CZ" dirty="0"/>
              <a:t> </a:t>
            </a:r>
            <a:r>
              <a:rPr lang="cs-CZ" dirty="0" err="1"/>
              <a:t>Familia</a:t>
            </a:r>
            <a:r>
              <a:rPr lang="cs-CZ" dirty="0"/>
              <a:t> – Barcelona</a:t>
            </a:r>
          </a:p>
          <a:p>
            <a:r>
              <a:rPr lang="cs-CZ" dirty="0"/>
              <a:t>J.M. </a:t>
            </a:r>
            <a:r>
              <a:rPr lang="cs-CZ" dirty="0" err="1"/>
              <a:t>Olbricht</a:t>
            </a:r>
            <a:endParaRPr lang="cs-CZ" dirty="0"/>
          </a:p>
          <a:p>
            <a:r>
              <a:rPr lang="cs-CZ" dirty="0"/>
              <a:t>O. Wagner</a:t>
            </a:r>
          </a:p>
          <a:p>
            <a:endParaRPr lang="cs-CZ" dirty="0"/>
          </a:p>
          <a:p>
            <a:r>
              <a:rPr lang="cs-CZ" dirty="0"/>
              <a:t>Česká secese :   J. </a:t>
            </a:r>
            <a:r>
              <a:rPr lang="cs-CZ" dirty="0" err="1"/>
              <a:t>Kotěra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56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r>
              <a:rPr lang="cs-CZ" dirty="0" smtClean="0"/>
              <a:t> - </a:t>
            </a:r>
            <a:r>
              <a:rPr lang="cs-CZ" dirty="0" err="1" smtClean="0"/>
              <a:t>Gaudí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96752"/>
            <a:ext cx="3238500" cy="4286250"/>
          </a:xfrm>
        </p:spPr>
      </p:pic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88640"/>
            <a:ext cx="2721716" cy="357905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0066" y="3284984"/>
            <a:ext cx="3940944" cy="295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5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secese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Východočeské divadlo - Pardubice</a:t>
            </a:r>
          </a:p>
          <a:p>
            <a:r>
              <a:rPr lang="cs-CZ" dirty="0" smtClean="0"/>
              <a:t>Obecní dům – Praha</a:t>
            </a:r>
          </a:p>
          <a:p>
            <a:r>
              <a:rPr lang="cs-CZ" dirty="0" smtClean="0"/>
              <a:t>Kostel ve Štěchovicích- sv. Jana Nepomuckého</a:t>
            </a:r>
          </a:p>
          <a:p>
            <a:r>
              <a:rPr lang="cs-CZ" dirty="0" smtClean="0"/>
              <a:t>Janův dům – Luhačovice</a:t>
            </a:r>
          </a:p>
          <a:p>
            <a:r>
              <a:rPr lang="cs-CZ" dirty="0" smtClean="0"/>
              <a:t>Hlavní nádraží – Praha – Josef Fanta</a:t>
            </a:r>
          </a:p>
          <a:p>
            <a:r>
              <a:rPr lang="cs-CZ" dirty="0" smtClean="0"/>
              <a:t>Dům pěveckého spolku Hlahol – Nové město-Praha</a:t>
            </a:r>
          </a:p>
          <a:p>
            <a:r>
              <a:rPr lang="cs-CZ" dirty="0" smtClean="0"/>
              <a:t>Kořínkova vila v Plzni (Fr. Krásný)</a:t>
            </a:r>
          </a:p>
          <a:p>
            <a:r>
              <a:rPr lang="cs-CZ" dirty="0" smtClean="0"/>
              <a:t>Okresní dům – Hradec Králové</a:t>
            </a:r>
          </a:p>
          <a:p>
            <a:r>
              <a:rPr lang="cs-CZ" dirty="0" smtClean="0"/>
              <a:t>Peterkův dům – Praha – Jan </a:t>
            </a:r>
            <a:r>
              <a:rPr lang="cs-CZ" dirty="0" err="1" smtClean="0"/>
              <a:t>Kotěra</a:t>
            </a:r>
            <a:endParaRPr lang="cs-CZ" dirty="0" smtClean="0"/>
          </a:p>
          <a:p>
            <a:r>
              <a:rPr lang="cs-CZ" dirty="0" err="1" smtClean="0"/>
              <a:t>Kestřánkova</a:t>
            </a:r>
            <a:r>
              <a:rPr lang="cs-CZ" dirty="0" smtClean="0"/>
              <a:t> vila v Plzni (Fr. Krásný)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264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Východočeské divadlo Pardubice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68760"/>
            <a:ext cx="6920533" cy="5338697"/>
          </a:xfrm>
        </p:spPr>
      </p:pic>
    </p:spTree>
    <p:extLst>
      <p:ext uri="{BB962C8B-B14F-4D97-AF65-F5344CB8AC3E}">
        <p14:creationId xmlns:p14="http://schemas.microsoft.com/office/powerpoint/2010/main" val="213754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Obecní dům 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628800"/>
            <a:ext cx="6216690" cy="4337227"/>
          </a:xfrm>
        </p:spPr>
      </p:pic>
    </p:spTree>
    <p:extLst>
      <p:ext uri="{BB962C8B-B14F-4D97-AF65-F5344CB8AC3E}">
        <p14:creationId xmlns:p14="http://schemas.microsoft.com/office/powerpoint/2010/main" val="2002743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Kostel sv. Jana Nepomuckého - Štěchovice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759744"/>
            <a:ext cx="3175992" cy="4763988"/>
          </a:xfrm>
        </p:spPr>
      </p:pic>
    </p:spTree>
    <p:extLst>
      <p:ext uri="{BB962C8B-B14F-4D97-AF65-F5344CB8AC3E}">
        <p14:creationId xmlns:p14="http://schemas.microsoft.com/office/powerpoint/2010/main" val="267673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 - Hlavní nádraží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405885" cy="4680520"/>
          </a:xfrm>
        </p:spPr>
      </p:pic>
    </p:spTree>
    <p:extLst>
      <p:ext uri="{BB962C8B-B14F-4D97-AF65-F5344CB8AC3E}">
        <p14:creationId xmlns:p14="http://schemas.microsoft.com/office/powerpoint/2010/main" val="339921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Okresní dům - Hradec Králové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84784"/>
            <a:ext cx="6648739" cy="4986554"/>
          </a:xfrm>
        </p:spPr>
      </p:pic>
    </p:spTree>
    <p:extLst>
      <p:ext uri="{BB962C8B-B14F-4D97-AF65-F5344CB8AC3E}">
        <p14:creationId xmlns:p14="http://schemas.microsoft.com/office/powerpoint/2010/main" val="349957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Peterkův dům - 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556792"/>
            <a:ext cx="4392488" cy="4392488"/>
          </a:xfrm>
        </p:spPr>
      </p:pic>
    </p:spTree>
    <p:extLst>
      <p:ext uri="{BB962C8B-B14F-4D97-AF65-F5344CB8AC3E}">
        <p14:creationId xmlns:p14="http://schemas.microsoft.com/office/powerpoint/2010/main" val="291477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Secesní interiér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620688"/>
            <a:ext cx="4233236" cy="378624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4245028" cy="4087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34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882321"/>
            <a:ext cx="2876500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2206" y="1268760"/>
            <a:ext cx="1747261" cy="23296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7937" y="4328163"/>
            <a:ext cx="2666963" cy="21602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112584"/>
            <a:ext cx="2076450" cy="23812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181" y="432048"/>
            <a:ext cx="2625756" cy="350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07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Secesní oblečení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4248472" cy="282978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558277"/>
            <a:ext cx="4355976" cy="298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35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</a:t>
            </a:r>
            <a:r>
              <a:rPr lang="cs-CZ" smtClean="0"/>
              <a:t>památky secese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Chrám </a:t>
            </a:r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r>
              <a:rPr lang="cs-CZ" dirty="0" smtClean="0"/>
              <a:t> – Španělsko</a:t>
            </a:r>
          </a:p>
          <a:p>
            <a:r>
              <a:rPr lang="cs-CZ" dirty="0" smtClean="0"/>
              <a:t>Vstup do metra –Paříž</a:t>
            </a:r>
          </a:p>
          <a:p>
            <a:r>
              <a:rPr lang="cs-CZ" dirty="0" smtClean="0"/>
              <a:t>Hotel </a:t>
            </a:r>
            <a:r>
              <a:rPr lang="cs-CZ" dirty="0" err="1" smtClean="0"/>
              <a:t>Metropol</a:t>
            </a:r>
            <a:r>
              <a:rPr lang="cs-CZ" dirty="0" smtClean="0"/>
              <a:t> – Moskva</a:t>
            </a:r>
          </a:p>
          <a:p>
            <a:r>
              <a:rPr lang="cs-CZ" dirty="0" smtClean="0"/>
              <a:t>Nádraží – </a:t>
            </a:r>
            <a:r>
              <a:rPr lang="cs-CZ" dirty="0" err="1" smtClean="0"/>
              <a:t>Saarien</a:t>
            </a:r>
            <a:r>
              <a:rPr lang="cs-CZ" dirty="0" smtClean="0"/>
              <a:t> Helsinky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75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</a:t>
            </a:r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r>
              <a:rPr lang="cs-CZ" dirty="0" smtClean="0"/>
              <a:t> – a. </a:t>
            </a:r>
            <a:r>
              <a:rPr lang="cs-CZ" dirty="0" err="1" smtClean="0"/>
              <a:t>Gaudí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484784"/>
            <a:ext cx="4947245" cy="4914263"/>
          </a:xfrm>
        </p:spPr>
      </p:pic>
    </p:spTree>
    <p:extLst>
      <p:ext uri="{BB962C8B-B14F-4D97-AF65-F5344CB8AC3E}">
        <p14:creationId xmlns:p14="http://schemas.microsoft.com/office/powerpoint/2010/main" val="4209599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Vstup do metra</a:t>
            </a:r>
            <a:br>
              <a:rPr lang="cs-CZ" dirty="0" smtClean="0"/>
            </a:br>
            <a:r>
              <a:rPr lang="cs-CZ" dirty="0" smtClean="0"/>
              <a:t> - </a:t>
            </a:r>
            <a:r>
              <a:rPr lang="cs-CZ" dirty="0" err="1" smtClean="0"/>
              <a:t>paříž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04664"/>
            <a:ext cx="4032448" cy="6048672"/>
          </a:xfrm>
        </p:spPr>
      </p:pic>
    </p:spTree>
    <p:extLst>
      <p:ext uri="{BB962C8B-B14F-4D97-AF65-F5344CB8AC3E}">
        <p14:creationId xmlns:p14="http://schemas.microsoft.com/office/powerpoint/2010/main" val="3155800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Hotel </a:t>
            </a:r>
            <a:r>
              <a:rPr lang="cs-CZ" dirty="0" err="1" smtClean="0"/>
              <a:t>Metropol</a:t>
            </a:r>
            <a:r>
              <a:rPr lang="cs-CZ" dirty="0" smtClean="0"/>
              <a:t> Moskva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3811"/>
            <a:ext cx="6772838" cy="507962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509120"/>
            <a:ext cx="2971800" cy="223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27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Nádraží </a:t>
            </a:r>
            <a:r>
              <a:rPr lang="cs-CZ" dirty="0" err="1" smtClean="0"/>
              <a:t>saarinen</a:t>
            </a:r>
            <a:r>
              <a:rPr lang="cs-CZ" dirty="0" smtClean="0"/>
              <a:t> - Helsinky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4688675" cy="351224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1417" y="3717032"/>
            <a:ext cx="3329947" cy="24974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4515" y="390050"/>
            <a:ext cx="1954413" cy="2940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30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r>
              <a:rPr lang="cs-CZ" smtClean="0"/>
              <a:t>na opakování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Dokážeš charakterizovat období secese?</a:t>
            </a:r>
          </a:p>
          <a:p>
            <a:r>
              <a:rPr lang="cs-CZ" dirty="0" smtClean="0"/>
              <a:t>2) Podle čeho poznáš secesní malířství?</a:t>
            </a:r>
          </a:p>
          <a:p>
            <a:r>
              <a:rPr lang="cs-CZ" dirty="0" smtClean="0"/>
              <a:t>3) Znáš našeho nejznámějšího secesního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malíře?</a:t>
            </a:r>
          </a:p>
          <a:p>
            <a:r>
              <a:rPr lang="cs-CZ" dirty="0" smtClean="0"/>
              <a:t>4) Čím jsou charakteristické secesní sochy?</a:t>
            </a:r>
          </a:p>
          <a:p>
            <a:r>
              <a:rPr lang="cs-CZ" dirty="0" smtClean="0"/>
              <a:t>5) Vyjmenuj znaky secesní architektury.</a:t>
            </a:r>
          </a:p>
          <a:p>
            <a:r>
              <a:rPr lang="cs-CZ" dirty="0" smtClean="0"/>
              <a:t>6) Znáš české secesní stavby?</a:t>
            </a:r>
          </a:p>
          <a:p>
            <a:r>
              <a:rPr lang="cs-CZ" dirty="0" smtClean="0"/>
              <a:t>7) Znáš  světové secesní stavby?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29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www.prostor-ad.cz/pruvodce/praha/sporilov/dendro/hedera/hedera.htm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hvezdnysnilek2.blog.cz/0908/2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www.artbohemia.cz/4494-rostlinny-motiv-secese</a:t>
            </a:r>
            <a:endParaRPr lang="cs-CZ" dirty="0" smtClean="0"/>
          </a:p>
          <a:p>
            <a:r>
              <a:rPr lang="cs-CZ" dirty="0">
                <a:hlinkClick r:id="rId5"/>
              </a:rPr>
              <a:t>http://stavitele-katedral.cz/sarah-bernhardtova-udelala-alfose-muchu-kralem-secesni-parize-legendy-a-fakta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postery.eu/secese-c-10919.html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http://www.galeriekocka.cz/secese-adele-bloch-bauer-1735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http://www.obrazy-prodej.cz/index.php?action=showdetail&amp;article=2446&amp;cat=76&amp;listpage</a:t>
            </a:r>
            <a:r>
              <a:rPr lang="cs-CZ" dirty="0" smtClean="0"/>
              <a:t>=</a:t>
            </a:r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www.mimoramec.cz/nazory/mucha-kam-se-podivas-231.html?discussion=1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http://slecna.info/tvuj-svet/alfons-mucha-od-malire-kulis-ke-svetove-slave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http://bouchacka.rajce.idnes.cz/Secese_OB.6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zlataky.cz/alfons-mucha-stribrna-mince-150-vyroci-narozeni-2010-proof-p-606.html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www.artkolegium.cz/umelci/bosambo.htm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stukaterstvi.vykoukal.sweb.cz/rp.htm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http://www.kudyznudy.cz/Vyhledavani/Ceska-nej.aspx?Types=6http://</a:t>
            </a:r>
            <a:r>
              <a:rPr lang="cs-CZ" dirty="0" smtClean="0">
                <a:hlinkClick r:id="rId15"/>
              </a:rPr>
              <a:t>www.kudyznudy.cz/Vyhledavani/Ceska-nej.aspx?Types=6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http://www.slavkov.cz/cz/pamatky-a-zajimavosti/pamatniky-a-sochy</a:t>
            </a:r>
            <a:r>
              <a:rPr lang="cs-CZ" dirty="0" smtClean="0">
                <a:hlinkClick r:id="rId16"/>
              </a:rPr>
              <a:t>/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http://www.architecturalvariety.net/art-nouveau-architecture</a:t>
            </a:r>
            <a:r>
              <a:rPr lang="cs-CZ" dirty="0" smtClean="0">
                <a:hlinkClick r:id="rId17"/>
              </a:rPr>
              <a:t>/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www.spanelsko.info/barcelona.htm</a:t>
            </a:r>
            <a:endParaRPr lang="cs-CZ" dirty="0" smtClean="0"/>
          </a:p>
          <a:p>
            <a:r>
              <a:rPr lang="cs-CZ" dirty="0">
                <a:hlinkClick r:id="rId19"/>
              </a:rPr>
              <a:t>http://</a:t>
            </a:r>
            <a:r>
              <a:rPr lang="cs-CZ" dirty="0" smtClean="0">
                <a:hlinkClick r:id="rId19"/>
              </a:rPr>
              <a:t>www.encyclopedia.com/topic/art_nouveau.aspx</a:t>
            </a:r>
            <a:endParaRPr lang="cs-CZ" dirty="0" smtClean="0"/>
          </a:p>
          <a:p>
            <a:r>
              <a:rPr lang="cs-CZ" dirty="0">
                <a:hlinkClick r:id="rId20"/>
              </a:rPr>
              <a:t>http://www.profimedia.cz/fotografie/barcelona-spanelska-secesni-hnuti-modernisme/0072126937</a:t>
            </a:r>
            <a:r>
              <a:rPr lang="cs-CZ" dirty="0" smtClean="0">
                <a:hlinkClick r:id="rId20"/>
              </a:rPr>
              <a:t>/</a:t>
            </a:r>
            <a:endParaRPr lang="cs-CZ" dirty="0" smtClean="0"/>
          </a:p>
          <a:p>
            <a:r>
              <a:rPr lang="cs-CZ" dirty="0">
                <a:hlinkClick r:id="rId21"/>
              </a:rPr>
              <a:t>http://www.tyden.cz/fotogalerie/architektonicke-skvosty-antonia-gaudiho_4622</a:t>
            </a:r>
            <a:r>
              <a:rPr lang="cs-CZ" dirty="0" smtClean="0">
                <a:hlinkClick r:id="rId21"/>
              </a:rPr>
              <a:t>/</a:t>
            </a:r>
            <a:endParaRPr lang="cs-CZ" dirty="0" smtClean="0"/>
          </a:p>
          <a:p>
            <a:r>
              <a:rPr lang="cs-CZ" dirty="0">
                <a:hlinkClick r:id="rId22"/>
              </a:rPr>
              <a:t>http://www.cestovatel.cz/clanky/barcelonou-po-stopach-antonia-gaudiho-i-corneta</a:t>
            </a:r>
            <a:r>
              <a:rPr lang="cs-CZ" dirty="0" smtClean="0">
                <a:hlinkClick r:id="rId22"/>
              </a:rPr>
              <a:t>/</a:t>
            </a:r>
            <a:endParaRPr lang="cs-CZ" dirty="0" smtClean="0"/>
          </a:p>
          <a:p>
            <a:r>
              <a:rPr lang="cs-CZ" dirty="0">
                <a:hlinkClick r:id="rId23"/>
              </a:rPr>
              <a:t>http://europe.toptravelcontent.com/2011/01/31/art-nouveau-architecture-riga-latvia</a:t>
            </a:r>
            <a:r>
              <a:rPr lang="cs-CZ" dirty="0" smtClean="0">
                <a:hlinkClick r:id="rId23"/>
              </a:rPr>
              <a:t>/</a:t>
            </a:r>
            <a:endParaRPr lang="cs-CZ" dirty="0" smtClean="0"/>
          </a:p>
          <a:p>
            <a:r>
              <a:rPr lang="cs-CZ" dirty="0">
                <a:hlinkClick r:id="rId24"/>
              </a:rPr>
              <a:t>http://</a:t>
            </a:r>
            <a:r>
              <a:rPr lang="cs-CZ" dirty="0" smtClean="0">
                <a:hlinkClick r:id="rId24"/>
              </a:rPr>
              <a:t>www.ipernity.com/doc/infinite/11033845</a:t>
            </a:r>
            <a:endParaRPr lang="cs-CZ" dirty="0" smtClean="0"/>
          </a:p>
          <a:p>
            <a:r>
              <a:rPr lang="cs-CZ" dirty="0">
                <a:hlinkClick r:id="rId25"/>
              </a:rPr>
              <a:t>http://</a:t>
            </a:r>
            <a:r>
              <a:rPr lang="cs-CZ" dirty="0" smtClean="0">
                <a:hlinkClick r:id="rId25"/>
              </a:rPr>
              <a:t>www.praguecityline.cz/pro-handicapovane/obecni-dum</a:t>
            </a:r>
            <a:endParaRPr lang="cs-CZ" dirty="0" smtClean="0"/>
          </a:p>
          <a:p>
            <a:r>
              <a:rPr lang="cs-CZ" dirty="0">
                <a:hlinkClick r:id="rId26"/>
              </a:rPr>
              <a:t>http://</a:t>
            </a:r>
            <a:r>
              <a:rPr lang="cs-CZ" dirty="0" smtClean="0">
                <a:hlinkClick r:id="rId26"/>
              </a:rPr>
              <a:t>trhaci.blog.cz/0808/kostel-sv-jana-nepomuckeho-ve-stechovicich</a:t>
            </a:r>
            <a:endParaRPr lang="cs-CZ" dirty="0" smtClean="0"/>
          </a:p>
          <a:p>
            <a:r>
              <a:rPr lang="cs-CZ" dirty="0">
                <a:hlinkClick r:id="rId27"/>
              </a:rPr>
              <a:t>http://</a:t>
            </a:r>
            <a:r>
              <a:rPr lang="cs-CZ" dirty="0" smtClean="0">
                <a:hlinkClick r:id="rId27"/>
              </a:rPr>
              <a:t>www.casinohappyday.cz/cz/fotogalerie.html</a:t>
            </a:r>
            <a:endParaRPr lang="cs-CZ" dirty="0" smtClean="0"/>
          </a:p>
          <a:p>
            <a:r>
              <a:rPr lang="cs-CZ" dirty="0">
                <a:hlinkClick r:id="rId28"/>
              </a:rPr>
              <a:t>http://www.maplandia.com/czech-republic/kralovehradecky-kraj/hradec-kralove/hradec-kralove/hotels/hotel-okresni-dum</a:t>
            </a:r>
            <a:r>
              <a:rPr lang="cs-CZ" dirty="0" smtClean="0">
                <a:hlinkClick r:id="rId28"/>
              </a:rPr>
              <a:t>/</a:t>
            </a:r>
            <a:endParaRPr lang="cs-CZ" dirty="0" smtClean="0"/>
          </a:p>
          <a:p>
            <a:r>
              <a:rPr lang="cs-CZ" dirty="0">
                <a:hlinkClick r:id="rId29"/>
              </a:rPr>
              <a:t>http://</a:t>
            </a:r>
            <a:r>
              <a:rPr lang="cs-CZ" dirty="0" smtClean="0">
                <a:hlinkClick r:id="rId29"/>
              </a:rPr>
              <a:t>pruvodce-praha.wz.cz/specialni_prohlidky.html</a:t>
            </a:r>
            <a:endParaRPr lang="cs-CZ" dirty="0" smtClean="0"/>
          </a:p>
          <a:p>
            <a:r>
              <a:rPr lang="cs-CZ" dirty="0"/>
              <a:t>http://www.myajade.com/art-nouveau/</a:t>
            </a:r>
            <a:endParaRPr lang="cs-CZ" dirty="0" smtClean="0"/>
          </a:p>
          <a:p>
            <a:r>
              <a:rPr lang="cs-CZ" dirty="0">
                <a:hlinkClick r:id="rId30"/>
              </a:rPr>
              <a:t>http://www.mlp.cz/cz/akce/e3581-secese-barva-tvar-a-tvorivost-</a:t>
            </a:r>
            <a:r>
              <a:rPr lang="cs-CZ" dirty="0" smtClean="0">
                <a:hlinkClick r:id="rId30"/>
              </a:rPr>
              <a:t>/</a:t>
            </a:r>
            <a:endParaRPr lang="cs-CZ" dirty="0" smtClean="0"/>
          </a:p>
          <a:p>
            <a:r>
              <a:rPr lang="cs-CZ" dirty="0"/>
              <a:t>http://www.olds.cz/?193,ramecek-secesni-kvetiny-mosaz-secese</a:t>
            </a:r>
            <a:endParaRPr lang="cs-CZ" dirty="0" smtClean="0"/>
          </a:p>
          <a:p>
            <a:r>
              <a:rPr lang="cs-CZ" dirty="0">
                <a:hlinkClick r:id="rId31"/>
              </a:rPr>
              <a:t>http://www.e-architekt.cz/obrazky2006/08/_6389_chorvatska-secese/xl</a:t>
            </a:r>
            <a:r>
              <a:rPr lang="cs-CZ" dirty="0" smtClean="0">
                <a:hlinkClick r:id="rId31"/>
              </a:rPr>
              <a:t>/</a:t>
            </a:r>
            <a:endParaRPr lang="cs-CZ" dirty="0" smtClean="0"/>
          </a:p>
          <a:p>
            <a:r>
              <a:rPr lang="cs-CZ" dirty="0">
                <a:hlinkClick r:id="rId32"/>
              </a:rPr>
              <a:t>http://</a:t>
            </a:r>
            <a:r>
              <a:rPr lang="cs-CZ" dirty="0" smtClean="0">
                <a:hlinkClick r:id="rId32"/>
              </a:rPr>
              <a:t>www.antique-marks.com/art-nouveau.html</a:t>
            </a:r>
            <a:endParaRPr lang="cs-CZ" dirty="0" smtClean="0"/>
          </a:p>
          <a:p>
            <a:r>
              <a:rPr lang="cs-CZ" dirty="0">
                <a:hlinkClick r:id="rId33"/>
              </a:rPr>
              <a:t>http://tiffany.webgarden.cz</a:t>
            </a:r>
            <a:r>
              <a:rPr lang="cs-CZ" dirty="0" smtClean="0">
                <a:hlinkClick r:id="rId33"/>
              </a:rPr>
              <a:t>/</a:t>
            </a:r>
            <a:endParaRPr lang="cs-CZ" dirty="0" smtClean="0"/>
          </a:p>
          <a:p>
            <a:r>
              <a:rPr lang="cs-CZ" dirty="0">
                <a:hlinkClick r:id="rId34"/>
              </a:rPr>
              <a:t>http://</a:t>
            </a:r>
            <a:r>
              <a:rPr lang="cs-CZ" dirty="0" smtClean="0">
                <a:hlinkClick r:id="rId34"/>
              </a:rPr>
              <a:t>www.magazin.ksoft.cz/ruzne_dejiny_odivani.htm</a:t>
            </a:r>
            <a:endParaRPr lang="cs-CZ" dirty="0" smtClean="0"/>
          </a:p>
          <a:p>
            <a:r>
              <a:rPr lang="cs-CZ" dirty="0">
                <a:hlinkClick r:id="rId35"/>
              </a:rPr>
              <a:t>http://</a:t>
            </a:r>
            <a:r>
              <a:rPr lang="cs-CZ" dirty="0" smtClean="0">
                <a:hlinkClick r:id="rId35"/>
              </a:rPr>
              <a:t>www.slidespost.com/slides/2856/index.php?category=7</a:t>
            </a:r>
            <a:endParaRPr lang="cs-CZ" dirty="0" smtClean="0"/>
          </a:p>
          <a:p>
            <a:r>
              <a:rPr lang="cs-CZ" dirty="0">
                <a:hlinkClick r:id="rId36"/>
              </a:rPr>
              <a:t>http://cs.wikipedia.org/wiki/Porte_Dauphine_%</a:t>
            </a:r>
            <a:r>
              <a:rPr lang="cs-CZ" dirty="0" smtClean="0">
                <a:hlinkClick r:id="rId36"/>
              </a:rPr>
              <a:t>28stanice_metra_v_Pa%C5%99%C3%AD%C5%BEi%29</a:t>
            </a:r>
            <a:endParaRPr lang="cs-CZ" dirty="0" smtClean="0"/>
          </a:p>
          <a:p>
            <a:r>
              <a:rPr lang="cs-CZ" dirty="0">
                <a:hlinkClick r:id="rId37"/>
              </a:rPr>
              <a:t>http://</a:t>
            </a:r>
            <a:r>
              <a:rPr lang="cs-CZ" dirty="0" smtClean="0">
                <a:hlinkClick r:id="rId37"/>
              </a:rPr>
              <a:t>www.conferencemoscow.com/moscow-bookings-rooms-hotel-metropol-moscow.php</a:t>
            </a:r>
            <a:endParaRPr lang="cs-CZ" dirty="0" smtClean="0"/>
          </a:p>
          <a:p>
            <a:r>
              <a:rPr lang="cs-CZ" dirty="0">
                <a:hlinkClick r:id="rId38"/>
              </a:rPr>
              <a:t>http://www.playonline-roulette.com/hotels-with-casinos/moscow-has-casinos-too-getting-to-know-casino-metropol</a:t>
            </a:r>
            <a:r>
              <a:rPr lang="cs-CZ" dirty="0" smtClean="0">
                <a:hlinkClick r:id="rId38"/>
              </a:rPr>
              <a:t>/</a:t>
            </a:r>
            <a:endParaRPr lang="cs-CZ" dirty="0" smtClean="0"/>
          </a:p>
          <a:p>
            <a:r>
              <a:rPr lang="cs-CZ" dirty="0">
                <a:hlinkClick r:id="rId39"/>
              </a:rPr>
              <a:t>http://sk.wikipedia.org/wiki/Hlavn%C3%A1_%C5%BEelezni%C4%8Dn%C3%A1_stanica_%</a:t>
            </a:r>
            <a:r>
              <a:rPr lang="cs-CZ" dirty="0" smtClean="0">
                <a:hlinkClick r:id="rId39"/>
              </a:rPr>
              <a:t>28Helsinki%29</a:t>
            </a:r>
            <a:endParaRPr lang="cs-CZ" dirty="0" smtClean="0"/>
          </a:p>
          <a:p>
            <a:r>
              <a:rPr lang="cs-CZ" dirty="0">
                <a:hlinkClick r:id="rId40"/>
              </a:rPr>
              <a:t>http://</a:t>
            </a:r>
            <a:r>
              <a:rPr lang="cs-CZ" dirty="0" smtClean="0">
                <a:hlinkClick r:id="rId40"/>
              </a:rPr>
              <a:t>finsko2003.sweb.cz/html/nadrazi2.htm</a:t>
            </a:r>
            <a:endParaRPr lang="cs-CZ" dirty="0" smtClean="0"/>
          </a:p>
          <a:p>
            <a:r>
              <a:rPr lang="cs-CZ" dirty="0"/>
              <a:t>http://www.profimedia.cz/fotografie/bezec-dve-sochy-vedle-vchodu-helsinki-railway/0005340042/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41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546</TotalTime>
  <Words>675</Words>
  <Application>Microsoft Office PowerPoint</Application>
  <PresentationFormat>Předvádění na obrazovce (4:3)</PresentationFormat>
  <Paragraphs>157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SECESE</vt:lpstr>
      <vt:lpstr>Anotace</vt:lpstr>
      <vt:lpstr>Metodický návod</vt:lpstr>
      <vt:lpstr>Charakteristika  </vt:lpstr>
      <vt:lpstr>Malířství</vt:lpstr>
      <vt:lpstr>  znaky :</vt:lpstr>
      <vt:lpstr>malíři</vt:lpstr>
      <vt:lpstr>Alfons  Mucha</vt:lpstr>
      <vt:lpstr>Gustav Klimt :</vt:lpstr>
      <vt:lpstr>Sochařství secese</vt:lpstr>
      <vt:lpstr>architektura</vt:lpstr>
      <vt:lpstr>Znaky architektury:</vt:lpstr>
      <vt:lpstr>Znaky:</vt:lpstr>
      <vt:lpstr>Architekti</vt:lpstr>
      <vt:lpstr>Sagrada Familia - Gaudí</vt:lpstr>
      <vt:lpstr>Památky secese</vt:lpstr>
      <vt:lpstr>Východočeské divadlo Pardubice</vt:lpstr>
      <vt:lpstr>Obecní dům Praha</vt:lpstr>
      <vt:lpstr>Kostel sv. Jana Nepomuckého - Štěchovice</vt:lpstr>
      <vt:lpstr>Praha - Hlavní nádraží</vt:lpstr>
      <vt:lpstr>Okresní dům - Hradec Králové</vt:lpstr>
      <vt:lpstr>Peterkův dům - PRAHA</vt:lpstr>
      <vt:lpstr>Secesní interiér</vt:lpstr>
      <vt:lpstr>Prezentace aplikace PowerPoint</vt:lpstr>
      <vt:lpstr>Secesní oblečení</vt:lpstr>
      <vt:lpstr>Světové památky secese</vt:lpstr>
      <vt:lpstr>Chrám Sagrada Familia – a. Gaudí</vt:lpstr>
      <vt:lpstr>Vstup do metra  - paříž</vt:lpstr>
      <vt:lpstr>Hotel Metropol Moskva</vt:lpstr>
      <vt:lpstr>Nádraží saarinen - Helsinky</vt:lpstr>
      <vt:lpstr>Otázky na opakování :</vt:lpstr>
      <vt:lpstr>Odkazy: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Blazkova</dc:creator>
  <cp:lastModifiedBy>Blazkova</cp:lastModifiedBy>
  <cp:revision>36</cp:revision>
  <dcterms:created xsi:type="dcterms:W3CDTF">2012-05-07T08:05:00Z</dcterms:created>
  <dcterms:modified xsi:type="dcterms:W3CDTF">2012-08-28T15:53:59Z</dcterms:modified>
</cp:coreProperties>
</file>