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74" r:id="rId10"/>
    <p:sldId id="269" r:id="rId11"/>
    <p:sldId id="286" r:id="rId12"/>
    <p:sldId id="275" r:id="rId13"/>
    <p:sldId id="276" r:id="rId14"/>
    <p:sldId id="277" r:id="rId15"/>
    <p:sldId id="278" r:id="rId16"/>
    <p:sldId id="279" r:id="rId17"/>
    <p:sldId id="263" r:id="rId18"/>
    <p:sldId id="280" r:id="rId19"/>
    <p:sldId id="281" r:id="rId20"/>
    <p:sldId id="265" r:id="rId21"/>
    <p:sldId id="266" r:id="rId22"/>
    <p:sldId id="282" r:id="rId23"/>
    <p:sldId id="283" r:id="rId24"/>
    <p:sldId id="264" r:id="rId25"/>
    <p:sldId id="287" r:id="rId26"/>
    <p:sldId id="268" r:id="rId27"/>
    <p:sldId id="270" r:id="rId28"/>
    <p:sldId id="284" r:id="rId29"/>
    <p:sldId id="273" r:id="rId30"/>
    <p:sldId id="267" r:id="rId31"/>
    <p:sldId id="271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500B9-023B-4F0C-82A3-4FE8438F843A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C9111-6EAD-4191-AF04-BFE6423412A2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usa.tripzone.cz/fotogalerie/washington-d-c-kapitol-550" TargetMode="External"/><Relationship Id="rId13" Type="http://schemas.openxmlformats.org/officeDocument/2006/relationships/hyperlink" Target="http://cs.wikipedia.org/wiki/Soubor:Prague_Castle_Entrance.jpg" TargetMode="External"/><Relationship Id="rId3" Type="http://schemas.openxmlformats.org/officeDocument/2006/relationships/hyperlink" Target="http://www.zamekboskovice.cz/Gallery.aspx?id=710" TargetMode="External"/><Relationship Id="rId7" Type="http://schemas.openxmlformats.org/officeDocument/2006/relationships/hyperlink" Target="http://img.aktualne.centrum.cz/177/28/1772838-palac-u-hybernu-prochazi-rekonstrukci.jpg" TargetMode="External"/><Relationship Id="rId12" Type="http://schemas.openxmlformats.org/officeDocument/2006/relationships/hyperlink" Target="http://cs.wikipedia.org/wiki/Soubor:Chopin,_by_Wodzinska.JPG" TargetMode="External"/><Relationship Id="rId2" Type="http://schemas.openxmlformats.org/officeDocument/2006/relationships/hyperlink" Target="http://www.zamky-hrady.cz/1/img/kacina_let.jpg" TargetMode="External"/><Relationship Id="rId16" Type="http://schemas.openxmlformats.org/officeDocument/2006/relationships/hyperlink" Target="http://cs.wikipedia.org/wiki/Soubor:Decin00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rancie.tripzone.cz/pariz/fotogalerie/pantheon-234" TargetMode="External"/><Relationship Id="rId11" Type="http://schemas.openxmlformats.org/officeDocument/2006/relationships/hyperlink" Target="http://cs.wikipedia.org/wiki/Soubor:Joseph_Haydn.jpg" TargetMode="External"/><Relationship Id="rId5" Type="http://schemas.openxmlformats.org/officeDocument/2006/relationships/hyperlink" Target="http://letohradek.webnode.cz/fotogalerie/photogallerycbm_476917/18/" TargetMode="External"/><Relationship Id="rId15" Type="http://schemas.openxmlformats.org/officeDocument/2006/relationships/hyperlink" Target="http://cs.wikipedia.org/wiki/Soubor:Lazne_Libverda_-_zamecek3.jpg" TargetMode="External"/><Relationship Id="rId10" Type="http://schemas.openxmlformats.org/officeDocument/2006/relationships/hyperlink" Target="http://cs.wikipedia.org/wiki/Soubor:British_Museum.jpg" TargetMode="External"/><Relationship Id="rId4" Type="http://schemas.openxmlformats.org/officeDocument/2006/relationships/hyperlink" Target="http://www.mapy.cz/" TargetMode="External"/><Relationship Id="rId9" Type="http://schemas.openxmlformats.org/officeDocument/2006/relationships/hyperlink" Target="http://cs.wikipedia.org/wiki/Soubor:Brandenburger_Tor1.JPG" TargetMode="External"/><Relationship Id="rId14" Type="http://schemas.openxmlformats.org/officeDocument/2006/relationships/hyperlink" Target="http://cs.wikipedia.org/wiki/Soubor:Z&#225;mek_Fry&#353;t&#225;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KLASICISMUS   A    EMPÍR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    od poloviny 18.století  k počátku 19. století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87624" y="1052736"/>
            <a:ext cx="6696744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57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Dějepis – Kultura v dějinách</a:t>
            </a:r>
          </a:p>
          <a:p>
            <a:r>
              <a:rPr lang="cs-CZ" dirty="0" smtClean="0"/>
              <a:t>Šablona :  III/ 2</a:t>
            </a:r>
          </a:p>
          <a:p>
            <a:r>
              <a:rPr lang="cs-CZ" dirty="0" smtClean="0"/>
              <a:t>Pořadové číslo :1.8.</a:t>
            </a:r>
          </a:p>
          <a:p>
            <a:r>
              <a:rPr lang="cs-CZ" dirty="0" smtClean="0"/>
              <a:t>Autor : Mgr. Soňa Blažková</a:t>
            </a:r>
          </a:p>
          <a:p>
            <a:r>
              <a:rPr lang="cs-CZ" dirty="0" smtClean="0"/>
              <a:t>Škola : ZŠ Choltice</a:t>
            </a:r>
          </a:p>
          <a:p>
            <a:r>
              <a:rPr lang="cs-CZ" dirty="0" smtClean="0"/>
              <a:t>Cíl: pochopit a charakterizovat kulturu  klasicismu a empíru</a:t>
            </a:r>
          </a:p>
          <a:p>
            <a:r>
              <a:rPr lang="cs-CZ" dirty="0" smtClean="0"/>
              <a:t>Klíčová slova : klasicismus, empír, antický </a:t>
            </a:r>
            <a:r>
              <a:rPr lang="cs-CZ" dirty="0" err="1" smtClean="0"/>
              <a:t>sloup,symetrické</a:t>
            </a:r>
            <a:r>
              <a:rPr lang="cs-CZ" dirty="0" smtClean="0"/>
              <a:t> stavby, trojúhelníkový štít</a:t>
            </a:r>
          </a:p>
          <a:p>
            <a:r>
              <a:rPr lang="cs-CZ" dirty="0" smtClean="0"/>
              <a:t>Třída  : Dějepis </a:t>
            </a:r>
            <a:r>
              <a:rPr lang="cs-CZ" smtClean="0"/>
              <a:t>8                             Datum:18.5.2012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301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Prezentace by měla objasnit charakteristiku tohoto uměleckého směru a přinést žákům základní informace  včetně obrazového materiálu</a:t>
            </a:r>
          </a:p>
          <a:p>
            <a:r>
              <a:rPr lang="cs-CZ" dirty="0" smtClean="0"/>
              <a:t>1. charakteristika</a:t>
            </a:r>
          </a:p>
          <a:p>
            <a:r>
              <a:rPr lang="cs-CZ" dirty="0" smtClean="0"/>
              <a:t>2. znaky architektury</a:t>
            </a:r>
          </a:p>
          <a:p>
            <a:r>
              <a:rPr lang="cs-CZ" dirty="0" smtClean="0"/>
              <a:t>3. druhy staveb </a:t>
            </a:r>
          </a:p>
          <a:p>
            <a:r>
              <a:rPr lang="cs-CZ" dirty="0" smtClean="0"/>
              <a:t>4. památky</a:t>
            </a:r>
          </a:p>
          <a:p>
            <a:r>
              <a:rPr lang="cs-CZ" dirty="0" smtClean="0"/>
              <a:t>5. hudba</a:t>
            </a:r>
          </a:p>
          <a:p>
            <a:r>
              <a:rPr lang="cs-CZ" dirty="0" smtClean="0"/>
              <a:t>6. literatura</a:t>
            </a:r>
          </a:p>
          <a:p>
            <a:r>
              <a:rPr lang="cs-CZ" dirty="0" smtClean="0"/>
              <a:t>7. malířství a sochařství</a:t>
            </a:r>
          </a:p>
          <a:p>
            <a:r>
              <a:rPr lang="cs-CZ" dirty="0" smtClean="0"/>
              <a:t>8. empír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812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Klasicismus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Umělecký směr, který se projevuje na přelomu 18 . a 19. století</a:t>
            </a:r>
          </a:p>
          <a:p>
            <a:r>
              <a:rPr lang="cs-CZ" dirty="0" smtClean="0"/>
              <a:t>Klasicismus – z lať. </a:t>
            </a:r>
            <a:r>
              <a:rPr lang="cs-CZ" dirty="0" err="1"/>
              <a:t>c</a:t>
            </a:r>
            <a:r>
              <a:rPr lang="cs-CZ" dirty="0" err="1" smtClean="0"/>
              <a:t>lassicus</a:t>
            </a:r>
            <a:r>
              <a:rPr lang="cs-CZ" dirty="0" smtClean="0"/>
              <a:t> = vzorový</a:t>
            </a:r>
          </a:p>
          <a:p>
            <a:r>
              <a:rPr lang="cs-CZ" dirty="0" smtClean="0"/>
              <a:t>Nejvíce se projevuje v architektuře a hudbě</a:t>
            </a:r>
          </a:p>
          <a:p>
            <a:r>
              <a:rPr lang="cs-CZ" dirty="0" smtClean="0"/>
              <a:t>Umělci napodobují stavby  antického období Řecka a Říma</a:t>
            </a:r>
          </a:p>
          <a:p>
            <a:r>
              <a:rPr lang="cs-CZ" dirty="0" smtClean="0"/>
              <a:t>Jen pravdivé je krásné, oslava osobnosti</a:t>
            </a:r>
          </a:p>
          <a:p>
            <a:r>
              <a:rPr lang="cs-CZ" dirty="0" smtClean="0"/>
              <a:t>V Čechách od konce 18.století do první třetiny 19.století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( 1780 – 1850 )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666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architektury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Symetrické členění staveb</a:t>
            </a:r>
          </a:p>
          <a:p>
            <a:r>
              <a:rPr lang="cs-CZ" dirty="0" smtClean="0"/>
              <a:t>Trojúhelníkové štíty</a:t>
            </a:r>
          </a:p>
          <a:p>
            <a:r>
              <a:rPr lang="cs-CZ" dirty="0" smtClean="0"/>
              <a:t>Antické sloupy v průčelí</a:t>
            </a:r>
          </a:p>
          <a:p>
            <a:r>
              <a:rPr lang="cs-CZ" dirty="0" smtClean="0"/>
              <a:t>Jednoduchost, účelnost, souměrnost</a:t>
            </a:r>
          </a:p>
          <a:p>
            <a:r>
              <a:rPr lang="cs-CZ" dirty="0" smtClean="0"/>
              <a:t>Vyrovnanost, jasnost, dodržování předepsaných pravidel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96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staveb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užitkové stavby : divadla, muzea, lázně, nemocnice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nádraží, celnice, úřady, školy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činžovní domy,  banky, kasárna</a:t>
            </a:r>
          </a:p>
          <a:p>
            <a:r>
              <a:rPr lang="cs-CZ" dirty="0" smtClean="0"/>
              <a:t>stavby šlechty : zámky, paláce, vítězné oblouky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náboženské stavby : kostely, katedrály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510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628800"/>
            <a:ext cx="7125112" cy="4051437"/>
          </a:xfrm>
        </p:spPr>
        <p:txBody>
          <a:bodyPr/>
          <a:lstStyle/>
          <a:p>
            <a:r>
              <a:rPr lang="cs-CZ" dirty="0" smtClean="0"/>
              <a:t>V Čechách : </a:t>
            </a:r>
            <a:r>
              <a:rPr lang="cs-CZ" dirty="0" err="1" smtClean="0"/>
              <a:t>Dobříž</a:t>
            </a:r>
            <a:r>
              <a:rPr lang="cs-CZ" dirty="0" smtClean="0"/>
              <a:t> (barokně-klasicistní)</a:t>
            </a:r>
          </a:p>
          <a:p>
            <a:pPr marL="0" indent="0">
              <a:buNone/>
            </a:pPr>
            <a:r>
              <a:rPr lang="cs-CZ" dirty="0" smtClean="0"/>
              <a:t>                       Boskovice,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letohrádek Kinských  - Praha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zámek Kynžvart, Dolní Krupá</a:t>
            </a:r>
            <a:endParaRPr lang="cs-CZ" dirty="0"/>
          </a:p>
          <a:p>
            <a:r>
              <a:rPr lang="cs-CZ" dirty="0" smtClean="0"/>
              <a:t>Ve světě :    Kapitol ve Washingtonu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Pantheon - Paříž</a:t>
            </a:r>
          </a:p>
          <a:p>
            <a:r>
              <a:rPr lang="cs-CZ" dirty="0" smtClean="0"/>
              <a:t>                  Braniborská brána – Berlín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Britské muzeum - Londýn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132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Boskovice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84784"/>
            <a:ext cx="6158309" cy="4618732"/>
          </a:xfrm>
        </p:spPr>
      </p:pic>
    </p:spTree>
    <p:extLst>
      <p:ext uri="{BB962C8B-B14F-4D97-AF65-F5344CB8AC3E}">
        <p14:creationId xmlns:p14="http://schemas.microsoft.com/office/powerpoint/2010/main" val="396886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Letohrádek Kinských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16832"/>
            <a:ext cx="7292087" cy="3960440"/>
          </a:xfrm>
        </p:spPr>
      </p:pic>
    </p:spTree>
    <p:extLst>
      <p:ext uri="{BB962C8B-B14F-4D97-AF65-F5344CB8AC3E}">
        <p14:creationId xmlns:p14="http://schemas.microsoft.com/office/powerpoint/2010/main" val="380868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Stavovské divadlo - Praha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66455"/>
            <a:ext cx="6192688" cy="423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8666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lázně Libverda - zámeček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1708489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 ve světě :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Kapitol ve Washingtonu</a:t>
            </a:r>
          </a:p>
          <a:p>
            <a:r>
              <a:rPr lang="cs-CZ" dirty="0" smtClean="0"/>
              <a:t>   Pantheon - Paříž</a:t>
            </a:r>
          </a:p>
          <a:p>
            <a:r>
              <a:rPr lang="cs-CZ" dirty="0" smtClean="0"/>
              <a:t>   Braniborská brána – Berlín</a:t>
            </a:r>
          </a:p>
          <a:p>
            <a:r>
              <a:rPr lang="cs-CZ" dirty="0" smtClean="0"/>
              <a:t>   Britské muzeum - Londýn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435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Kapitol ve Washingtonu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77" y="1806575"/>
            <a:ext cx="6106045" cy="4052888"/>
          </a:xfrm>
        </p:spPr>
      </p:pic>
    </p:spTree>
    <p:extLst>
      <p:ext uri="{BB962C8B-B14F-4D97-AF65-F5344CB8AC3E}">
        <p14:creationId xmlns:p14="http://schemas.microsoft.com/office/powerpoint/2010/main" val="337254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Pantheon Paříž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433" y="1806575"/>
            <a:ext cx="6083133" cy="4052888"/>
          </a:xfrm>
        </p:spPr>
      </p:pic>
    </p:spTree>
    <p:extLst>
      <p:ext uri="{BB962C8B-B14F-4D97-AF65-F5344CB8AC3E}">
        <p14:creationId xmlns:p14="http://schemas.microsoft.com/office/powerpoint/2010/main" val="339721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Braniborská brána Berlín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72816"/>
            <a:ext cx="6552728" cy="4564726"/>
          </a:xfrm>
        </p:spPr>
      </p:pic>
    </p:spTree>
    <p:extLst>
      <p:ext uri="{BB962C8B-B14F-4D97-AF65-F5344CB8AC3E}">
        <p14:creationId xmlns:p14="http://schemas.microsoft.com/office/powerpoint/2010/main" val="355329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Britské muzeum Londýn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2332379"/>
            <a:ext cx="7124700" cy="3001279"/>
          </a:xfrm>
        </p:spPr>
      </p:pic>
    </p:spTree>
    <p:extLst>
      <p:ext uri="{BB962C8B-B14F-4D97-AF65-F5344CB8AC3E}">
        <p14:creationId xmlns:p14="http://schemas.microsoft.com/office/powerpoint/2010/main" val="19844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Klasicistní hudba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Dokonalá forma skladby : sonáta, rondo, variace</a:t>
            </a:r>
          </a:p>
          <a:p>
            <a:r>
              <a:rPr lang="cs-CZ" dirty="0" smtClean="0"/>
              <a:t>Posíleny světské i lidové prvky</a:t>
            </a:r>
          </a:p>
          <a:p>
            <a:r>
              <a:rPr lang="cs-CZ" dirty="0" smtClean="0"/>
              <a:t>Hudba se postupně přesouvá z kostelů a zámků na veřejnost – veřejné koncerty, kramářské písně</a:t>
            </a:r>
          </a:p>
          <a:p>
            <a:r>
              <a:rPr lang="cs-CZ" dirty="0" smtClean="0"/>
              <a:t>Největší skladatelé : Joseph Haydn</a:t>
            </a:r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dirty="0" smtClean="0"/>
              <a:t>                                Wolfgang Amadeus Mozart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Ludwig van Beethoven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         Frederik Chopin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V Čechách : Jan Václav </a:t>
            </a:r>
            <a:r>
              <a:rPr lang="cs-CZ" dirty="0" err="1" smtClean="0"/>
              <a:t>Stamic</a:t>
            </a:r>
            <a:r>
              <a:rPr lang="cs-CZ" dirty="0" smtClean="0"/>
              <a:t>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781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Haydn        W.A. Mozart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3207126" cy="4052888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978397"/>
            <a:ext cx="3464446" cy="4491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5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Ludwig van Beethoven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     Frederik Chopin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3593199" cy="432048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68697"/>
            <a:ext cx="32403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2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Vzor díla –  antičtí básníci</a:t>
            </a:r>
          </a:p>
          <a:p>
            <a:r>
              <a:rPr lang="cs-CZ" dirty="0" smtClean="0"/>
              <a:t>Dbalo se na jazykovou čistotu</a:t>
            </a:r>
          </a:p>
          <a:p>
            <a:r>
              <a:rPr lang="cs-CZ" dirty="0" smtClean="0"/>
              <a:t>Vystupuje proti feudalismu a útlaku</a:t>
            </a:r>
          </a:p>
          <a:p>
            <a:r>
              <a:rPr lang="cs-CZ" dirty="0" smtClean="0"/>
              <a:t>Divadelní hry, komedie</a:t>
            </a:r>
          </a:p>
          <a:p>
            <a:r>
              <a:rPr lang="cs-CZ" dirty="0" smtClean="0"/>
              <a:t>J. </a:t>
            </a:r>
            <a:r>
              <a:rPr lang="cs-CZ" dirty="0" err="1" smtClean="0"/>
              <a:t>Moliére</a:t>
            </a:r>
            <a:r>
              <a:rPr lang="cs-CZ" dirty="0" smtClean="0"/>
              <a:t>:  Zdravý nemocný, Lakomec</a:t>
            </a:r>
          </a:p>
          <a:p>
            <a:r>
              <a:rPr lang="cs-CZ" dirty="0" smtClean="0"/>
              <a:t>Johan  Wolfgang Goethe: Faust (smysl života je úsilí o poznání a pravdu)</a:t>
            </a:r>
          </a:p>
          <a:p>
            <a:r>
              <a:rPr lang="cs-CZ" dirty="0" smtClean="0"/>
              <a:t> F. Schiller: Úklady a láska, </a:t>
            </a:r>
            <a:r>
              <a:rPr lang="cs-CZ" dirty="0" err="1" smtClean="0"/>
              <a:t>Valdštejn,Panna</a:t>
            </a:r>
            <a:r>
              <a:rPr lang="cs-CZ" dirty="0" smtClean="0"/>
              <a:t> orleánská</a:t>
            </a:r>
          </a:p>
          <a:p>
            <a:r>
              <a:rPr lang="cs-CZ" dirty="0" smtClean="0"/>
              <a:t>V Čechách : Kollár, </a:t>
            </a:r>
            <a:r>
              <a:rPr lang="cs-CZ" dirty="0" err="1" smtClean="0"/>
              <a:t>Hollý</a:t>
            </a:r>
            <a:r>
              <a:rPr lang="cs-CZ" dirty="0" smtClean="0"/>
              <a:t>, </a:t>
            </a:r>
            <a:r>
              <a:rPr lang="cs-CZ" dirty="0" err="1" smtClean="0"/>
              <a:t>J.Pálkovič</a:t>
            </a:r>
            <a:r>
              <a:rPr lang="cs-CZ" dirty="0" smtClean="0"/>
              <a:t>, </a:t>
            </a:r>
            <a:r>
              <a:rPr lang="cs-CZ" dirty="0" err="1" smtClean="0"/>
              <a:t>A.Marek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124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Malířství a sochařství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Důraz na občanské cnosti (skutečnost, síla, rozum)</a:t>
            </a:r>
          </a:p>
          <a:p>
            <a:r>
              <a:rPr lang="cs-CZ" dirty="0"/>
              <a:t>Snaha o krásu, barevnost , </a:t>
            </a:r>
            <a:r>
              <a:rPr lang="cs-CZ" dirty="0" smtClean="0"/>
              <a:t>jemnost</a:t>
            </a:r>
          </a:p>
          <a:p>
            <a:r>
              <a:rPr lang="cs-CZ" dirty="0" smtClean="0"/>
              <a:t>Málo </a:t>
            </a:r>
            <a:r>
              <a:rPr lang="cs-CZ" dirty="0"/>
              <a:t>příležitostí – spíše restaurátorské práce</a:t>
            </a:r>
          </a:p>
          <a:p>
            <a:r>
              <a:rPr lang="cs-CZ" dirty="0" smtClean="0"/>
              <a:t>Uhlazená kresba převažuje nad malbou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Čechách : F. </a:t>
            </a:r>
            <a:r>
              <a:rPr lang="cs-CZ" dirty="0" err="1" smtClean="0"/>
              <a:t>Tkadlík</a:t>
            </a:r>
            <a:r>
              <a:rPr lang="cs-CZ" dirty="0" smtClean="0"/>
              <a:t>, A. Machek, A. Mánes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sochař F. </a:t>
            </a:r>
            <a:r>
              <a:rPr lang="cs-CZ" dirty="0" err="1" smtClean="0"/>
              <a:t>Platzer</a:t>
            </a:r>
            <a:r>
              <a:rPr lang="cs-CZ" dirty="0" smtClean="0"/>
              <a:t> – výzdoba Dobříše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Světoví umělci : Francisco de </a:t>
            </a:r>
            <a:r>
              <a:rPr lang="cs-CZ" dirty="0" err="1" smtClean="0"/>
              <a:t>Goja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043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Antonín Mánes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Pohled na Pražský hrad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800" y="1806575"/>
            <a:ext cx="5682399" cy="4052888"/>
          </a:xfrm>
        </p:spPr>
      </p:pic>
    </p:spTree>
    <p:extLst>
      <p:ext uri="{BB962C8B-B14F-4D97-AF65-F5344CB8AC3E}">
        <p14:creationId xmlns:p14="http://schemas.microsoft.com/office/powerpoint/2010/main" val="329527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František </a:t>
            </a:r>
            <a:r>
              <a:rPr lang="cs-CZ" dirty="0" err="1" smtClean="0"/>
              <a:t>Platzer</a:t>
            </a:r>
            <a:r>
              <a:rPr lang="cs-CZ" dirty="0" smtClean="0"/>
              <a:t> –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vstupní brána na Pražský hrad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251269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Empír: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00808"/>
            <a:ext cx="7125112" cy="4051437"/>
          </a:xfrm>
        </p:spPr>
        <p:txBody>
          <a:bodyPr/>
          <a:lstStyle/>
          <a:p>
            <a:r>
              <a:rPr lang="cs-CZ" dirty="0" smtClean="0"/>
              <a:t>Vzniká za císaře Napoleona</a:t>
            </a:r>
          </a:p>
          <a:p>
            <a:r>
              <a:rPr lang="cs-CZ" dirty="0" smtClean="0"/>
              <a:t>Projevuje se hlavně v architektuře</a:t>
            </a:r>
          </a:p>
          <a:p>
            <a:r>
              <a:rPr lang="cs-CZ" dirty="0" smtClean="0"/>
              <a:t>Název tzv. císařský sloh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dle  francouzského „empire“=císařství</a:t>
            </a:r>
          </a:p>
          <a:p>
            <a:r>
              <a:rPr lang="cs-CZ" dirty="0" smtClean="0"/>
              <a:t>Cílem: rozumová úvaha, pravdivé zobrazování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přesné představy o kráse a ošklivosti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oslavuje ideály nastupující buržoazie</a:t>
            </a:r>
          </a:p>
          <a:p>
            <a:pPr marL="0" indent="0">
              <a:buNone/>
            </a:pPr>
            <a:r>
              <a:rPr lang="cs-CZ" dirty="0" smtClean="0"/>
              <a:t>Malá originalita – většina staveb něco napodobuje  </a:t>
            </a:r>
          </a:p>
        </p:txBody>
      </p:sp>
    </p:spTree>
    <p:extLst>
      <p:ext uri="{BB962C8B-B14F-4D97-AF65-F5344CB8AC3E}">
        <p14:creationId xmlns:p14="http://schemas.microsoft.com/office/powerpoint/2010/main" val="286193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Empírové památky v Čechách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844824"/>
            <a:ext cx="7125112" cy="4051437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Kačina</a:t>
            </a:r>
            <a:endParaRPr lang="cs-CZ" sz="2400" dirty="0" smtClean="0"/>
          </a:p>
          <a:p>
            <a:r>
              <a:rPr lang="cs-CZ" sz="2400" dirty="0" smtClean="0"/>
              <a:t>Kostelec nad Orlicí</a:t>
            </a:r>
          </a:p>
          <a:p>
            <a:r>
              <a:rPr lang="cs-CZ" sz="2400" dirty="0" smtClean="0"/>
              <a:t>palác u Hybernů</a:t>
            </a:r>
          </a:p>
          <a:p>
            <a:r>
              <a:rPr lang="cs-CZ" sz="2400" dirty="0" smtClean="0"/>
              <a:t>Fryštát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3667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Kačina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14500"/>
            <a:ext cx="5981650" cy="43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7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Palác u Hybernů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72816"/>
            <a:ext cx="6120680" cy="4464856"/>
          </a:xfrm>
        </p:spPr>
      </p:pic>
    </p:spTree>
    <p:extLst>
      <p:ext uri="{BB962C8B-B14F-4D97-AF65-F5344CB8AC3E}">
        <p14:creationId xmlns:p14="http://schemas.microsoft.com/office/powerpoint/2010/main" val="220510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zámek Fryštát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1829197"/>
            <a:ext cx="7124700" cy="4007643"/>
          </a:xfrm>
        </p:spPr>
      </p:pic>
    </p:spTree>
    <p:extLst>
      <p:ext uri="{BB962C8B-B14F-4D97-AF65-F5344CB8AC3E}">
        <p14:creationId xmlns:p14="http://schemas.microsoft.com/office/powerpoint/2010/main" val="201203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Kostelec nad Orlicí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84784"/>
            <a:ext cx="6480720" cy="4660764"/>
          </a:xfrm>
        </p:spPr>
      </p:pic>
    </p:spTree>
    <p:extLst>
      <p:ext uri="{BB962C8B-B14F-4D97-AF65-F5344CB8AC3E}">
        <p14:creationId xmlns:p14="http://schemas.microsoft.com/office/powerpoint/2010/main" val="20740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pro opakování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Z jakých názorů vycházel název a umělecké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prostředky klasicismu?</a:t>
            </a:r>
          </a:p>
          <a:p>
            <a:r>
              <a:rPr lang="cs-CZ" dirty="0" smtClean="0"/>
              <a:t>2) Vyjmenuj hlavní znaky klasicismu?</a:t>
            </a:r>
          </a:p>
          <a:p>
            <a:r>
              <a:rPr lang="cs-CZ" dirty="0" smtClean="0"/>
              <a:t>3) Která literární díla té doby znáš?</a:t>
            </a:r>
          </a:p>
          <a:p>
            <a:r>
              <a:rPr lang="cs-CZ" dirty="0" smtClean="0"/>
              <a:t>4) Čím se projevoval klasicismus v architektuře?</a:t>
            </a:r>
          </a:p>
          <a:p>
            <a:r>
              <a:rPr lang="cs-CZ" dirty="0" smtClean="0"/>
              <a:t>5) Jak přispěl klasicismus k rozvoji hudby?</a:t>
            </a:r>
          </a:p>
          <a:p>
            <a:r>
              <a:rPr lang="cs-CZ" dirty="0" smtClean="0"/>
              <a:t>6) Čemu říkáme „císařský sloh“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091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u="sng" dirty="0">
                <a:hlinkClick r:id="rId2"/>
              </a:rPr>
              <a:t>http://</a:t>
            </a:r>
            <a:r>
              <a:rPr lang="cs-CZ" u="sng" dirty="0" smtClean="0">
                <a:hlinkClick r:id="rId2"/>
              </a:rPr>
              <a:t>www.zamky-hrady.cz/1/img/kacina_let.jpg</a:t>
            </a:r>
            <a:endParaRPr lang="cs-CZ" u="sng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www.zamekboskovice.cz/Gallery.aspx?id=710</a:t>
            </a:r>
            <a:endParaRPr lang="cs-CZ" dirty="0" smtClean="0"/>
          </a:p>
          <a:p>
            <a:r>
              <a:rPr lang="cs-CZ" dirty="0">
                <a:hlinkClick r:id="rId4"/>
              </a:rPr>
              <a:t>http://www.mapy.cz/#</a:t>
            </a:r>
            <a:r>
              <a:rPr lang="cs-CZ" dirty="0" smtClean="0">
                <a:hlinkClick r:id="rId4"/>
              </a:rPr>
              <a:t>d=muni_2655_1&amp;t=s&amp;x=16.238553&amp;y=50.122775&amp;z=12</a:t>
            </a:r>
            <a:endParaRPr lang="cs-CZ" dirty="0" smtClean="0"/>
          </a:p>
          <a:p>
            <a:r>
              <a:rPr lang="cs-CZ" dirty="0">
                <a:hlinkClick r:id="rId5"/>
              </a:rPr>
              <a:t>http://letohradek.webnode.cz/fotogalerie/photogallerycbm_476917/18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r>
              <a:rPr lang="cs-CZ" dirty="0">
                <a:hlinkClick r:id="rId6"/>
              </a:rPr>
              <a:t>http://francie.tripzone.cz/pariz/fotogalerie/pantheon-234</a:t>
            </a:r>
            <a:endParaRPr lang="cs-CZ" dirty="0"/>
          </a:p>
          <a:p>
            <a:r>
              <a:rPr lang="cs-CZ" u="sng" dirty="0" smtClean="0">
                <a:hlinkClick r:id="rId7"/>
              </a:rPr>
              <a:t>http</a:t>
            </a:r>
            <a:r>
              <a:rPr lang="cs-CZ" u="sng" dirty="0">
                <a:hlinkClick r:id="rId7"/>
              </a:rPr>
              <a:t>://</a:t>
            </a:r>
            <a:r>
              <a:rPr lang="cs-CZ" u="sng" dirty="0" smtClean="0">
                <a:hlinkClick r:id="rId7"/>
              </a:rPr>
              <a:t>img.aktualne.centrum.cz/177/28/1772838-palac-u-hybernu-prochazi-rekonstrukci.jpg</a:t>
            </a:r>
            <a:endParaRPr lang="cs-CZ" u="sng" dirty="0" smtClean="0"/>
          </a:p>
          <a:p>
            <a:r>
              <a:rPr lang="cs-CZ" dirty="0">
                <a:hlinkClick r:id="rId8"/>
              </a:rPr>
              <a:t>http://usa.tripzone.cz/fotogalerie/washington-d-c-kapitol-550</a:t>
            </a:r>
            <a:endParaRPr lang="cs-CZ" u="sng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francie.tripzone.cz/pariz/fotogalerie/pantheon-234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cs.wikipedia.org/wiki/Soubor:Brandenburger_Tor1.JPG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cs.wikipedia.org/wiki/Soubor:British_Museum.jpg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cs.wikipedia.org/wiki/Soubor:Joseph_Haydn.jpg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http://cs.wikipedia.org/wiki/Soubor:Chopin,_</a:t>
            </a:r>
            <a:r>
              <a:rPr lang="cs-CZ" dirty="0" smtClean="0">
                <a:hlinkClick r:id="rId12"/>
              </a:rPr>
              <a:t>by_Wodzinska.JPG</a:t>
            </a:r>
            <a:endParaRPr lang="cs-CZ" dirty="0" smtClean="0"/>
          </a:p>
          <a:p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cs.wikipedia.org/wiki/Soubor:Prague_Castle_Entrance.jpg</a:t>
            </a:r>
            <a:endParaRPr lang="cs-CZ" dirty="0" smtClean="0"/>
          </a:p>
          <a:p>
            <a:r>
              <a:rPr lang="cs-CZ" dirty="0">
                <a:hlinkClick r:id="rId14"/>
              </a:rPr>
              <a:t>http://</a:t>
            </a:r>
            <a:r>
              <a:rPr lang="cs-CZ" dirty="0" smtClean="0">
                <a:hlinkClick r:id="rId14"/>
              </a:rPr>
              <a:t>cs.wikipedia.org/wiki/</a:t>
            </a:r>
            <a:r>
              <a:rPr lang="cs-CZ" dirty="0" err="1" smtClean="0">
                <a:hlinkClick r:id="rId14"/>
              </a:rPr>
              <a:t>Soubor:Zámek_Fryštát.JPG</a:t>
            </a:r>
            <a:endParaRPr lang="cs-CZ" dirty="0" smtClean="0"/>
          </a:p>
          <a:p>
            <a:r>
              <a:rPr lang="cs-CZ" dirty="0">
                <a:hlinkClick r:id="rId15"/>
              </a:rPr>
              <a:t>http://cs.wikipedia.org/wiki/Soubor:Lazne_Libverda_-_</a:t>
            </a:r>
            <a:r>
              <a:rPr lang="cs-CZ" dirty="0" smtClean="0">
                <a:hlinkClick r:id="rId15"/>
              </a:rPr>
              <a:t>zamecek3.jpg</a:t>
            </a:r>
            <a:endParaRPr lang="cs-CZ" dirty="0" smtClean="0"/>
          </a:p>
          <a:p>
            <a:r>
              <a:rPr lang="cs-CZ" dirty="0">
                <a:hlinkClick r:id="rId16"/>
              </a:rPr>
              <a:t>http://cs.wikipedia.org/wiki/Soubor:Decin001.jpg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55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297</TotalTime>
  <Words>710</Words>
  <Application>Microsoft Office PowerPoint</Application>
  <PresentationFormat>Předvádění na obrazovce (4:3)</PresentationFormat>
  <Paragraphs>142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Summer</vt:lpstr>
      <vt:lpstr>KLASICISMUS   A    EMPÍR</vt:lpstr>
      <vt:lpstr>Základní anotace:</vt:lpstr>
      <vt:lpstr>Metodický návod :</vt:lpstr>
      <vt:lpstr>Klasicismus :</vt:lpstr>
      <vt:lpstr>Znaky architektury :</vt:lpstr>
      <vt:lpstr>Druhy staveb :</vt:lpstr>
      <vt:lpstr>Památky :</vt:lpstr>
      <vt:lpstr>Boskovice</vt:lpstr>
      <vt:lpstr>Letohrádek Kinských</vt:lpstr>
      <vt:lpstr>Stavovské divadlo - Praha</vt:lpstr>
      <vt:lpstr>lázně Libverda - zámeček</vt:lpstr>
      <vt:lpstr>Památky ve světě :</vt:lpstr>
      <vt:lpstr>Kapitol ve Washingtonu</vt:lpstr>
      <vt:lpstr>Pantheon Paříž</vt:lpstr>
      <vt:lpstr>Braniborská brána Berlín</vt:lpstr>
      <vt:lpstr>Britské muzeum Londýn</vt:lpstr>
      <vt:lpstr>Klasicistní hudba :</vt:lpstr>
      <vt:lpstr>Josef Haydn        W.A. Mozart</vt:lpstr>
      <vt:lpstr>Ludwig van Beethoven                           Frederik Chopin</vt:lpstr>
      <vt:lpstr>Literatura :</vt:lpstr>
      <vt:lpstr>Malířství a sochařství :</vt:lpstr>
      <vt:lpstr>Antonín Mánes                 Pohled na Pražský hrad</vt:lpstr>
      <vt:lpstr>František Platzer –       vstupní brána na Pražský hrad</vt:lpstr>
      <vt:lpstr>Empír:</vt:lpstr>
      <vt:lpstr>Empírové památky v Čechách</vt:lpstr>
      <vt:lpstr>Kačina</vt:lpstr>
      <vt:lpstr>Palác u Hybernů</vt:lpstr>
      <vt:lpstr>zámek Fryštát</vt:lpstr>
      <vt:lpstr>Kostelec nad Orlicí</vt:lpstr>
      <vt:lpstr>Otázky pro opakování :</vt:lpstr>
      <vt:lpstr>Zdroje:</vt:lpstr>
    </vt:vector>
  </TitlesOfParts>
  <Company>Choltice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KLASICISMUS   A    EMPÍR</dc:title>
  <dc:creator>Blazkova</dc:creator>
  <cp:lastModifiedBy>Blazkova</cp:lastModifiedBy>
  <cp:revision>28</cp:revision>
  <dcterms:created xsi:type="dcterms:W3CDTF">2012-03-03T18:10:07Z</dcterms:created>
  <dcterms:modified xsi:type="dcterms:W3CDTF">2012-08-28T15:54:28Z</dcterms:modified>
</cp:coreProperties>
</file>