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1"/>
  </p:notesMasterIdLst>
  <p:sldIdLst>
    <p:sldId id="256" r:id="rId2"/>
    <p:sldId id="283" r:id="rId3"/>
    <p:sldId id="284" r:id="rId4"/>
    <p:sldId id="259" r:id="rId5"/>
    <p:sldId id="257" r:id="rId6"/>
    <p:sldId id="263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58" r:id="rId16"/>
    <p:sldId id="264" r:id="rId17"/>
    <p:sldId id="265" r:id="rId18"/>
    <p:sldId id="275" r:id="rId19"/>
    <p:sldId id="260" r:id="rId20"/>
    <p:sldId id="261" r:id="rId21"/>
    <p:sldId id="262" r:id="rId22"/>
    <p:sldId id="276" r:id="rId23"/>
    <p:sldId id="277" r:id="rId24"/>
    <p:sldId id="278" r:id="rId25"/>
    <p:sldId id="279" r:id="rId26"/>
    <p:sldId id="280" r:id="rId27"/>
    <p:sldId id="281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82" r:id="rId39"/>
    <p:sldId id="266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02" autoAdjust="0"/>
    <p:restoredTop sz="94660"/>
  </p:normalViewPr>
  <p:slideViewPr>
    <p:cSldViewPr>
      <p:cViewPr>
        <p:scale>
          <a:sx n="100" d="100"/>
          <a:sy n="100" d="100"/>
        </p:scale>
        <p:origin x="-366" y="7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778C0E-FFE4-4AC3-BCA1-929324A10ECB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FE61F9-90D6-4ACE-94BF-F4434D2921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0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FE61F9-90D6-4ACE-94BF-F4434D29218A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30DB0-2F0C-4349-A806-12B8F555CA0E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847616-B5A7-4184-97A7-69BA10E10D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6230DB0-2F0C-4349-A806-12B8F555CA0E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7847616-B5A7-4184-97A7-69BA10E10D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30DB0-2F0C-4349-A806-12B8F555CA0E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7616-B5A7-4184-97A7-69BA10E10D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30DB0-2F0C-4349-A806-12B8F555CA0E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7616-B5A7-4184-97A7-69BA10E10D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7616-B5A7-4184-97A7-69BA10E10D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30DB0-2F0C-4349-A806-12B8F555CA0E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30DB0-2F0C-4349-A806-12B8F555CA0E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7616-B5A7-4184-97A7-69BA10E10D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30DB0-2F0C-4349-A806-12B8F555CA0E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7616-B5A7-4184-97A7-69BA10E10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6230DB0-2F0C-4349-A806-12B8F555CA0E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7847616-B5A7-4184-97A7-69BA10E10D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30DB0-2F0C-4349-A806-12B8F555CA0E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847616-B5A7-4184-97A7-69BA10E10D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30DB0-2F0C-4349-A806-12B8F555CA0E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7616-B5A7-4184-97A7-69BA10E10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30DB0-2F0C-4349-A806-12B8F555CA0E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7616-B5A7-4184-97A7-69BA10E10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6230DB0-2F0C-4349-A806-12B8F555CA0E}" type="datetimeFigureOut">
              <a:rPr lang="cs-CZ" smtClean="0"/>
              <a:pPr/>
              <a:t>28.10.2012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7847616-B5A7-4184-97A7-69BA10E10D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1/Vy&#353;ehrad-rotunda.jpg" TargetMode="External"/><Relationship Id="rId7" Type="http://schemas.openxmlformats.org/officeDocument/2006/relationships/hyperlink" Target="http://nd04.jxs.cz/299/687/f727dd530c_74890829_o2.jpg1" TargetMode="External"/><Relationship Id="rId2" Type="http://schemas.openxmlformats.org/officeDocument/2006/relationships/hyperlink" Target="http://cs.wikipedia.org/wiki/Soubor:Orna138-Docken-Baluster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udyznudy.cz/getmedia/fb7c9cdd-69ad-4b0e-a1a4-4fb34c9d3f3e/MirImport-2010-03-07-193916-b149ce3d-2a18-11df-867b-001a64a218ce.aspx" TargetMode="External"/><Relationship Id="rId5" Type="http://schemas.openxmlformats.org/officeDocument/2006/relationships/hyperlink" Target="http://cz.me.cz/foto/Rotunda1.jpg" TargetMode="External"/><Relationship Id="rId4" Type="http://schemas.openxmlformats.org/officeDocument/2006/relationships/hyperlink" Target="http://www.schnablova.net/www/Romanske%20pamatky/Fotky/PetraPavelPoric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10. – 12. století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ROMÁNSKÁ  KULTURA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86306" y="620688"/>
            <a:ext cx="5910029" cy="18722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Kultura v dějinách</a:t>
            </a:r>
          </a:p>
          <a:p>
            <a:r>
              <a:rPr lang="cs-CZ" dirty="0" smtClean="0"/>
              <a:t>Šablona : III/2</a:t>
            </a:r>
          </a:p>
          <a:p>
            <a:r>
              <a:rPr lang="cs-CZ" dirty="0" smtClean="0"/>
              <a:t>Pořadové číslo :  1.11</a:t>
            </a:r>
          </a:p>
          <a:p>
            <a:r>
              <a:rPr lang="cs-CZ" dirty="0" smtClean="0"/>
              <a:t>autor:  Mgr. Soňa Blažková</a:t>
            </a:r>
          </a:p>
          <a:p>
            <a:r>
              <a:rPr lang="cs-CZ" dirty="0" smtClean="0"/>
              <a:t>Klíčová slova : románský sloh, apsida, sdružené okno, freska, rotunda, bazilika, trojlodní kostel</a:t>
            </a:r>
          </a:p>
          <a:p>
            <a:r>
              <a:rPr lang="cs-CZ" dirty="0" smtClean="0"/>
              <a:t>Třída :  7                                   Datum: 18.5. 2012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151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k výkladu tématu, popřípadě jeho procvičení</a:t>
            </a:r>
          </a:p>
          <a:p>
            <a:r>
              <a:rPr lang="cs-CZ" dirty="0" smtClean="0"/>
              <a:t>1) charakteristika doby</a:t>
            </a:r>
          </a:p>
          <a:p>
            <a:r>
              <a:rPr lang="cs-CZ" dirty="0" smtClean="0"/>
              <a:t>2) znaky kultury</a:t>
            </a:r>
          </a:p>
          <a:p>
            <a:r>
              <a:rPr lang="cs-CZ" dirty="0" smtClean="0"/>
              <a:t>3)- 13) – obrázky znaků</a:t>
            </a:r>
          </a:p>
          <a:p>
            <a:r>
              <a:rPr lang="cs-CZ" dirty="0" smtClean="0"/>
              <a:t>14) druhy staveb</a:t>
            </a:r>
          </a:p>
          <a:p>
            <a:r>
              <a:rPr lang="cs-CZ" dirty="0" smtClean="0"/>
              <a:t>15) ukázka rotundy</a:t>
            </a:r>
          </a:p>
          <a:p>
            <a:r>
              <a:rPr lang="cs-CZ" dirty="0" smtClean="0"/>
              <a:t>16) ukázka baziliky</a:t>
            </a:r>
          </a:p>
          <a:p>
            <a:r>
              <a:rPr lang="cs-CZ" dirty="0" smtClean="0"/>
              <a:t>17) ukázka trojlodního kostela</a:t>
            </a:r>
          </a:p>
          <a:p>
            <a:r>
              <a:rPr lang="cs-CZ" dirty="0" smtClean="0"/>
              <a:t>18) vzdělání</a:t>
            </a:r>
          </a:p>
          <a:p>
            <a:r>
              <a:rPr lang="cs-CZ" dirty="0" smtClean="0"/>
              <a:t>19) interiér</a:t>
            </a:r>
          </a:p>
          <a:p>
            <a:r>
              <a:rPr lang="cs-CZ" dirty="0" smtClean="0"/>
              <a:t>20) hudební umění</a:t>
            </a:r>
          </a:p>
          <a:p>
            <a:r>
              <a:rPr lang="cs-CZ" dirty="0" smtClean="0"/>
              <a:t>21) – 26) obrázky památek</a:t>
            </a:r>
          </a:p>
          <a:p>
            <a:r>
              <a:rPr lang="cs-CZ" dirty="0" smtClean="0"/>
              <a:t>22) otázky na zopakování</a:t>
            </a:r>
          </a:p>
          <a:p>
            <a:r>
              <a:rPr lang="cs-CZ" dirty="0" smtClean="0"/>
              <a:t>23) zdroje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465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2060848"/>
            <a:ext cx="8219256" cy="4035152"/>
          </a:xfrm>
        </p:spPr>
        <p:txBody>
          <a:bodyPr/>
          <a:lstStyle/>
          <a:p>
            <a:r>
              <a:rPr lang="cs-CZ" dirty="0" smtClean="0"/>
              <a:t>Navazuje na římskou kulturu</a:t>
            </a:r>
          </a:p>
          <a:p>
            <a:r>
              <a:rPr lang="cs-CZ" dirty="0" smtClean="0"/>
              <a:t>Přidává prvky germánské a slovanské</a:t>
            </a:r>
          </a:p>
          <a:p>
            <a:r>
              <a:rPr lang="cs-CZ" dirty="0" smtClean="0"/>
              <a:t>Přichází v souvislosti s křesťanstvím</a:t>
            </a:r>
          </a:p>
          <a:p>
            <a:r>
              <a:rPr lang="cs-CZ" dirty="0" smtClean="0"/>
              <a:t>Stavby jsou menší a jednodušší než ve světě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Kamenné masívní stavby bez omítky</a:t>
            </a:r>
          </a:p>
          <a:p>
            <a:r>
              <a:rPr lang="cs-CZ" dirty="0" smtClean="0"/>
              <a:t>Půlkruhový oblouk</a:t>
            </a:r>
          </a:p>
          <a:p>
            <a:r>
              <a:rPr lang="cs-CZ" dirty="0" smtClean="0"/>
              <a:t>Úzká i sdružená okna</a:t>
            </a:r>
          </a:p>
          <a:p>
            <a:r>
              <a:rPr lang="cs-CZ" dirty="0" smtClean="0"/>
              <a:t>Silné podpůrné sloupy</a:t>
            </a:r>
          </a:p>
          <a:p>
            <a:r>
              <a:rPr lang="cs-CZ" dirty="0" smtClean="0"/>
              <a:t>Valená a křížová klenba</a:t>
            </a:r>
          </a:p>
          <a:p>
            <a:endParaRPr lang="cs-CZ" dirty="0" smtClean="0"/>
          </a:p>
          <a:p>
            <a:r>
              <a:rPr lang="cs-CZ" dirty="0" smtClean="0"/>
              <a:t>Apsida</a:t>
            </a:r>
          </a:p>
          <a:p>
            <a:r>
              <a:rPr lang="cs-CZ" dirty="0" smtClean="0"/>
              <a:t>Freska</a:t>
            </a:r>
          </a:p>
          <a:p>
            <a:r>
              <a:rPr lang="cs-CZ" dirty="0" smtClean="0"/>
              <a:t>Půlkruhový portál</a:t>
            </a:r>
          </a:p>
          <a:p>
            <a:r>
              <a:rPr lang="cs-CZ" dirty="0" smtClean="0"/>
              <a:t>Lucerna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architektury: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6707" y="1844824"/>
            <a:ext cx="5310934" cy="3960439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Rotunda na Řípu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2609850" cy="272415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Nelomený oblouk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705397"/>
            <a:ext cx="5002476" cy="5157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92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2019300" cy="1228725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Okno, sdružená okna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150498"/>
            <a:ext cx="5498976" cy="4115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854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556793"/>
            <a:ext cx="2425139" cy="187220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Valená klenba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916832"/>
            <a:ext cx="5715000" cy="3723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48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84785"/>
            <a:ext cx="2232248" cy="249413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Křížová klenba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988840"/>
            <a:ext cx="5715000" cy="3713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929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412776"/>
            <a:ext cx="3312368" cy="399768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apsida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399" y="1772816"/>
            <a:ext cx="3173641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391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556792"/>
            <a:ext cx="3075816" cy="4271967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Freska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       Vratislav I.   Znojmo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80728"/>
            <a:ext cx="3402378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24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666875"/>
            <a:ext cx="6096000" cy="428625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Půlkruhový portál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587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lucerna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276872"/>
            <a:ext cx="4767803" cy="3469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9461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rotunda – malý kostelík s kruhovým půdorysem</a:t>
            </a:r>
          </a:p>
          <a:p>
            <a:pPr>
              <a:buNone/>
            </a:pPr>
            <a:r>
              <a:rPr lang="cs-CZ" dirty="0" smtClean="0"/>
              <a:t>                      apsida – půlkruhový přístavek</a:t>
            </a:r>
          </a:p>
          <a:p>
            <a:pPr>
              <a:buNone/>
            </a:pPr>
            <a:r>
              <a:rPr lang="cs-CZ" dirty="0" smtClean="0"/>
              <a:t>                                      umístěn zde oltář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bazilika – velký chrám obdélníkového půdorysu</a:t>
            </a:r>
          </a:p>
          <a:p>
            <a:pPr>
              <a:buNone/>
            </a:pPr>
            <a:r>
              <a:rPr lang="cs-CZ" dirty="0" smtClean="0"/>
              <a:t>                  -  sloupy rozdělují stavbu na 3 lodě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tribunový kostel – nad vchodem  umístěn balkón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staveb: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916832"/>
            <a:ext cx="3744416" cy="410445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Rotunda sv. Martina Praha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12776"/>
            <a:ext cx="2185195" cy="1972299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Bazilika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276872"/>
            <a:ext cx="5486400" cy="40896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Poříčí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Tribunový </a:t>
            </a:r>
            <a:r>
              <a:rPr lang="cs-CZ" dirty="0" smtClean="0"/>
              <a:t>kostel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764704"/>
            <a:ext cx="3761407" cy="5010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6892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Vzdělanost podřízena církvi</a:t>
            </a:r>
          </a:p>
          <a:p>
            <a:r>
              <a:rPr lang="cs-CZ" dirty="0" smtClean="0"/>
              <a:t>Školy ve městech  a klášterech vyučují :</a:t>
            </a:r>
          </a:p>
          <a:p>
            <a:pPr>
              <a:buNone/>
            </a:pPr>
            <a:r>
              <a:rPr lang="cs-CZ" dirty="0" smtClean="0"/>
              <a:t>   TRIVIUM = gramatika, rétorika, logika</a:t>
            </a:r>
          </a:p>
          <a:p>
            <a:pPr>
              <a:buNone/>
            </a:pPr>
            <a:r>
              <a:rPr lang="cs-CZ" dirty="0" smtClean="0"/>
              <a:t>   KVADRIVIUM =  gramatika,aritmetika,</a:t>
            </a:r>
          </a:p>
          <a:p>
            <a:pPr>
              <a:buNone/>
            </a:pPr>
            <a:r>
              <a:rPr lang="cs-CZ" dirty="0" smtClean="0"/>
              <a:t>                              astronomie a hudba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knih málo – opisovány v klášterech</a:t>
            </a:r>
          </a:p>
          <a:p>
            <a:pPr>
              <a:buNone/>
            </a:pPr>
            <a:r>
              <a:rPr lang="cs-CZ" dirty="0" smtClean="0"/>
              <a:t>         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Vzdělání: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Bytová kultura velmi  skromná</a:t>
            </a:r>
          </a:p>
          <a:p>
            <a:r>
              <a:rPr lang="cs-CZ" dirty="0" smtClean="0"/>
              <a:t>Truhla</a:t>
            </a:r>
          </a:p>
          <a:p>
            <a:r>
              <a:rPr lang="cs-CZ" dirty="0" smtClean="0"/>
              <a:t>Lavice</a:t>
            </a:r>
          </a:p>
          <a:p>
            <a:r>
              <a:rPr lang="cs-CZ" dirty="0" smtClean="0"/>
              <a:t>Stůl</a:t>
            </a:r>
          </a:p>
          <a:p>
            <a:r>
              <a:rPr lang="cs-CZ" dirty="0" smtClean="0"/>
              <a:t>Křeslo</a:t>
            </a:r>
          </a:p>
          <a:p>
            <a:pPr>
              <a:buNone/>
            </a:pPr>
            <a:r>
              <a:rPr lang="cs-CZ" dirty="0" smtClean="0"/>
              <a:t>   Nábytek - hrubě opracován (neznali hoblík, pilu)</a:t>
            </a:r>
          </a:p>
          <a:p>
            <a:pPr>
              <a:buNone/>
            </a:pPr>
            <a:r>
              <a:rPr lang="cs-CZ" dirty="0" smtClean="0"/>
              <a:t>                   - kovářsky a řezbářsky ozdoben</a:t>
            </a:r>
          </a:p>
          <a:p>
            <a:r>
              <a:rPr lang="cs-CZ" dirty="0" smtClean="0"/>
              <a:t>Nádobí ze šedé keramiky nebo stříbra</a:t>
            </a:r>
          </a:p>
          <a:p>
            <a:r>
              <a:rPr lang="cs-CZ" dirty="0" smtClean="0"/>
              <a:t>Používali pouze lžíci</a:t>
            </a:r>
          </a:p>
          <a:p>
            <a:pPr>
              <a:buNone/>
            </a:pPr>
            <a:r>
              <a:rPr lang="cs-CZ" dirty="0" smtClean="0"/>
              <a:t>           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Interiér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Hospodine, pomiluj </a:t>
            </a:r>
            <a:r>
              <a:rPr lang="cs-CZ" dirty="0" err="1" smtClean="0"/>
              <a:t>ny</a:t>
            </a:r>
            <a:r>
              <a:rPr lang="cs-CZ" dirty="0" smtClean="0"/>
              <a:t> (nejstarší památka)</a:t>
            </a:r>
          </a:p>
          <a:p>
            <a:pPr>
              <a:buNone/>
            </a:pPr>
            <a:r>
              <a:rPr lang="cs-CZ" dirty="0" smtClean="0"/>
              <a:t>        -vroucí prosba boha o úrodu a pokoj na zemi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   Svatý Václave – oslavován jako ochránce</a:t>
            </a:r>
          </a:p>
          <a:p>
            <a:pPr>
              <a:buNone/>
            </a:pPr>
            <a:r>
              <a:rPr lang="cs-CZ" dirty="0" smtClean="0"/>
              <a:t>                                    národa, patron české země</a:t>
            </a:r>
          </a:p>
          <a:p>
            <a:pPr>
              <a:buNone/>
            </a:pPr>
            <a:r>
              <a:rPr lang="cs-CZ" dirty="0" smtClean="0"/>
              <a:t>                                 -  prosba přímluvy u boha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lidové  písně</a:t>
            </a:r>
          </a:p>
          <a:p>
            <a:r>
              <a:rPr lang="cs-CZ" dirty="0" smtClean="0"/>
              <a:t>umělá světská hudba – rozšiřují potulní umělci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Čechách  :  rotunda sv. Jiří na Řípu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rotunda sv. Kateřiny ve Znojmě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rotunda sv. Martina na Vyšehradě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bazilika sv. Jiří na Pražském hradě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bazilika sv. Prokopa v Třebíči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hrad Přimda, Landštejn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Černá věž na Pražském hradě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484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Rotunda ve Znojmě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030" y="3717032"/>
            <a:ext cx="4032448" cy="302433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9" y="1700808"/>
            <a:ext cx="4137459" cy="2767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38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Bazilika  sv. Jiří  v Praze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772816"/>
            <a:ext cx="3597864" cy="47971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951" y="2729541"/>
            <a:ext cx="2880320" cy="3840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865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700808"/>
            <a:ext cx="5500555" cy="412541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Bazilika  sv. Prokopa v Třebíči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937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556792"/>
            <a:ext cx="4342008" cy="2892863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Hrad  Přimda               </a:t>
            </a:r>
            <a:br>
              <a:rPr lang="cs-CZ" dirty="0" smtClean="0"/>
            </a:br>
            <a:r>
              <a:rPr lang="cs-CZ" dirty="0" smtClean="0"/>
              <a:t>                                          Landštejn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0600" y="2708920"/>
            <a:ext cx="3737035" cy="2939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871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340768"/>
            <a:ext cx="3264024" cy="489603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Černá věž</a:t>
            </a:r>
            <a:br>
              <a:rPr lang="cs-CZ" dirty="0" smtClean="0"/>
            </a:br>
            <a:r>
              <a:rPr lang="cs-CZ" dirty="0" smtClean="0"/>
              <a:t>na Pražském hradě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241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/>
              <a:t>znaky</a:t>
            </a:r>
            <a:r>
              <a:rPr lang="en-US" dirty="0"/>
              <a:t> : </a:t>
            </a:r>
            <a:r>
              <a:rPr lang="en-US" dirty="0" err="1"/>
              <a:t>lomený</a:t>
            </a:r>
            <a:r>
              <a:rPr lang="en-US" dirty="0"/>
              <a:t> </a:t>
            </a:r>
            <a:r>
              <a:rPr lang="en-US" dirty="0" err="1"/>
              <a:t>oblouk</a:t>
            </a:r>
            <a:endParaRPr lang="cs-CZ" dirty="0"/>
          </a:p>
          <a:p>
            <a:r>
              <a:rPr lang="en-US" dirty="0"/>
              <a:t>          : </a:t>
            </a:r>
            <a:r>
              <a:rPr lang="en-US" dirty="0" err="1"/>
              <a:t>silné</a:t>
            </a:r>
            <a:r>
              <a:rPr lang="en-US" dirty="0"/>
              <a:t> </a:t>
            </a:r>
            <a:r>
              <a:rPr lang="en-US" dirty="0" err="1"/>
              <a:t>podpůrné</a:t>
            </a:r>
            <a:r>
              <a:rPr lang="en-US" dirty="0"/>
              <a:t> </a:t>
            </a:r>
            <a:r>
              <a:rPr lang="en-US" dirty="0" err="1"/>
              <a:t>sloupy</a:t>
            </a:r>
            <a:endParaRPr lang="cs-CZ" dirty="0"/>
          </a:p>
          <a:p>
            <a:r>
              <a:rPr lang="en-US" dirty="0"/>
              <a:t>          : </a:t>
            </a:r>
            <a:r>
              <a:rPr lang="en-US" dirty="0" err="1"/>
              <a:t>valená</a:t>
            </a:r>
            <a:r>
              <a:rPr lang="en-US" dirty="0"/>
              <a:t> a </a:t>
            </a:r>
            <a:r>
              <a:rPr lang="en-US" dirty="0" err="1"/>
              <a:t>křížová</a:t>
            </a:r>
            <a:r>
              <a:rPr lang="en-US" dirty="0"/>
              <a:t> </a:t>
            </a:r>
            <a:r>
              <a:rPr lang="en-US" dirty="0" err="1"/>
              <a:t>klenba</a:t>
            </a:r>
            <a:r>
              <a:rPr lang="en-US" dirty="0"/>
              <a:t>  </a:t>
            </a:r>
            <a:endParaRPr lang="cs-CZ" dirty="0"/>
          </a:p>
          <a:p>
            <a:r>
              <a:rPr lang="en-US" dirty="0"/>
              <a:t>          : </a:t>
            </a:r>
            <a:r>
              <a:rPr lang="en-US" dirty="0" err="1"/>
              <a:t>mohutné</a:t>
            </a:r>
            <a:r>
              <a:rPr lang="en-US" dirty="0"/>
              <a:t> </a:t>
            </a:r>
            <a:r>
              <a:rPr lang="en-US" dirty="0" err="1"/>
              <a:t>zdi</a:t>
            </a:r>
            <a:r>
              <a:rPr lang="en-US" dirty="0"/>
              <a:t> </a:t>
            </a:r>
            <a:r>
              <a:rPr lang="en-US" dirty="0" err="1"/>
              <a:t>bez</a:t>
            </a:r>
            <a:r>
              <a:rPr lang="en-US" dirty="0"/>
              <a:t> </a:t>
            </a:r>
            <a:r>
              <a:rPr lang="en-US" dirty="0" err="1"/>
              <a:t>omítky</a:t>
            </a:r>
            <a:endParaRPr lang="cs-CZ" dirty="0"/>
          </a:p>
          <a:p>
            <a:r>
              <a:rPr lang="en-US" dirty="0"/>
              <a:t>          : </a:t>
            </a:r>
            <a:r>
              <a:rPr lang="en-US" dirty="0" err="1"/>
              <a:t>sdružená</a:t>
            </a:r>
            <a:r>
              <a:rPr lang="en-US" dirty="0"/>
              <a:t> </a:t>
            </a:r>
            <a:r>
              <a:rPr lang="en-US" dirty="0" err="1"/>
              <a:t>okna</a:t>
            </a:r>
            <a:endParaRPr lang="cs-CZ" dirty="0"/>
          </a:p>
          <a:p>
            <a:r>
              <a:rPr lang="en-US" dirty="0"/>
              <a:t> </a:t>
            </a:r>
            <a:endParaRPr lang="cs-CZ" dirty="0"/>
          </a:p>
          <a:p>
            <a:r>
              <a:rPr lang="en-US" dirty="0" err="1"/>
              <a:t>stavby</a:t>
            </a:r>
            <a:r>
              <a:rPr lang="en-US" dirty="0"/>
              <a:t> : </a:t>
            </a:r>
            <a:r>
              <a:rPr lang="en-US" b="1" dirty="0"/>
              <a:t>rotunda</a:t>
            </a:r>
            <a:r>
              <a:rPr lang="en-US" dirty="0"/>
              <a:t> </a:t>
            </a:r>
            <a:r>
              <a:rPr lang="en-US" dirty="0" err="1"/>
              <a:t>kruhový</a:t>
            </a:r>
            <a:r>
              <a:rPr lang="en-US" dirty="0"/>
              <a:t> </a:t>
            </a:r>
            <a:r>
              <a:rPr lang="en-US" dirty="0" err="1"/>
              <a:t>základ</a:t>
            </a:r>
            <a:r>
              <a:rPr lang="en-US" dirty="0"/>
              <a:t> + </a:t>
            </a:r>
            <a:r>
              <a:rPr lang="en-US" dirty="0" err="1"/>
              <a:t>apsida</a:t>
            </a:r>
            <a:endParaRPr lang="cs-CZ" dirty="0"/>
          </a:p>
          <a:p>
            <a:r>
              <a:rPr lang="en-US" dirty="0"/>
              <a:t>            : </a:t>
            </a:r>
            <a:r>
              <a:rPr lang="en-US" b="1" dirty="0" err="1"/>
              <a:t>bazilika</a:t>
            </a:r>
            <a:r>
              <a:rPr lang="en-US" dirty="0"/>
              <a:t> </a:t>
            </a:r>
            <a:r>
              <a:rPr lang="en-US" dirty="0" err="1"/>
              <a:t>obdélníkový</a:t>
            </a:r>
            <a:r>
              <a:rPr lang="en-US" dirty="0"/>
              <a:t> </a:t>
            </a:r>
            <a:r>
              <a:rPr lang="en-US" dirty="0" err="1"/>
              <a:t>chrám</a:t>
            </a:r>
            <a:r>
              <a:rPr lang="en-US" dirty="0"/>
              <a:t>                                                                </a:t>
            </a:r>
            <a:endParaRPr lang="cs-CZ" dirty="0"/>
          </a:p>
          <a:p>
            <a:r>
              <a:rPr lang="en-US" dirty="0"/>
              <a:t>                     </a:t>
            </a:r>
            <a:r>
              <a:rPr lang="en-US" dirty="0" err="1"/>
              <a:t>sloupy</a:t>
            </a:r>
            <a:r>
              <a:rPr lang="en-US" dirty="0"/>
              <a:t> </a:t>
            </a:r>
            <a:r>
              <a:rPr lang="en-US" dirty="0" err="1"/>
              <a:t>rozdělují</a:t>
            </a:r>
            <a:r>
              <a:rPr lang="en-US" dirty="0"/>
              <a:t> </a:t>
            </a:r>
            <a:r>
              <a:rPr lang="en-US" dirty="0" err="1"/>
              <a:t>stavbu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3 </a:t>
            </a:r>
            <a:r>
              <a:rPr lang="en-US" dirty="0" err="1"/>
              <a:t>lodě</a:t>
            </a:r>
            <a:r>
              <a:rPr lang="en-US" dirty="0"/>
              <a:t>               </a:t>
            </a:r>
            <a:endParaRPr lang="cs-CZ" dirty="0"/>
          </a:p>
          <a:p>
            <a:r>
              <a:rPr lang="en-US" dirty="0"/>
              <a:t>            </a:t>
            </a:r>
            <a:r>
              <a:rPr lang="de-DE" dirty="0"/>
              <a:t>: </a:t>
            </a:r>
            <a:r>
              <a:rPr lang="de-DE" b="1" dirty="0" err="1"/>
              <a:t>tribunový</a:t>
            </a:r>
            <a:r>
              <a:rPr lang="de-DE" b="1" dirty="0"/>
              <a:t> </a:t>
            </a:r>
            <a:r>
              <a:rPr lang="de-DE" b="1" dirty="0" err="1"/>
              <a:t>kostel</a:t>
            </a:r>
            <a:r>
              <a:rPr lang="de-DE" dirty="0"/>
              <a:t> (</a:t>
            </a:r>
            <a:r>
              <a:rPr lang="de-DE" dirty="0" err="1"/>
              <a:t>nad</a:t>
            </a:r>
            <a:r>
              <a:rPr lang="de-DE" dirty="0"/>
              <a:t> </a:t>
            </a:r>
            <a:r>
              <a:rPr lang="de-DE" dirty="0" err="1"/>
              <a:t>vchodem</a:t>
            </a:r>
            <a:r>
              <a:rPr lang="de-DE" dirty="0"/>
              <a:t> </a:t>
            </a:r>
            <a:r>
              <a:rPr lang="de-DE" dirty="0" err="1"/>
              <a:t>balkón</a:t>
            </a:r>
            <a:r>
              <a:rPr lang="de-DE" dirty="0"/>
              <a:t>)</a:t>
            </a:r>
            <a:endParaRPr lang="cs-CZ" dirty="0"/>
          </a:p>
          <a:p>
            <a:r>
              <a:rPr lang="de-DE" dirty="0"/>
              <a:t>                                         </a:t>
            </a:r>
            <a:r>
              <a:rPr lang="de-DE" dirty="0" smtClean="0"/>
              <a:t>        </a:t>
            </a:r>
            <a:r>
              <a:rPr lang="de-DE" b="1" dirty="0" err="1"/>
              <a:t>nákresy</a:t>
            </a:r>
            <a:r>
              <a:rPr lang="de-DE" b="1" dirty="0"/>
              <a:t> </a:t>
            </a:r>
            <a:r>
              <a:rPr lang="de-DE" b="1" dirty="0" err="1"/>
              <a:t>uč</a:t>
            </a:r>
            <a:r>
              <a:rPr lang="de-DE" b="1" dirty="0"/>
              <a:t>. s.43,41,29</a:t>
            </a:r>
            <a:r>
              <a:rPr lang="de-DE" dirty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Zápis:         Románská kultura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  10-12.st.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679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b="1" dirty="0" err="1"/>
              <a:t>památky</a:t>
            </a:r>
            <a:r>
              <a:rPr lang="de-DE" dirty="0"/>
              <a:t> :   </a:t>
            </a:r>
            <a:r>
              <a:rPr lang="de-DE" dirty="0" err="1"/>
              <a:t>bazilika</a:t>
            </a:r>
            <a:r>
              <a:rPr lang="de-DE" dirty="0"/>
              <a:t> </a:t>
            </a:r>
            <a:r>
              <a:rPr lang="de-DE" dirty="0" err="1"/>
              <a:t>sv</a:t>
            </a:r>
            <a:r>
              <a:rPr lang="de-DE" dirty="0"/>
              <a:t>. </a:t>
            </a:r>
            <a:r>
              <a:rPr lang="de-DE" dirty="0" err="1"/>
              <a:t>Jiří</a:t>
            </a:r>
            <a:r>
              <a:rPr lang="de-DE" dirty="0"/>
              <a:t> na </a:t>
            </a:r>
            <a:r>
              <a:rPr lang="de-DE" dirty="0" err="1"/>
              <a:t>Praž</a:t>
            </a:r>
            <a:r>
              <a:rPr lang="de-DE" dirty="0"/>
              <a:t>. </a:t>
            </a:r>
            <a:r>
              <a:rPr lang="de-DE" dirty="0" err="1"/>
              <a:t>hradě</a:t>
            </a:r>
            <a:r>
              <a:rPr lang="de-DE" dirty="0"/>
              <a:t/>
            </a:r>
            <a:br>
              <a:rPr lang="de-DE" dirty="0"/>
            </a:br>
            <a:r>
              <a:rPr lang="de-DE" dirty="0"/>
              <a:t>                    </a:t>
            </a:r>
            <a:r>
              <a:rPr lang="de-DE" dirty="0" err="1"/>
              <a:t>rotunda</a:t>
            </a:r>
            <a:r>
              <a:rPr lang="de-DE" dirty="0"/>
              <a:t> na </a:t>
            </a:r>
            <a:r>
              <a:rPr lang="de-DE" dirty="0" err="1"/>
              <a:t>Řípu</a:t>
            </a:r>
            <a:r>
              <a:rPr lang="de-DE" dirty="0"/>
              <a:t>                                                                                                                                            </a:t>
            </a:r>
            <a:endParaRPr lang="cs-CZ" dirty="0"/>
          </a:p>
          <a:p>
            <a:r>
              <a:rPr lang="de-DE" dirty="0"/>
              <a:t>                    </a:t>
            </a:r>
            <a:r>
              <a:rPr lang="de-DE" dirty="0" err="1"/>
              <a:t>rotunda</a:t>
            </a:r>
            <a:r>
              <a:rPr lang="de-DE" dirty="0"/>
              <a:t> ve </a:t>
            </a:r>
            <a:r>
              <a:rPr lang="de-DE" dirty="0" err="1"/>
              <a:t>Znojmě</a:t>
            </a:r>
            <a:r>
              <a:rPr lang="de-DE" dirty="0"/>
              <a:t> </a:t>
            </a:r>
            <a:br>
              <a:rPr lang="de-DE" dirty="0"/>
            </a:br>
            <a:r>
              <a:rPr lang="de-DE" dirty="0"/>
              <a:t>                    </a:t>
            </a:r>
            <a:r>
              <a:rPr lang="de-DE" dirty="0" err="1"/>
              <a:t>tribunový</a:t>
            </a:r>
            <a:r>
              <a:rPr lang="de-DE" dirty="0"/>
              <a:t> </a:t>
            </a:r>
            <a:r>
              <a:rPr lang="de-DE" dirty="0" err="1"/>
              <a:t>kostel</a:t>
            </a:r>
            <a:r>
              <a:rPr lang="de-DE" dirty="0"/>
              <a:t> v </a:t>
            </a:r>
            <a:r>
              <a:rPr lang="de-DE" dirty="0" err="1"/>
              <a:t>Poříčí</a:t>
            </a:r>
            <a:endParaRPr lang="cs-CZ" dirty="0"/>
          </a:p>
          <a:p>
            <a:r>
              <a:rPr lang="de-DE" dirty="0"/>
              <a:t>        </a:t>
            </a:r>
            <a:r>
              <a:rPr lang="de-DE" dirty="0" err="1"/>
              <a:t>svět</a:t>
            </a:r>
            <a:r>
              <a:rPr lang="de-DE" dirty="0"/>
              <a:t> :   </a:t>
            </a:r>
            <a:r>
              <a:rPr lang="de-DE" dirty="0" err="1"/>
              <a:t>šikmá</a:t>
            </a:r>
            <a:r>
              <a:rPr lang="de-DE" dirty="0"/>
              <a:t> </a:t>
            </a:r>
            <a:r>
              <a:rPr lang="de-DE" dirty="0" err="1"/>
              <a:t>věž</a:t>
            </a:r>
            <a:r>
              <a:rPr lang="de-DE" dirty="0"/>
              <a:t> (</a:t>
            </a:r>
            <a:r>
              <a:rPr lang="de-DE" dirty="0" err="1"/>
              <a:t>zvonice</a:t>
            </a:r>
            <a:r>
              <a:rPr lang="de-DE" dirty="0"/>
              <a:t>) v </a:t>
            </a:r>
            <a:r>
              <a:rPr lang="de-DE" dirty="0" err="1"/>
              <a:t>Pise</a:t>
            </a:r>
            <a:r>
              <a:rPr lang="de-DE" dirty="0" smtClean="0"/>
              <a:t>,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de-DE" dirty="0" smtClean="0"/>
              <a:t> </a:t>
            </a:r>
            <a:r>
              <a:rPr lang="de-DE" dirty="0" err="1"/>
              <a:t>Dóm</a:t>
            </a:r>
            <a:r>
              <a:rPr lang="de-DE" dirty="0"/>
              <a:t> v </a:t>
            </a:r>
            <a:r>
              <a:rPr lang="de-DE" dirty="0" err="1"/>
              <a:t>Pise</a:t>
            </a:r>
            <a:r>
              <a:rPr lang="de-DE" dirty="0"/>
              <a:t>, </a:t>
            </a:r>
            <a:br>
              <a:rPr lang="de-DE" dirty="0"/>
            </a:br>
            <a:r>
              <a:rPr lang="de-DE" dirty="0"/>
              <a:t>                    </a:t>
            </a:r>
            <a:r>
              <a:rPr lang="de-DE" dirty="0" err="1"/>
              <a:t>klášter</a:t>
            </a:r>
            <a:r>
              <a:rPr lang="de-DE" dirty="0"/>
              <a:t> Cluny /</a:t>
            </a:r>
            <a:r>
              <a:rPr lang="de-DE" dirty="0" err="1"/>
              <a:t>kliny</a:t>
            </a:r>
            <a:r>
              <a:rPr lang="de-DE" dirty="0"/>
              <a:t>/ ve </a:t>
            </a:r>
            <a:r>
              <a:rPr lang="de-DE" dirty="0" err="1"/>
              <a:t>Francii</a:t>
            </a:r>
            <a:r>
              <a:rPr lang="de-DE" dirty="0"/>
              <a:t/>
            </a:r>
            <a:br>
              <a:rPr lang="de-DE" dirty="0"/>
            </a:br>
            <a:r>
              <a:rPr lang="de-DE" dirty="0"/>
              <a:t>                    San Vitale v </a:t>
            </a:r>
            <a:r>
              <a:rPr lang="de-DE" dirty="0" err="1"/>
              <a:t>Ravenně</a:t>
            </a:r>
            <a:r>
              <a:rPr lang="de-DE" dirty="0"/>
              <a:t/>
            </a:r>
            <a:br>
              <a:rPr lang="de-DE" dirty="0"/>
            </a:b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09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Zakresli </a:t>
            </a:r>
            <a:r>
              <a:rPr lang="de-DE" dirty="0" smtClean="0"/>
              <a:t> </a:t>
            </a:r>
            <a:r>
              <a:rPr lang="de-DE" dirty="0" err="1"/>
              <a:t>nákresy</a:t>
            </a:r>
            <a:r>
              <a:rPr lang="de-DE" dirty="0"/>
              <a:t> </a:t>
            </a:r>
            <a:r>
              <a:rPr lang="cs-CZ" dirty="0" smtClean="0"/>
              <a:t> z  </a:t>
            </a:r>
            <a:r>
              <a:rPr lang="de-DE" dirty="0" err="1" smtClean="0"/>
              <a:t>uč</a:t>
            </a:r>
            <a:r>
              <a:rPr lang="cs-CZ" dirty="0" err="1" smtClean="0"/>
              <a:t>ebnice</a:t>
            </a:r>
            <a:r>
              <a:rPr lang="cs-CZ" dirty="0" smtClean="0"/>
              <a:t>  </a:t>
            </a:r>
            <a:r>
              <a:rPr lang="de-DE" dirty="0" smtClean="0"/>
              <a:t>s</a:t>
            </a:r>
            <a:r>
              <a:rPr lang="de-DE" dirty="0"/>
              <a:t>. 43</a:t>
            </a:r>
            <a:r>
              <a:rPr lang="de-DE" dirty="0" smtClean="0"/>
              <a:t>,</a:t>
            </a:r>
            <a:r>
              <a:rPr lang="cs-CZ" dirty="0" smtClean="0"/>
              <a:t> </a:t>
            </a:r>
            <a:r>
              <a:rPr lang="de-DE" dirty="0" smtClean="0"/>
              <a:t>41,</a:t>
            </a:r>
            <a:r>
              <a:rPr lang="cs-CZ" smtClean="0"/>
              <a:t> </a:t>
            </a:r>
            <a:r>
              <a:rPr lang="de-DE" smtClean="0"/>
              <a:t>29</a:t>
            </a:r>
            <a:endParaRPr lang="cs-CZ" dirty="0"/>
          </a:p>
          <a:p>
            <a:r>
              <a:rPr lang="de-DE" dirty="0" err="1"/>
              <a:t>freska</a:t>
            </a:r>
            <a:r>
              <a:rPr lang="de-DE" dirty="0"/>
              <a:t> </a:t>
            </a:r>
            <a:r>
              <a:rPr lang="de-DE" dirty="0" smtClean="0"/>
              <a:t>s.24</a:t>
            </a:r>
            <a:r>
              <a:rPr lang="cs-CZ" dirty="0" smtClean="0"/>
              <a:t>  </a:t>
            </a:r>
            <a:endParaRPr lang="cs-CZ" dirty="0"/>
          </a:p>
          <a:p>
            <a:r>
              <a:rPr lang="de-DE" dirty="0" err="1"/>
              <a:t>portál</a:t>
            </a:r>
            <a:r>
              <a:rPr lang="de-DE" dirty="0"/>
              <a:t>  s. 29</a:t>
            </a:r>
            <a:endParaRPr lang="cs-CZ" dirty="0"/>
          </a:p>
          <a:p>
            <a:r>
              <a:rPr lang="de-DE" dirty="0" err="1"/>
              <a:t>anály</a:t>
            </a:r>
            <a:endParaRPr lang="cs-CZ" dirty="0"/>
          </a:p>
          <a:p>
            <a:r>
              <a:rPr lang="de-DE" dirty="0" err="1"/>
              <a:t>kodexy</a:t>
            </a:r>
            <a:endParaRPr lang="cs-CZ" dirty="0"/>
          </a:p>
          <a:p>
            <a:r>
              <a:rPr lang="de-DE" dirty="0" err="1"/>
              <a:t>kroniky</a:t>
            </a:r>
            <a:endParaRPr lang="cs-CZ" dirty="0"/>
          </a:p>
          <a:p>
            <a:r>
              <a:rPr lang="de-DE" dirty="0" err="1"/>
              <a:t>ikona</a:t>
            </a:r>
            <a:endParaRPr lang="cs-CZ" dirty="0"/>
          </a:p>
          <a:p>
            <a:r>
              <a:rPr lang="de-DE" dirty="0" err="1"/>
              <a:t>mozaika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944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24744"/>
            <a:ext cx="3600400" cy="500055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Freska= obraz namalován na stěnu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            do vlhké omítky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107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760" y="1766316"/>
            <a:ext cx="6126480" cy="408736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Portál= ozdobný štít dveří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106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Anály = letopisy</a:t>
            </a:r>
          </a:p>
          <a:p>
            <a:endParaRPr lang="cs-CZ" dirty="0"/>
          </a:p>
          <a:p>
            <a:r>
              <a:rPr lang="cs-CZ" dirty="0" smtClean="0"/>
              <a:t>Z </a:t>
            </a:r>
            <a:r>
              <a:rPr lang="cs-CZ" dirty="0" err="1" smtClean="0"/>
              <a:t>laťiny</a:t>
            </a:r>
            <a:r>
              <a:rPr lang="cs-CZ" dirty="0" smtClean="0"/>
              <a:t>  </a:t>
            </a:r>
            <a:r>
              <a:rPr lang="cs-CZ" b="1" dirty="0" err="1" smtClean="0"/>
              <a:t>annus</a:t>
            </a:r>
            <a:r>
              <a:rPr lang="cs-CZ" b="1" dirty="0" smtClean="0"/>
              <a:t> = rok</a:t>
            </a:r>
          </a:p>
          <a:p>
            <a:r>
              <a:rPr lang="cs-CZ" dirty="0" smtClean="0"/>
              <a:t>Původně ve </a:t>
            </a:r>
            <a:r>
              <a:rPr lang="cs-CZ" b="1" dirty="0" smtClean="0"/>
              <a:t>starém Římě </a:t>
            </a:r>
            <a:r>
              <a:rPr lang="cs-CZ" dirty="0" smtClean="0"/>
              <a:t>– záznamy úředníků</a:t>
            </a:r>
          </a:p>
          <a:p>
            <a:endParaRPr lang="cs-CZ" dirty="0" smtClean="0"/>
          </a:p>
          <a:p>
            <a:r>
              <a:rPr lang="cs-CZ" dirty="0" smtClean="0"/>
              <a:t>Ve </a:t>
            </a:r>
            <a:r>
              <a:rPr lang="cs-CZ" b="1" dirty="0" smtClean="0"/>
              <a:t>středověku</a:t>
            </a:r>
            <a:r>
              <a:rPr lang="cs-CZ" dirty="0" smtClean="0"/>
              <a:t> -vznikaly jako záznamy rok po roce, které sepisovali mniši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870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Původně označuje svazek listů svázány ve hřbetu</a:t>
            </a:r>
          </a:p>
          <a:p>
            <a:r>
              <a:rPr lang="cs-CZ" dirty="0" smtClean="0"/>
              <a:t>Nahradil dříve vzniklé svitky</a:t>
            </a:r>
          </a:p>
          <a:p>
            <a:r>
              <a:rPr lang="cs-CZ" dirty="0" smtClean="0"/>
              <a:t>Dají se využít obě strany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psací plochy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kodex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9911" y="2204864"/>
            <a:ext cx="2639536" cy="3695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252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181630"/>
            <a:ext cx="2151078" cy="314026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kronika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676549"/>
            <a:ext cx="2160240" cy="305906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58677" y="4107159"/>
            <a:ext cx="450796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Řecky   </a:t>
            </a:r>
            <a:r>
              <a:rPr lang="cs-CZ" sz="2000" dirty="0" err="1" smtClean="0"/>
              <a:t>chronos</a:t>
            </a:r>
            <a:r>
              <a:rPr lang="cs-CZ" sz="2000" dirty="0" smtClean="0"/>
              <a:t> = čas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chronika = dějepisná kniha</a:t>
            </a:r>
          </a:p>
          <a:p>
            <a:endParaRPr lang="cs-CZ" sz="2000" dirty="0"/>
          </a:p>
          <a:p>
            <a:r>
              <a:rPr lang="cs-CZ" sz="2000" dirty="0" smtClean="0"/>
              <a:t>Vzniká ve středověku</a:t>
            </a:r>
          </a:p>
          <a:p>
            <a:r>
              <a:rPr lang="cs-CZ" sz="2000" dirty="0" smtClean="0"/>
              <a:t>Oproti letopisu je složitější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„košilatější letopis“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574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Náboženský obraz</a:t>
            </a:r>
          </a:p>
          <a:p>
            <a:r>
              <a:rPr lang="cs-CZ" dirty="0" smtClean="0"/>
              <a:t>Používán v pravoslavné církvi</a:t>
            </a:r>
          </a:p>
          <a:p>
            <a:r>
              <a:rPr lang="cs-CZ" dirty="0" smtClean="0"/>
              <a:t>Náměty: Kristus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Panna Marie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světci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a výjevy z jejich života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ikona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60648"/>
            <a:ext cx="3431136" cy="3541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73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Plošná výzdoba ornamenty nebo postavami</a:t>
            </a:r>
          </a:p>
          <a:p>
            <a:r>
              <a:rPr lang="cs-CZ" dirty="0" smtClean="0"/>
              <a:t>Sestavená z geometrických tvarů </a:t>
            </a:r>
            <a:r>
              <a:rPr lang="cs-CZ" dirty="0" err="1" smtClean="0"/>
              <a:t>kostek,hranolů</a:t>
            </a:r>
            <a:endParaRPr lang="cs-CZ" dirty="0" smtClean="0"/>
          </a:p>
          <a:p>
            <a:r>
              <a:rPr lang="cs-CZ" dirty="0" smtClean="0"/>
              <a:t>Z kamene, ze skla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Ve starověku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Pompeje </a:t>
            </a:r>
            <a:r>
              <a:rPr lang="cs-CZ" smtClean="0"/>
              <a:t>- dlažba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Byzantská kultura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figurální mozaiky</a:t>
            </a:r>
          </a:p>
          <a:p>
            <a:pPr marL="0" indent="0">
              <a:buNone/>
            </a:pPr>
            <a:r>
              <a:rPr lang="cs-CZ" dirty="0" smtClean="0"/>
              <a:t>19. st. - dlažba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mozaika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852936"/>
            <a:ext cx="4187957" cy="3140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330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Charakterizujte celé období románské kultury?</a:t>
            </a:r>
          </a:p>
          <a:p>
            <a:r>
              <a:rPr lang="cs-CZ" dirty="0" smtClean="0"/>
              <a:t>2) Podle kterých znaků poznáš románskou stavbu?</a:t>
            </a:r>
          </a:p>
          <a:p>
            <a:r>
              <a:rPr lang="cs-CZ" dirty="0" smtClean="0"/>
              <a:t>3) Dokážeš popsat románský interiér?</a:t>
            </a:r>
          </a:p>
          <a:p>
            <a:r>
              <a:rPr lang="cs-CZ" dirty="0" smtClean="0"/>
              <a:t>4) Čím je charakteristická románská hudba?</a:t>
            </a:r>
          </a:p>
          <a:p>
            <a:r>
              <a:rPr lang="cs-CZ" dirty="0" smtClean="0"/>
              <a:t>5) Dokážeš vyjmenovat </a:t>
            </a:r>
            <a:r>
              <a:rPr lang="cs-CZ" dirty="0" err="1" smtClean="0"/>
              <a:t>románké</a:t>
            </a:r>
            <a:r>
              <a:rPr lang="cs-CZ" dirty="0" smtClean="0"/>
              <a:t> stavby </a:t>
            </a:r>
            <a:r>
              <a:rPr lang="cs-CZ" smtClean="0"/>
              <a:t>na našem území?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na opakování: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92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1100" dirty="0">
                <a:hlinkClick r:id="rId2"/>
              </a:rPr>
              <a:t>http://www.google.cz/imgres?imgurl=http://vylety.kdykde.cz/data/70/858/000003873.jpg&amp;imgrefurl=http://vylety.kdykde.cz/hradyzamky/ustecky/3203___rip---rotunda&amp;usg=__sal-bAcsWF_q0lgqq8Nln23T-mM=&amp;h=261&amp;w=350&amp;sz=28&amp;hl=cs&amp;start=8&amp;zoom=1&amp;tbnid=GVW-MPMDTxoafM:&amp;tbnh=89&amp;tbnw=120&amp;ei=A6eST--qH4nXsgbGmeHEBA&amp;prev=/</a:t>
            </a:r>
            <a:r>
              <a:rPr lang="cs-CZ" sz="1100" dirty="0" smtClean="0">
                <a:hlinkClick r:id="rId2"/>
              </a:rPr>
              <a:t>images%3Fq%3Drom%25C3%25A1nsk%25C3%25A1%2Bkultura%26hl%3Dcs%26sa%3DX%26tbm%3Disch&amp;itbs=1</a:t>
            </a:r>
          </a:p>
          <a:p>
            <a:r>
              <a:rPr lang="cs-CZ" sz="1100" dirty="0">
                <a:hlinkClick r:id="rId2"/>
              </a:rPr>
              <a:t>http://www.google.cz/imgres?imgurl=http://upload.wikimedia.org/wikipedia/commons/thumb/4/4a/Rundb%C3%A5ge.png/170px-Rundb%C3%A5ge.png&amp;imgrefurl=http://cs.m.wikipedia.org/wiki/Rom%25C3%25A1nsk%25C3%25A1_architektura&amp;usg=__fLW_kR5EkDILnBw4nfhX3Ge8IOk=&amp;h=177&amp;w=170&amp;sz=7&amp;hl=cs&amp;start=9&amp;zoom=1&amp;tbnid=RA9Xkb59x1ZrtM:&amp;tbnh=101&amp;tbnw=97&amp;ei=X6iST6eJBcb3sgaGt5i-Ag&amp;prev=/</a:t>
            </a:r>
            <a:r>
              <a:rPr lang="cs-CZ" sz="1100" dirty="0" smtClean="0">
                <a:hlinkClick r:id="rId2"/>
              </a:rPr>
              <a:t>images%3Fq%3Drom%25C3%25A1nsk%25C3%25BD%2Boblouk%26hl%3Dcs%26sa%3DG%26tbm%3Disch&amp;itbs=1</a:t>
            </a:r>
          </a:p>
          <a:p>
            <a:r>
              <a:rPr lang="cs-CZ" sz="1100" dirty="0">
                <a:hlinkClick r:id="rId2"/>
              </a:rPr>
              <a:t>http://www.google.cz/imgres?imgurl=http://upload.wikimedia.org/wikipedia/commons/thumb/c/cb/Arco_rom%C3%A1nico_de_San_Pedro_de_las_Due%C3%B1as_(M.A.N.)_01.jpg/116px-Arco_rom%C3%A1nico_de_San_Pedro_de_las_Due%C3%B1as_(M.A.N.)_01.jpg&amp;imgrefurl=http://cs.wikipedia.org/wiki/Oblouk_(architektura)&amp;usg=__XgGJBTYHxcHbtAptuMvB131wU20=&amp;h=120&amp;w=116&amp;sz=8&amp;hl=cs&amp;start=6&amp;zoom=1&amp;tbnid=W1n_PATo7ktPxM:&amp;tbnh=88&amp;tbnw=85&amp;ei=X6iST6eJBcb3sgaGt5i-Ag&amp;prev=/</a:t>
            </a:r>
            <a:r>
              <a:rPr lang="cs-CZ" sz="1100" dirty="0" smtClean="0">
                <a:hlinkClick r:id="rId2"/>
              </a:rPr>
              <a:t>images%3Fq%3Drom%25C3%25A1nsk%25C3%25BD%2Boblouk%26hl%3Dcs%26sa%3DG%26tbm%3Disch&amp;itbs=1</a:t>
            </a:r>
          </a:p>
          <a:p>
            <a:r>
              <a:rPr lang="cs-CZ" sz="1100" dirty="0">
                <a:hlinkClick r:id="rId2"/>
              </a:rPr>
              <a:t>http://www.google.cz/imgres?imgurl=http://www.dejepis.com/img/rom_o.gif&amp;imgrefurl=http://www.dejepis.com/index.php%3Fpage%3D000%26kap%3D007%26pod%3D8&amp;usg=__86EWMOPkze6AMPaCGICCdP2UMug=&amp;h=129&amp;w=212&amp;sz=2&amp;hl=cs&amp;start=4&amp;zoom=1&amp;tbnid=49kIlQ806u8PlM:&amp;tbnh=65&amp;tbnw=106&amp;ei=HKqST9uZJoLFswaszNXQBA&amp;prev=/</a:t>
            </a:r>
            <a:r>
              <a:rPr lang="cs-CZ" sz="1100" dirty="0" smtClean="0">
                <a:hlinkClick r:id="rId2"/>
              </a:rPr>
              <a:t>images%3Fq%3Drom%25C3%25A1nsk%25C3%25A9%2Bokno%26hl%3Dcs%26sa%3DG%26tbm%3Disch&amp;itbs=1</a:t>
            </a:r>
          </a:p>
          <a:p>
            <a:r>
              <a:rPr lang="cs-CZ" sz="1100" dirty="0">
                <a:hlinkClick r:id="rId2"/>
              </a:rPr>
              <a:t>http://www.google.cz/imgres?imgurl=http://www.kudyznudy.cz/getmedia/47bd718c-3f00-47be-b2b0-fa8aefad4b3c/foto.aspx%3Fwidth%3D600%26amp%3Bheight%3D449&amp;imgrefurl=http://www.kudyznudy.cz/Foto-a-video/Foto/Chebsky-hrad---romanske-okno.aspx%3Flang%3Dcs-CZ%3Fpageid%3D10%26i%3D19%26typeid%3D1%26galleryid%3D%26competitionid%3D%26orderbyid%3D1&amp;usg=__twkqgall5Rj-oiyk3lKuzBCkBKI=&amp;h=449&amp;w=600&amp;sz=88&amp;hl=cs&amp;start=8&amp;zoom=1&amp;tbnid=zdpiHlYU4oYaVM:&amp;tbnh=101&amp;tbnw=135&amp;ei=HKqST9uZJoLFswaszNXQBA&amp;prev=/</a:t>
            </a:r>
            <a:r>
              <a:rPr lang="cs-CZ" sz="1100" dirty="0" smtClean="0">
                <a:hlinkClick r:id="rId2"/>
              </a:rPr>
              <a:t>images%3Fq%3Drom%25C3%25A1nsk%25C3%25A9%2Bokno%26hl%3Dcs%26sa%3DG%26tbm%3Disch&amp;itbs=1</a:t>
            </a:r>
          </a:p>
          <a:p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www.hrad-krakovec.cz/modules/vykl_slovnik/data/images/cs28_big.jpg</a:t>
            </a:r>
          </a:p>
          <a:p>
            <a:r>
              <a:rPr lang="cs-CZ" sz="1100" dirty="0">
                <a:hlinkClick r:id="rId2"/>
              </a:rPr>
              <a:t>http://www.google.cz/imgres?imgurl=http://media.novinky.cz/764/197648-top_foto1-8ecua.jpg&amp;imgrefurl=http://www.novinky.cz/bydleni/rekonstrukce/188903-jak-lze-zrekonstruovat-puvodni-cihlovou-klenbu.html&amp;usg=__txSN720VEQZ2WU6-llkbn3eqgr8=&amp;h=338&amp;w=600&amp;sz=52&amp;hl=cs&amp;start=5&amp;zoom=1&amp;tbnid=fxTrTOmPXL4gaM:&amp;tbnh=76&amp;tbnw=135&amp;ei=hKyST_aUNIrSsga0ltXEBA&amp;prev=/</a:t>
            </a:r>
            <a:r>
              <a:rPr lang="cs-CZ" sz="1100" dirty="0" smtClean="0">
                <a:hlinkClick r:id="rId2"/>
              </a:rPr>
              <a:t>images%3Fq%3Dvalen%25C3%25A1%2Bklenba%26hl%3Dcs%26sa%3DG%26tbm%3Disch&amp;itbs=1</a:t>
            </a:r>
          </a:p>
          <a:p>
            <a:r>
              <a:rPr lang="cs-CZ" sz="1100" dirty="0">
                <a:hlinkClick r:id="rId2"/>
              </a:rPr>
              <a:t>http://www.google.cz/imgres?imgurl=http://media.novinky.cz/073/160734-top_foto1-t0bls.jpg&amp;imgrefurl=http://www.novinky.cz/cestovani/164152-kostel-povyseni-sv-krize-v-jihlave-je-unikatni-tvrdi-archeologove.html&amp;usg=__e66HRrhmYLoqno3aIXoRxpxl0PM=&amp;h=337&amp;w=600&amp;sz=37&amp;hl=cs&amp;start=8&amp;zoom=1&amp;tbnid=3PnOFBJ0KgIrmM:&amp;tbnh=76&amp;tbnw=135&amp;ei=Ba2ST9a9J8fRtAafxeGhBA&amp;prev=/</a:t>
            </a:r>
            <a:r>
              <a:rPr lang="cs-CZ" sz="1100" dirty="0" smtClean="0">
                <a:hlinkClick r:id="rId2"/>
              </a:rPr>
              <a:t>images%3Fq%3Dk%25C5%2599%25C3%25AD%25C5%25BEov%25C3%25A1%2Bklenba%26hl%3Dcs%26sa%3DG%26tbm%3Disch&amp;itbs=1</a:t>
            </a:r>
          </a:p>
          <a:p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ff.ujep.cz/velimsky/cs_1_1/03CS/rsc063.jpg</a:t>
            </a:r>
          </a:p>
          <a:p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www.prazskestezky.cz/vinor/obr/freska.jpg</a:t>
            </a:r>
          </a:p>
          <a:p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www.npu.cz/download/1181308488_l937/wnpuobr070608jancochabry02-600+300x400.jpg</a:t>
            </a:r>
          </a:p>
          <a:p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zajimavosti.infocesko.cz/Images/clanek/mesta/15419/04zoom.jpg</a:t>
            </a:r>
          </a:p>
          <a:p>
            <a:r>
              <a:rPr lang="cs-CZ" sz="800" u="sng" dirty="0">
                <a:hlinkClick r:id="rId3"/>
              </a:rPr>
              <a:t>http://upload.wikimedia.org/wikipedia/commons/5/51/Vy%C5%A1ehrad-rotunda.jpg</a:t>
            </a:r>
            <a:endParaRPr lang="cs-CZ" sz="800" dirty="0"/>
          </a:p>
          <a:p>
            <a:r>
              <a:rPr lang="cs-CZ" sz="1100" dirty="0">
                <a:hlinkClick r:id="rId2"/>
              </a:rPr>
              <a:t>http://www.google.cz/imgres?imgurl=http://www.prostor-ad.cz/dejiny/roman/uvod/bazilika.gif&amp;imgrefurl=http://www.prostor-ad.cz/dejiny/roman/uvod/bazilika.htm&amp;usg=__1dKPa2CW7MICTeVDiKWP6GM9W98=&amp;h=491&amp;w=544&amp;sz=59&amp;hl=cs&amp;start=2&amp;zoom=1&amp;tbnid=nK9aLmNe5z1D4M:&amp;tbnh=120&amp;tbnw=133&amp;ei=5bSST6HWOYLVtAbUnp3SBA&amp;prev=/</a:t>
            </a:r>
            <a:r>
              <a:rPr lang="cs-CZ" sz="1100" dirty="0" smtClean="0">
                <a:hlinkClick r:id="rId2"/>
              </a:rPr>
              <a:t>images%3Fq%3Dbazilika%26hl%3Dcs%26sa%3DG%26tbm%3Disch&amp;itbs=1</a:t>
            </a:r>
          </a:p>
          <a:p>
            <a:r>
              <a:rPr lang="cs-CZ" sz="1100" dirty="0" smtClean="0">
                <a:hlinkClick r:id="rId2"/>
              </a:rPr>
              <a:t>http</a:t>
            </a:r>
            <a:r>
              <a:rPr lang="cs-CZ" sz="1100" dirty="0">
                <a:hlinkClick r:id="rId2"/>
              </a:rPr>
              <a:t>://</a:t>
            </a:r>
            <a:r>
              <a:rPr lang="cs-CZ" sz="1100" dirty="0" smtClean="0">
                <a:hlinkClick r:id="rId2"/>
              </a:rPr>
              <a:t>img.geocaching.com/cache/a8ec17b4-a3e7-42c5-bc60-362489fb6402.jpg</a:t>
            </a:r>
          </a:p>
          <a:p>
            <a:r>
              <a:rPr lang="cs-CZ" sz="800" u="sng" dirty="0">
                <a:hlinkClick r:id="rId4"/>
              </a:rPr>
              <a:t>http://</a:t>
            </a:r>
            <a:r>
              <a:rPr lang="cs-CZ" sz="800" u="sng" dirty="0" smtClean="0">
                <a:hlinkClick r:id="rId4"/>
              </a:rPr>
              <a:t>www.schnablova.net/www/Romanske%20pamatky/Fotky/PetraPavelPorici.jpg</a:t>
            </a:r>
            <a:endParaRPr lang="cs-CZ" sz="800" u="sng" dirty="0" smtClean="0"/>
          </a:p>
          <a:p>
            <a:r>
              <a:rPr lang="cs-CZ" sz="800" dirty="0">
                <a:hlinkClick r:id="rId5"/>
              </a:rPr>
              <a:t>http://</a:t>
            </a:r>
            <a:r>
              <a:rPr lang="cs-CZ" sz="800" dirty="0" smtClean="0">
                <a:hlinkClick r:id="rId5"/>
              </a:rPr>
              <a:t>cz.me.cz/foto/Rotunda1.jpg</a:t>
            </a:r>
            <a:endParaRPr lang="cs-CZ" sz="800" dirty="0" smtClean="0"/>
          </a:p>
          <a:p>
            <a:r>
              <a:rPr lang="cs-CZ" sz="800" dirty="0"/>
              <a:t>http://www.google.cz/imgres?imgurl=http://www.aneris.cz/images/praha/02_hradcany/114.JPG&amp;imgrefurl=http://www.aneris.cz/praha_02.html&amp;usg=__tvUrDWa3gEXIv1h_03gVEQ3f7Ug=&amp;h=800&amp;w=600&amp;sz=83&amp;hl=cs&amp;start=9&amp;zoom=1&amp;tbnid=FQzc0RxBciqmtM:&amp;tbnh=143&amp;tbnw=107&amp;ei=Z8CST8v9EYTZsgaf4MCQBA&amp;prev=/images%3Fq%3Dbazilika%2Bsv.%</a:t>
            </a:r>
            <a:r>
              <a:rPr lang="cs-CZ" sz="800" dirty="0" smtClean="0"/>
              <a:t>2BJi%25C5%2599%25C3%25AD%2BPraha%26hl%3Dcs%26sa%3DG%26tbm%3Disch&amp;itbs=1</a:t>
            </a:r>
          </a:p>
          <a:p>
            <a:r>
              <a:rPr lang="cs-CZ" sz="800" dirty="0"/>
              <a:t>http://www.google.cz/imgres?imgurl=http://www.aneris.cz/images/praha/02_hradcany/114.JPG&amp;imgrefurl=http://www.aneris.cz/praha_02.html&amp;usg=__tvUrDWa3gEXIv1h_03gVEQ3f7Ug=&amp;h=800&amp;w=600&amp;sz=83&amp;hl=cs&amp;start=9&amp;zoom=1&amp;tbnid=FQzc0RxBciqmtM:&amp;tbnh=143&amp;tbnw=107&amp;ei=Z8CST8v9EYTZsgaf4MCQBA&amp;prev=/images%3Fq%3Dbazilika%2Bsv.%2BJi%25C5%2599%25C3%25AD%2BPraha%26hl%3Dcs%26sa%3DG%26tbm%3Disch&amp;itbs</a:t>
            </a:r>
            <a:r>
              <a:rPr lang="cs-CZ" sz="800" dirty="0" smtClean="0"/>
              <a:t>=</a:t>
            </a:r>
          </a:p>
          <a:p>
            <a:r>
              <a:rPr lang="cs-CZ" sz="800" dirty="0">
                <a:hlinkClick r:id="rId6"/>
              </a:rPr>
              <a:t>http://</a:t>
            </a:r>
            <a:r>
              <a:rPr lang="cs-CZ" sz="800" dirty="0" smtClean="0">
                <a:hlinkClick r:id="rId6"/>
              </a:rPr>
              <a:t>www.kudyznudy.cz/getmedia/fb7c9cdd-69ad-4b0e-a1a4-4fb34c9d3f3e/MirImport-2010-03-07-193916-b149ce3d-2a18-11df-867b-001a64a218ce.aspx</a:t>
            </a:r>
            <a:endParaRPr lang="cs-CZ" sz="800" dirty="0" smtClean="0"/>
          </a:p>
          <a:p>
            <a:r>
              <a:rPr lang="cs-CZ" sz="800" dirty="0">
                <a:hlinkClick r:id="rId7"/>
              </a:rPr>
              <a:t>http://</a:t>
            </a:r>
            <a:r>
              <a:rPr lang="cs-CZ" sz="800" dirty="0" smtClean="0">
                <a:hlinkClick r:id="rId7"/>
              </a:rPr>
              <a:t>nd04.jxs.cz/299/687/f727dd530c_74890829_o2.jpg1</a:t>
            </a:r>
            <a:endParaRPr lang="cs-CZ" sz="800" dirty="0" smtClean="0"/>
          </a:p>
          <a:p>
            <a:r>
              <a:rPr lang="cs-CZ" sz="800" dirty="0"/>
              <a:t>http://www.google.cz/imgres?imgurl=http://upload.wikimedia.org/wikipedia/commons/thumb/9/99/Pra%C5%BEsk%C3%BD_hrad,_%C4%8Cern%C3%A1_v%C4%9B%C5%BE_01.jpg/220px-Pra%C5%BEsk%C3%BD_hrad,_%C4%8Cern%C3%A1_v%C4%9B%C5%BE_01.jpg&amp;imgrefurl=http://cs.wikipedia.org/wiki/%25C4%258Cern%25C3%25A1_v%25C4%259B%25C5%25BE_(Pra%25C5%25BEsk%25C3%25BD_hrad)&amp;usg=__z_rwc-EdT37Qrh6jCluKPsbC1Pc=&amp;h=330&amp;w=220&amp;sz=18&amp;hl=cs&amp;start=1&amp;zoom=1&amp;tbnid=Xk18sJETqFEavM:&amp;tbnh=119&amp;tbnw=79&amp;ei=ncOST4aOBo7ptQa2rpG1BA&amp;prev=/images%3Fq%3D%25C4%258Cern%25C3%25A1%2Bv%25C4%259B%25C5%25BE%2BPra%25C5%25BEsk%25C3%25BD%2Bhrad%26hl%3Dcs%26sa%3DG%26tbm%3Disch&amp;itbs=1</a:t>
            </a:r>
          </a:p>
          <a:p>
            <a:endParaRPr lang="cs-CZ" sz="1100" dirty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cs.wikipedia.org/wiki/Soubor:Orna138-Docken-Baluster.png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494</TotalTime>
  <Words>924</Words>
  <Application>Microsoft Office PowerPoint</Application>
  <PresentationFormat>Předvádění na obrazovce (4:3)</PresentationFormat>
  <Paragraphs>205</Paragraphs>
  <Slides>39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Papír</vt:lpstr>
      <vt:lpstr>ROMÁNSKÁ  KULTURA</vt:lpstr>
      <vt:lpstr>Anotace :</vt:lpstr>
      <vt:lpstr>Metodický návod :</vt:lpstr>
      <vt:lpstr>Charakteristika:</vt:lpstr>
      <vt:lpstr>Znaky architektury:</vt:lpstr>
      <vt:lpstr>Rotunda na Řípu</vt:lpstr>
      <vt:lpstr>Nelomený oblouk</vt:lpstr>
      <vt:lpstr>Okno, sdružená okna</vt:lpstr>
      <vt:lpstr>Valená klenba</vt:lpstr>
      <vt:lpstr>Křížová klenba</vt:lpstr>
      <vt:lpstr>apsida</vt:lpstr>
      <vt:lpstr>Freska                                             Vratislav I.   Znojmo</vt:lpstr>
      <vt:lpstr>Půlkruhový portál</vt:lpstr>
      <vt:lpstr>lucerna</vt:lpstr>
      <vt:lpstr>Druhy staveb:</vt:lpstr>
      <vt:lpstr>Rotunda sv. Martina Praha</vt:lpstr>
      <vt:lpstr>Bazilika</vt:lpstr>
      <vt:lpstr>Tribunový kostel</vt:lpstr>
      <vt:lpstr>Vzdělání:</vt:lpstr>
      <vt:lpstr>Interiér :</vt:lpstr>
      <vt:lpstr>Hudba :</vt:lpstr>
      <vt:lpstr>Památky :</vt:lpstr>
      <vt:lpstr>Rotunda ve Znojmě</vt:lpstr>
      <vt:lpstr>Bazilika  sv. Jiří  v Praze</vt:lpstr>
      <vt:lpstr>Bazilika  sv. Prokopa v Třebíči</vt:lpstr>
      <vt:lpstr>     Hrad  Přimda                                                          Landštejn</vt:lpstr>
      <vt:lpstr>Černá věž na Pražském hradě</vt:lpstr>
      <vt:lpstr>Zápis:         Románská kultura                             10-12.st.</vt:lpstr>
      <vt:lpstr>Prezentace aplikace PowerPoint</vt:lpstr>
      <vt:lpstr>Samostatná práce:</vt:lpstr>
      <vt:lpstr>Freska= obraz namalován na stěnu                                      do vlhké omítky</vt:lpstr>
      <vt:lpstr>Portál= ozdobný štít dveří</vt:lpstr>
      <vt:lpstr>anál</vt:lpstr>
      <vt:lpstr>kodex</vt:lpstr>
      <vt:lpstr>kronika</vt:lpstr>
      <vt:lpstr>ikona</vt:lpstr>
      <vt:lpstr>mozaika</vt:lpstr>
      <vt:lpstr>Otázky na opakování:</vt:lpstr>
      <vt:lpstr>Odkazy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ROMÁNSKÁ  KULTURA</dc:title>
  <dc:creator>lunitka</dc:creator>
  <cp:lastModifiedBy>Blazkova</cp:lastModifiedBy>
  <cp:revision>45</cp:revision>
  <dcterms:created xsi:type="dcterms:W3CDTF">2011-07-21T11:06:06Z</dcterms:created>
  <dcterms:modified xsi:type="dcterms:W3CDTF">2012-10-28T12:18:19Z</dcterms:modified>
</cp:coreProperties>
</file>