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2"/>
  </p:notesMasterIdLst>
  <p:sldIdLst>
    <p:sldId id="256" r:id="rId2"/>
    <p:sldId id="285" r:id="rId3"/>
    <p:sldId id="286" r:id="rId4"/>
    <p:sldId id="257" r:id="rId5"/>
    <p:sldId id="258" r:id="rId6"/>
    <p:sldId id="263" r:id="rId7"/>
    <p:sldId id="292" r:id="rId8"/>
    <p:sldId id="269" r:id="rId9"/>
    <p:sldId id="270" r:id="rId10"/>
    <p:sldId id="271" r:id="rId11"/>
    <p:sldId id="272" r:id="rId12"/>
    <p:sldId id="262" r:id="rId13"/>
    <p:sldId id="293" r:id="rId14"/>
    <p:sldId id="273" r:id="rId15"/>
    <p:sldId id="274" r:id="rId16"/>
    <p:sldId id="291" r:id="rId17"/>
    <p:sldId id="264" r:id="rId18"/>
    <p:sldId id="268" r:id="rId19"/>
    <p:sldId id="275" r:id="rId20"/>
    <p:sldId id="277" r:id="rId21"/>
    <p:sldId id="278" r:id="rId22"/>
    <p:sldId id="279" r:id="rId23"/>
    <p:sldId id="259" r:id="rId24"/>
    <p:sldId id="280" r:id="rId25"/>
    <p:sldId id="281" r:id="rId26"/>
    <p:sldId id="260" r:id="rId27"/>
    <p:sldId id="282" r:id="rId28"/>
    <p:sldId id="265" r:id="rId29"/>
    <p:sldId id="266" r:id="rId30"/>
    <p:sldId id="283" r:id="rId31"/>
    <p:sldId id="276" r:id="rId32"/>
    <p:sldId id="261" r:id="rId33"/>
    <p:sldId id="284" r:id="rId34"/>
    <p:sldId id="288" r:id="rId35"/>
    <p:sldId id="290" r:id="rId36"/>
    <p:sldId id="289" r:id="rId37"/>
    <p:sldId id="287" r:id="rId38"/>
    <p:sldId id="294" r:id="rId39"/>
    <p:sldId id="295" r:id="rId40"/>
    <p:sldId id="267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5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D2D4F-DA83-4744-B556-EE2463E04325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502CC4-2943-4494-893D-C50F52F5D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50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502CC4-2943-4494-893D-C50F52F5DC6E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C62746-C9F4-4A76-B29C-B631BD6E146E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9968D95-EFEA-41CF-9ACB-26DB4D614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e/Kutn&#225;_Hora_1919.jpg/220px-Kutn&#225;_Hora_1919.jpg" TargetMode="External"/><Relationship Id="rId13" Type="http://schemas.openxmlformats.org/officeDocument/2006/relationships/hyperlink" Target="http://upload.wikimedia.org/wikipedia/commons/thumb/3/3d/Praha,_Mala_Strana_-_Nerudova_43,_U_zeleneho_raka_(domovni_znameni).jpg/500px-Praha,_Mala_Strana_-_Nerudova_43,_U_zeleneho_raka_(domovni_znameni).jpg" TargetMode="External"/><Relationship Id="rId18" Type="http://schemas.openxmlformats.org/officeDocument/2006/relationships/hyperlink" Target="http://cs.wikipedia.org/wiki/Kto&#382;_js&#250;_bo&#382;&#237;_bojovn&#237;ci" TargetMode="External"/><Relationship Id="rId3" Type="http://schemas.openxmlformats.org/officeDocument/2006/relationships/hyperlink" Target="http://cs.wikipedia.org/wiki/Lomen&#253;_oblouk" TargetMode="External"/><Relationship Id="rId21" Type="http://schemas.openxmlformats.org/officeDocument/2006/relationships/hyperlink" Target="http://cs.wikipedia.org/wiki/Soubor:Facade-notre-dame-paris-ciel-bleu.JPG" TargetMode="External"/><Relationship Id="rId7" Type="http://schemas.openxmlformats.org/officeDocument/2006/relationships/hyperlink" Target="http://www.apsida.sk/stranka/files/Kruzba.jpg" TargetMode="External"/><Relationship Id="rId12" Type="http://schemas.openxmlformats.org/officeDocument/2006/relationships/hyperlink" Target="http://koriji.jalbum.net/Ji%C5%99%C3%AD%20Ko%C5%99%C3%ADnek%20-%20Fotografie/Domovn%C3%AD%20znamen%C3%AD/slides/DSC_0079.jpg" TargetMode="External"/><Relationship Id="rId17" Type="http://schemas.openxmlformats.org/officeDocument/2006/relationships/hyperlink" Target="http://cs.wikipedia.org/wiki/Soubor:Hospodine_pomiluj_ny_Traktat_Jana_z_Holesova.jpg" TargetMode="External"/><Relationship Id="rId25" Type="http://schemas.openxmlformats.org/officeDocument/2006/relationships/hyperlink" Target="http://cs.wikipedia.org/wiki/Soubor:Praha,_Katedr%C3%A1la,_JV_01.jpg" TargetMode="External"/><Relationship Id="rId2" Type="http://schemas.openxmlformats.org/officeDocument/2006/relationships/hyperlink" Target="http://leccos.com/pics/pic/chinoiserie-_ukazka.jpg" TargetMode="External"/><Relationship Id="rId16" Type="http://schemas.openxmlformats.org/officeDocument/2006/relationships/hyperlink" Target="http://cs.wikipedia.org/wiki/Soubor:Dalimilova_kronika_parizsky_fragment.jpg" TargetMode="External"/><Relationship Id="rId20" Type="http://schemas.openxmlformats.org/officeDocument/2006/relationships/hyperlink" Target="http://cs.wikipedia.org/wiki/Soubor:Karolinum_ark_DSCN22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rady.cz/data_g/6649/65450.jpg" TargetMode="External"/><Relationship Id="rId11" Type="http://schemas.openxmlformats.org/officeDocument/2006/relationships/hyperlink" Target="http://www.taborcz.eu/VismoOnline_ActionScripts/Image.aspx?id_org=16470&amp;id_obrazky=11359&amp;datum=29.6.2011+14:33:19" TargetMode="External"/><Relationship Id="rId24" Type="http://schemas.openxmlformats.org/officeDocument/2006/relationships/hyperlink" Target="http://cs.wikipedia.org/wiki/Soubor:KUTNA_HORA_(js)_7.jpg" TargetMode="External"/><Relationship Id="rId5" Type="http://schemas.openxmlformats.org/officeDocument/2006/relationships/hyperlink" Target="http://www.casopisstavebnictvi.cz/clankytop-" TargetMode="External"/><Relationship Id="rId15" Type="http://schemas.openxmlformats.org/officeDocument/2006/relationships/hyperlink" Target="http://cs.wikipedia.org/wiki/Soubor:Meister_von_Hohenfurth_002.jpg" TargetMode="External"/><Relationship Id="rId23" Type="http://schemas.openxmlformats.org/officeDocument/2006/relationships/hyperlink" Target="http://cs.wikipedia.org/wiki/Soubor:Lincoln_Cathedral07total.gif" TargetMode="External"/><Relationship Id="rId10" Type="http://schemas.openxmlformats.org/officeDocument/2006/relationships/hyperlink" Target="http://cs.wikipedia.org/wiki/Karl&#353;tejn" TargetMode="External"/><Relationship Id="rId19" Type="http://schemas.openxmlformats.org/officeDocument/2006/relationships/hyperlink" Target="http://cs.wikipedia.org/wiki/Soubor:Pe&#269;e&#357;_Univerzity_Karlovy_v_Praze.jpg" TargetMode="External"/><Relationship Id="rId4" Type="http://schemas.openxmlformats.org/officeDocument/2006/relationships/hyperlink" Target="http://media.novinky.cz/073/160734-top_foto1-t0bls.jpg" TargetMode="External"/><Relationship Id="rId9" Type="http://schemas.openxmlformats.org/officeDocument/2006/relationships/hyperlink" Target="http://www.drakkaria.cz/images_items/chrlic-ctenar-figurka_2.jpg" TargetMode="External"/><Relationship Id="rId14" Type="http://schemas.openxmlformats.org/officeDocument/2006/relationships/hyperlink" Target="http://cs.wikipedia.org/wiki/Soubor:Meister_Theoderich_von_Prag_017.jpg" TargetMode="External"/><Relationship Id="rId22" Type="http://schemas.openxmlformats.org/officeDocument/2006/relationships/hyperlink" Target="http://cs.wikipedia.org/wiki/Soubor:Salisbury_Cathedr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GOTICKÁ  KULTURA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12. – 16. století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475656" y="4365104"/>
            <a:ext cx="6264696" cy="22402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 : III/2</a:t>
            </a:r>
          </a:p>
          <a:p>
            <a:r>
              <a:rPr lang="cs-CZ" dirty="0" smtClean="0"/>
              <a:t>Pořadové číslo : 1. 12</a:t>
            </a:r>
          </a:p>
          <a:p>
            <a:r>
              <a:rPr lang="cs-CZ" dirty="0" smtClean="0"/>
              <a:t>Autor : Mgr. Soňa Blažková</a:t>
            </a:r>
          </a:p>
          <a:p>
            <a:r>
              <a:rPr lang="cs-CZ" dirty="0" smtClean="0"/>
              <a:t>Škola : ZŠ Choltice</a:t>
            </a:r>
          </a:p>
          <a:p>
            <a:r>
              <a:rPr lang="cs-CZ" dirty="0" smtClean="0"/>
              <a:t>Klíčová slova : gotika, lomený oblouk, fiála, rozeta, chrlič, katedrála, arkýř, opěrný systém</a:t>
            </a:r>
          </a:p>
          <a:p>
            <a:r>
              <a:rPr lang="cs-CZ" dirty="0" smtClean="0"/>
              <a:t>Třída : dějepis 7                 Datum </a:t>
            </a:r>
            <a:r>
              <a:rPr lang="cs-CZ" smtClean="0"/>
              <a:t>: 18.5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9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hodině výkladu o gotické kultuře</a:t>
            </a:r>
          </a:p>
          <a:p>
            <a:r>
              <a:rPr lang="cs-CZ" dirty="0" smtClean="0"/>
              <a:t>1) charakteristika</a:t>
            </a:r>
          </a:p>
          <a:p>
            <a:r>
              <a:rPr lang="cs-CZ" dirty="0" smtClean="0"/>
              <a:t>2) znaky architektury</a:t>
            </a:r>
          </a:p>
          <a:p>
            <a:r>
              <a:rPr lang="cs-CZ" dirty="0" smtClean="0"/>
              <a:t>3) druhy staveb</a:t>
            </a:r>
          </a:p>
          <a:p>
            <a:r>
              <a:rPr lang="cs-CZ" dirty="0" smtClean="0"/>
              <a:t>4) výtvarné umění</a:t>
            </a:r>
          </a:p>
          <a:p>
            <a:r>
              <a:rPr lang="cs-CZ" dirty="0" smtClean="0"/>
              <a:t>5) literatura</a:t>
            </a:r>
          </a:p>
          <a:p>
            <a:r>
              <a:rPr lang="cs-CZ" dirty="0" smtClean="0"/>
              <a:t>6) hudba</a:t>
            </a:r>
          </a:p>
          <a:p>
            <a:r>
              <a:rPr lang="cs-CZ" dirty="0" smtClean="0"/>
              <a:t>7) možnosti vzdělání té doby</a:t>
            </a:r>
          </a:p>
          <a:p>
            <a:r>
              <a:rPr lang="cs-CZ" dirty="0" smtClean="0"/>
              <a:t>8) otázky k opakování tématu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911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ve Francii</a:t>
            </a:r>
          </a:p>
          <a:p>
            <a:r>
              <a:rPr lang="cs-CZ" dirty="0" smtClean="0"/>
              <a:t>v kraji kolem Paříže</a:t>
            </a:r>
          </a:p>
          <a:p>
            <a:r>
              <a:rPr lang="cs-CZ" dirty="0" smtClean="0"/>
              <a:t>do Čech proniká po r. 1230</a:t>
            </a:r>
          </a:p>
          <a:p>
            <a:r>
              <a:rPr lang="cs-CZ" dirty="0" smtClean="0"/>
              <a:t>jako jediný sloh nenavazuje na antiku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Dělí se :  1) raná   12. st. - počátek 14. st.</a:t>
            </a:r>
          </a:p>
          <a:p>
            <a:pPr>
              <a:buNone/>
            </a:pPr>
            <a:r>
              <a:rPr lang="cs-CZ" dirty="0" smtClean="0"/>
              <a:t>                2) vrcholná -  doba Lucemburků</a:t>
            </a:r>
          </a:p>
          <a:p>
            <a:pPr>
              <a:buNone/>
            </a:pPr>
            <a:r>
              <a:rPr lang="cs-CZ" dirty="0" smtClean="0"/>
              <a:t>                3) pozdní = vladislavská  15.-16. st.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lomený oblouk (symbol modlících se rukou)</a:t>
            </a:r>
          </a:p>
          <a:p>
            <a:r>
              <a:rPr lang="cs-CZ" dirty="0" smtClean="0"/>
              <a:t>křížová a žebrová klenba</a:t>
            </a:r>
          </a:p>
          <a:p>
            <a:r>
              <a:rPr lang="cs-CZ" dirty="0" smtClean="0"/>
              <a:t>opěrný systém zdí</a:t>
            </a:r>
          </a:p>
          <a:p>
            <a:r>
              <a:rPr lang="cs-CZ" dirty="0" smtClean="0"/>
              <a:t>stavby vysoké a štíhlé  (co nejblíže k bohu)</a:t>
            </a:r>
          </a:p>
          <a:p>
            <a:pPr>
              <a:buNone/>
            </a:pPr>
            <a:r>
              <a:rPr lang="cs-CZ" dirty="0" smtClean="0"/>
              <a:t>                              katedrály, hrady, města s opevněním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rozeta</a:t>
            </a:r>
          </a:p>
          <a:p>
            <a:pPr>
              <a:buNone/>
            </a:pPr>
            <a:r>
              <a:rPr lang="cs-CZ" dirty="0" smtClean="0"/>
              <a:t>ornamenty</a:t>
            </a:r>
          </a:p>
          <a:p>
            <a:pPr>
              <a:buNone/>
            </a:pPr>
            <a:r>
              <a:rPr lang="cs-CZ" dirty="0" smtClean="0"/>
              <a:t>fresky</a:t>
            </a:r>
          </a:p>
          <a:p>
            <a:pPr>
              <a:buNone/>
            </a:pPr>
            <a:r>
              <a:rPr lang="cs-CZ" dirty="0" smtClean="0"/>
              <a:t>kružba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Lomený oblouk  </a:t>
            </a:r>
            <a:endParaRPr lang="cs-CZ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56792"/>
            <a:ext cx="3946549" cy="3857997"/>
          </a:xfrm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klenba  křížová klenba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37051"/>
            <a:ext cx="4038600" cy="2852261"/>
          </a:xfrm>
        </p:spPr>
      </p:pic>
      <p:pic>
        <p:nvPicPr>
          <p:cNvPr id="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420888"/>
            <a:ext cx="403860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853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Opěrný systém staveb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04864"/>
            <a:ext cx="5688632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088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      Vysoké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3543300" cy="584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42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Rozeta                      Kružba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377023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17503"/>
            <a:ext cx="3238148" cy="41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283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Fiála                       Chrlič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492896"/>
            <a:ext cx="3935215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3619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205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staveb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Hrady – vlastní král, páni, biskup</a:t>
            </a:r>
          </a:p>
          <a:p>
            <a:pPr>
              <a:buNone/>
            </a:pPr>
            <a:r>
              <a:rPr lang="cs-CZ" dirty="0" smtClean="0"/>
              <a:t>                 -  výšinné, ostrožné, vodní, blatné</a:t>
            </a:r>
          </a:p>
          <a:p>
            <a:pPr>
              <a:buNone/>
            </a:pPr>
            <a:r>
              <a:rPr lang="cs-CZ" dirty="0" smtClean="0"/>
              <a:t>                 -  chráněny vodním příkopem     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                                               Karlštejn, Křivoklát</a:t>
            </a:r>
          </a:p>
          <a:p>
            <a:r>
              <a:rPr lang="cs-CZ" dirty="0" smtClean="0"/>
              <a:t>Tvrze – sídla zemanů </a:t>
            </a:r>
          </a:p>
          <a:p>
            <a:pPr>
              <a:buNone/>
            </a:pPr>
            <a:r>
              <a:rPr lang="cs-CZ" dirty="0" smtClean="0"/>
              <a:t>                 -  ve vsích, součástí obyvatelná věž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</a:t>
            </a:r>
            <a:r>
              <a:rPr lang="cs-CZ" dirty="0" smtClean="0">
                <a:solidFill>
                  <a:srgbClr val="00B0F0"/>
                </a:solidFill>
              </a:rPr>
              <a:t>Roztoky u Prahy</a:t>
            </a:r>
          </a:p>
          <a:p>
            <a:r>
              <a:rPr lang="cs-CZ" dirty="0" smtClean="0"/>
              <a:t>Města - opevnění s branami a věžemi </a:t>
            </a:r>
          </a:p>
          <a:p>
            <a:pPr>
              <a:buNone/>
            </a:pPr>
            <a:r>
              <a:rPr lang="cs-CZ" dirty="0" smtClean="0"/>
              <a:t>                 - ochranou - vodní příkopy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       </a:t>
            </a:r>
            <a:r>
              <a:rPr lang="cs-CZ" dirty="0" smtClean="0"/>
              <a:t>- radnice, kašny, pranýře</a:t>
            </a:r>
            <a:r>
              <a:rPr lang="cs-CZ" dirty="0" smtClean="0">
                <a:solidFill>
                  <a:srgbClr val="00B0F0"/>
                </a:solidFill>
              </a:rPr>
              <a:t>            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       </a:t>
            </a:r>
            <a:r>
              <a:rPr lang="cs-CZ" dirty="0" smtClean="0"/>
              <a:t>- domovní znamení - U labutě, U slunce,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U raka   </a:t>
            </a:r>
            <a:r>
              <a:rPr lang="cs-CZ" dirty="0" smtClean="0">
                <a:solidFill>
                  <a:srgbClr val="00B0F0"/>
                </a:solidFill>
              </a:rPr>
              <a:t>        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                                               Rakovník, Tábor </a:t>
            </a:r>
          </a:p>
          <a:p>
            <a:pPr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Katedrála sv. Víta  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84784"/>
            <a:ext cx="4968552" cy="4919277"/>
          </a:xfrm>
        </p:spPr>
      </p:pic>
    </p:spTree>
    <p:extLst>
      <p:ext uri="{BB962C8B-B14F-4D97-AF65-F5344CB8AC3E}">
        <p14:creationId xmlns:p14="http://schemas.microsoft.com/office/powerpoint/2010/main" val="171955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131" y="1600200"/>
            <a:ext cx="4865737" cy="4708525"/>
          </a:xfrm>
        </p:spPr>
      </p:pic>
    </p:spTree>
    <p:extLst>
      <p:ext uri="{BB962C8B-B14F-4D97-AF65-F5344CB8AC3E}">
        <p14:creationId xmlns:p14="http://schemas.microsoft.com/office/powerpoint/2010/main" val="142233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Křivoklát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633" y="1600200"/>
            <a:ext cx="6764733" cy="4708525"/>
          </a:xfrm>
        </p:spPr>
      </p:pic>
    </p:spTree>
    <p:extLst>
      <p:ext uri="{BB962C8B-B14F-4D97-AF65-F5344CB8AC3E}">
        <p14:creationId xmlns:p14="http://schemas.microsoft.com/office/powerpoint/2010/main" val="22591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Chrám sv. Barbory  Kutná Hora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3833" y="1600200"/>
            <a:ext cx="6836333" cy="4708525"/>
          </a:xfrm>
        </p:spPr>
      </p:pic>
    </p:spTree>
    <p:extLst>
      <p:ext uri="{BB962C8B-B14F-4D97-AF65-F5344CB8AC3E}">
        <p14:creationId xmlns:p14="http://schemas.microsoft.com/office/powerpoint/2010/main" val="246514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bazilik: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636912"/>
            <a:ext cx="7272808" cy="23762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Městská opevnění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Tábor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88840"/>
            <a:ext cx="5888384" cy="4379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2896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Rakovník - brána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484784"/>
            <a:ext cx="3960440" cy="5280586"/>
          </a:xfrm>
        </p:spPr>
      </p:pic>
    </p:spTree>
    <p:extLst>
      <p:ext uri="{BB962C8B-B14F-4D97-AF65-F5344CB8AC3E}">
        <p14:creationId xmlns:p14="http://schemas.microsoft.com/office/powerpoint/2010/main" val="364635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Domovní znamení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28800"/>
            <a:ext cx="7620000" cy="448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190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raka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05062"/>
            <a:ext cx="7023253" cy="3400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970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tří housliček - Praha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9" y="1578199"/>
            <a:ext cx="6404172" cy="4803129"/>
          </a:xfrm>
        </p:spPr>
      </p:pic>
    </p:spTree>
    <p:extLst>
      <p:ext uri="{BB962C8B-B14F-4D97-AF65-F5344CB8AC3E}">
        <p14:creationId xmlns:p14="http://schemas.microsoft.com/office/powerpoint/2010/main" val="137837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umění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figurální plastiky (madona, Kristus)</a:t>
            </a:r>
          </a:p>
          <a:p>
            <a:r>
              <a:rPr lang="cs-CZ" dirty="0" smtClean="0"/>
              <a:t>tabulové obrazy</a:t>
            </a:r>
          </a:p>
          <a:p>
            <a:r>
              <a:rPr lang="cs-CZ" dirty="0" smtClean="0"/>
              <a:t>deskové obrazy</a:t>
            </a:r>
          </a:p>
          <a:p>
            <a:r>
              <a:rPr lang="cs-CZ" dirty="0" smtClean="0"/>
              <a:t>velmi barevné stavby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Umělci :  mistr Theodorik</a:t>
            </a:r>
          </a:p>
          <a:p>
            <a:pPr>
              <a:buNone/>
            </a:pPr>
            <a:r>
              <a:rPr lang="cs-CZ" dirty="0" smtClean="0"/>
              <a:t>                 mistr  Vyšebrodský</a:t>
            </a:r>
          </a:p>
          <a:p>
            <a:pPr>
              <a:buNone/>
            </a:pPr>
            <a:r>
              <a:rPr lang="cs-CZ" dirty="0" smtClean="0"/>
              <a:t>Jména jsou neznámá a určena dle místa působení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Mistr Theodorik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autoportrét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Svatý Jeroným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980" y="2362200"/>
            <a:ext cx="3432628" cy="3763963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6446" y="2362200"/>
            <a:ext cx="3418933" cy="3763963"/>
          </a:xfrm>
        </p:spPr>
      </p:pic>
    </p:spTree>
    <p:extLst>
      <p:ext uri="{BB962C8B-B14F-4D97-AF65-F5344CB8AC3E}">
        <p14:creationId xmlns:p14="http://schemas.microsoft.com/office/powerpoint/2010/main" val="797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Mistr vyšebrodského oltáře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323" y="1600200"/>
            <a:ext cx="4323353" cy="4708525"/>
          </a:xfrm>
        </p:spPr>
      </p:pic>
    </p:spTree>
    <p:extLst>
      <p:ext uri="{BB962C8B-B14F-4D97-AF65-F5344CB8AC3E}">
        <p14:creationId xmlns:p14="http://schemas.microsoft.com/office/powerpoint/2010/main" val="232558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Dalimilova kronika </a:t>
            </a:r>
            <a:r>
              <a:rPr lang="cs-CZ" dirty="0" smtClean="0"/>
              <a:t>– rýmovaná</a:t>
            </a:r>
          </a:p>
          <a:p>
            <a:r>
              <a:rPr lang="cs-CZ" dirty="0" smtClean="0"/>
              <a:t>slovanská liturgie (bohoslužby)</a:t>
            </a:r>
          </a:p>
          <a:p>
            <a:r>
              <a:rPr lang="cs-CZ" dirty="0" smtClean="0"/>
              <a:t>liturgie  latinská </a:t>
            </a:r>
          </a:p>
          <a:p>
            <a:r>
              <a:rPr lang="cs-CZ" dirty="0" smtClean="0"/>
              <a:t>básnické texty tzv. žákovská poezie</a:t>
            </a:r>
          </a:p>
          <a:p>
            <a:r>
              <a:rPr lang="cs-CZ" dirty="0" smtClean="0"/>
              <a:t>hry na duchovní i světské náměty</a:t>
            </a:r>
          </a:p>
          <a:p>
            <a:r>
              <a:rPr lang="cs-CZ" dirty="0" smtClean="0"/>
              <a:t>hra se zpěvem :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Mastičkář</a:t>
            </a:r>
            <a:r>
              <a:rPr lang="cs-CZ" dirty="0" smtClean="0"/>
              <a:t>   ze 14. st.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Dalimilova kronika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75892"/>
            <a:ext cx="8229600" cy="4557141"/>
          </a:xfrm>
        </p:spPr>
      </p:pic>
    </p:spTree>
    <p:extLst>
      <p:ext uri="{BB962C8B-B14F-4D97-AF65-F5344CB8AC3E}">
        <p14:creationId xmlns:p14="http://schemas.microsoft.com/office/powerpoint/2010/main" val="78557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liturgické zpěvy ( biblické texty)</a:t>
            </a:r>
          </a:p>
          <a:p>
            <a:r>
              <a:rPr lang="cs-CZ" sz="1800" dirty="0" smtClean="0"/>
              <a:t>žalmy ze Starého zákona</a:t>
            </a:r>
          </a:p>
          <a:p>
            <a:r>
              <a:rPr lang="cs-CZ" sz="1800" dirty="0" smtClean="0"/>
              <a:t>Hymnus = zhudebněný chvalozpěv  ( nepochází z bible)</a:t>
            </a:r>
          </a:p>
          <a:p>
            <a:r>
              <a:rPr lang="cs-CZ" sz="1800" dirty="0" smtClean="0"/>
              <a:t>Gregoriánský chorál (jednohlas bez doprovodu) zpíván sólově i sborově</a:t>
            </a:r>
          </a:p>
          <a:p>
            <a:r>
              <a:rPr lang="cs-CZ" sz="1800" dirty="0" smtClean="0"/>
              <a:t>notový zápis v podobě </a:t>
            </a:r>
            <a:r>
              <a:rPr lang="cs-CZ" sz="1800" u="sng" dirty="0" err="1" smtClean="0"/>
              <a:t>Neumů</a:t>
            </a:r>
            <a:r>
              <a:rPr lang="cs-CZ" sz="1800" dirty="0" smtClean="0"/>
              <a:t>= znaky podobny  diakritickým znaménkům (háčky, čárky, tečky)</a:t>
            </a:r>
          </a:p>
          <a:p>
            <a:r>
              <a:rPr lang="cs-CZ" sz="1800" dirty="0" smtClean="0"/>
              <a:t>počátky vícehlasu</a:t>
            </a:r>
          </a:p>
          <a:p>
            <a:r>
              <a:rPr lang="cs-CZ" sz="1800" dirty="0" smtClean="0"/>
              <a:t>písně šíří tzv. </a:t>
            </a:r>
            <a:r>
              <a:rPr lang="cs-CZ" sz="1800" u="sng" dirty="0" smtClean="0"/>
              <a:t>trubadúři</a:t>
            </a:r>
            <a:r>
              <a:rPr lang="cs-CZ" sz="1800" dirty="0" smtClean="0"/>
              <a:t>, </a:t>
            </a:r>
            <a:r>
              <a:rPr lang="cs-CZ" sz="1800" u="sng" dirty="0" smtClean="0"/>
              <a:t>truvéři</a:t>
            </a:r>
            <a:r>
              <a:rPr lang="cs-CZ" sz="1800" dirty="0" smtClean="0"/>
              <a:t>   ve Francii</a:t>
            </a:r>
          </a:p>
          <a:p>
            <a:pPr>
              <a:buNone/>
            </a:pPr>
            <a:r>
              <a:rPr lang="cs-CZ" sz="1800" dirty="0" smtClean="0"/>
              <a:t>                              </a:t>
            </a:r>
            <a:r>
              <a:rPr lang="cs-CZ" sz="1800" u="sng" dirty="0" err="1" smtClean="0"/>
              <a:t>minnesangři</a:t>
            </a:r>
            <a:r>
              <a:rPr lang="cs-CZ" sz="1800" dirty="0" smtClean="0"/>
              <a:t>  v Německu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Díla:  </a:t>
            </a:r>
            <a:r>
              <a:rPr lang="cs-CZ" sz="1800" dirty="0" err="1" smtClean="0">
                <a:solidFill>
                  <a:srgbClr val="00B0F0"/>
                </a:solidFill>
              </a:rPr>
              <a:t>Andělíku</a:t>
            </a:r>
            <a:r>
              <a:rPr lang="cs-CZ" sz="1800" dirty="0" smtClean="0">
                <a:solidFill>
                  <a:srgbClr val="00B0F0"/>
                </a:solidFill>
              </a:rPr>
              <a:t> rozkochaný </a:t>
            </a:r>
            <a:r>
              <a:rPr lang="cs-CZ" sz="1800" dirty="0" smtClean="0"/>
              <a:t>(14.st)</a:t>
            </a:r>
          </a:p>
          <a:p>
            <a:pPr>
              <a:buNone/>
            </a:pPr>
            <a:r>
              <a:rPr lang="cs-CZ" sz="1800" dirty="0" smtClean="0"/>
              <a:t>          </a:t>
            </a:r>
            <a:r>
              <a:rPr lang="cs-CZ" sz="1800" dirty="0" smtClean="0">
                <a:solidFill>
                  <a:srgbClr val="00B0F0"/>
                </a:solidFill>
              </a:rPr>
              <a:t>Jezu Kriste, </a:t>
            </a:r>
            <a:r>
              <a:rPr lang="cs-CZ" sz="1800" dirty="0" err="1" smtClean="0">
                <a:solidFill>
                  <a:srgbClr val="00B0F0"/>
                </a:solidFill>
              </a:rPr>
              <a:t>ščedrý</a:t>
            </a:r>
            <a:r>
              <a:rPr lang="cs-CZ" sz="1800" dirty="0" smtClean="0">
                <a:solidFill>
                  <a:srgbClr val="00B0F0"/>
                </a:solidFill>
              </a:rPr>
              <a:t> kněze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  <a:r>
              <a:rPr lang="cs-CZ" sz="1800" dirty="0" smtClean="0">
                <a:solidFill>
                  <a:srgbClr val="00B0F0"/>
                </a:solidFill>
              </a:rPr>
              <a:t>Jistebnický kancionál </a:t>
            </a:r>
          </a:p>
          <a:p>
            <a:pPr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           </a:t>
            </a:r>
            <a:r>
              <a:rPr lang="cs-CZ" sz="1800" dirty="0" err="1" smtClean="0">
                <a:solidFill>
                  <a:srgbClr val="00B0F0"/>
                </a:solidFill>
              </a:rPr>
              <a:t>Ktož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err="1" smtClean="0">
                <a:solidFill>
                  <a:srgbClr val="00B0F0"/>
                </a:solidFill>
              </a:rPr>
              <a:t>jsú</a:t>
            </a:r>
            <a:r>
              <a:rPr lang="cs-CZ" sz="1800" dirty="0" smtClean="0">
                <a:solidFill>
                  <a:srgbClr val="00B0F0"/>
                </a:solidFill>
              </a:rPr>
              <a:t> boží bojovníci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Gregoriánský chorál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628800"/>
            <a:ext cx="3384376" cy="512229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Hospodine pomiluj </a:t>
            </a:r>
            <a:r>
              <a:rPr lang="cs-CZ" dirty="0" err="1" smtClean="0"/>
              <a:t>ny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549683"/>
            <a:ext cx="3672408" cy="5332336"/>
          </a:xfrm>
        </p:spPr>
      </p:pic>
    </p:spTree>
    <p:extLst>
      <p:ext uri="{BB962C8B-B14F-4D97-AF65-F5344CB8AC3E}">
        <p14:creationId xmlns:p14="http://schemas.microsoft.com/office/powerpoint/2010/main" val="92648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Ktož sú boží bojovníci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4100" y="1772816"/>
            <a:ext cx="44958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42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Vzdělání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školy vznikají při klášterech a farách  (vyučují kněží)</a:t>
            </a:r>
          </a:p>
          <a:p>
            <a:r>
              <a:rPr lang="cs-CZ" dirty="0" smtClean="0"/>
              <a:t>nové městské školy – vyučují čtení, psaní, počty</a:t>
            </a:r>
          </a:p>
          <a:p>
            <a:pPr>
              <a:buNone/>
            </a:pPr>
            <a:r>
              <a:rPr lang="cs-CZ" dirty="0" smtClean="0"/>
              <a:t>                                            a latinu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 universit : Francie – Paříž   r. 1150</a:t>
            </a:r>
          </a:p>
          <a:p>
            <a:pPr>
              <a:buNone/>
            </a:pPr>
            <a:r>
              <a:rPr lang="cs-CZ" dirty="0" smtClean="0"/>
              <a:t>                                    Itálie – Bologna  r. 1154</a:t>
            </a:r>
          </a:p>
          <a:p>
            <a:pPr>
              <a:buNone/>
            </a:pPr>
            <a:r>
              <a:rPr lang="cs-CZ" dirty="0" smtClean="0"/>
              <a:t>                                    Velká Británie – Oxford   r. 1167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- Cambridge   r. 1233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V  Evropě :  Čechy - Praha  1348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Polsko – Krakov  1364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Rakousko – Vídeň   1365    </a:t>
            </a:r>
          </a:p>
          <a:p>
            <a:pPr>
              <a:buNone/>
            </a:pPr>
            <a:r>
              <a:rPr lang="cs-CZ" dirty="0" smtClean="0"/>
              <a:t>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Pečeť Karlovi University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Karolinum - arkýř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276872"/>
            <a:ext cx="3513643" cy="3888432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348880"/>
            <a:ext cx="3384376" cy="3763963"/>
          </a:xfrm>
        </p:spPr>
      </p:pic>
    </p:spTree>
    <p:extLst>
      <p:ext uri="{BB962C8B-B14F-4D97-AF65-F5344CB8AC3E}">
        <p14:creationId xmlns:p14="http://schemas.microsoft.com/office/powerpoint/2010/main" val="300852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Světové památky: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Notre – Dame  Francie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Katedrála  </a:t>
            </a:r>
            <a:r>
              <a:rPr lang="cs-CZ" dirty="0" err="1" smtClean="0"/>
              <a:t>burgos</a:t>
            </a:r>
            <a:r>
              <a:rPr lang="cs-CZ" dirty="0" smtClean="0"/>
              <a:t> - Španělsko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564904"/>
            <a:ext cx="2540675" cy="3587079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492896"/>
            <a:ext cx="2576692" cy="3600400"/>
          </a:xfrm>
        </p:spPr>
      </p:pic>
    </p:spTree>
    <p:extLst>
      <p:ext uri="{BB962C8B-B14F-4D97-AF65-F5344CB8AC3E}">
        <p14:creationId xmlns:p14="http://schemas.microsoft.com/office/powerpoint/2010/main" val="257777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Katedrála  Lincoln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Alhambra Španělsko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07092"/>
            <a:ext cx="4040188" cy="3274179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636912"/>
            <a:ext cx="3168352" cy="3131269"/>
          </a:xfrm>
        </p:spPr>
      </p:pic>
    </p:spTree>
    <p:extLst>
      <p:ext uri="{BB962C8B-B14F-4D97-AF65-F5344CB8AC3E}">
        <p14:creationId xmlns:p14="http://schemas.microsoft.com/office/powerpoint/2010/main" val="76449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Katedrála v </a:t>
            </a:r>
            <a:r>
              <a:rPr lang="cs-CZ" dirty="0" err="1" smtClean="0"/>
              <a:t>Salisbury</a:t>
            </a:r>
            <a:r>
              <a:rPr lang="cs-CZ" dirty="0" smtClean="0"/>
              <a:t>  Anglie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Katedrála </a:t>
            </a:r>
            <a:r>
              <a:rPr lang="cs-CZ" dirty="0" err="1" smtClean="0"/>
              <a:t>canterbury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918" y="2564904"/>
            <a:ext cx="3750042" cy="3528392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5890" y="2362200"/>
            <a:ext cx="3500045" cy="3763963"/>
          </a:xfrm>
        </p:spPr>
      </p:pic>
    </p:spTree>
    <p:extLst>
      <p:ext uri="{BB962C8B-B14F-4D97-AF65-F5344CB8AC3E}">
        <p14:creationId xmlns:p14="http://schemas.microsoft.com/office/powerpoint/2010/main" val="381113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 bys charakterizoval dobu ?</a:t>
            </a:r>
          </a:p>
          <a:p>
            <a:r>
              <a:rPr lang="cs-CZ" dirty="0" smtClean="0"/>
              <a:t>2) Vyjmenuj znaky, podle kterých poznáš gotickou stavbu?</a:t>
            </a:r>
          </a:p>
          <a:p>
            <a:r>
              <a:rPr lang="cs-CZ" dirty="0" smtClean="0"/>
              <a:t>3)Které druhy staveb se v této době stavěly?</a:t>
            </a:r>
          </a:p>
          <a:p>
            <a:r>
              <a:rPr lang="cs-CZ" dirty="0" smtClean="0"/>
              <a:t>4) Co charakterizuje gotické malířství?</a:t>
            </a:r>
          </a:p>
          <a:p>
            <a:r>
              <a:rPr lang="cs-CZ" dirty="0" smtClean="0"/>
              <a:t>5) Znáš nějaké literární památky z gotiky?</a:t>
            </a:r>
          </a:p>
          <a:p>
            <a:r>
              <a:rPr lang="cs-CZ" dirty="0" smtClean="0"/>
              <a:t>6) Vyjmenuj příklady hudebních památek ?</a:t>
            </a:r>
          </a:p>
          <a:p>
            <a:r>
              <a:rPr lang="cs-CZ" dirty="0" smtClean="0"/>
              <a:t>7) Znáš české gotické památky?</a:t>
            </a:r>
          </a:p>
          <a:p>
            <a:r>
              <a:rPr lang="cs-CZ" dirty="0" smtClean="0"/>
              <a:t>8) Znáš nějaké světové gotické stavby?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639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 </a:t>
            </a:r>
            <a:r>
              <a:rPr lang="en-US" u="sng" dirty="0" err="1" smtClean="0"/>
              <a:t>znaky</a:t>
            </a:r>
            <a:r>
              <a:rPr lang="en-US" dirty="0"/>
              <a:t>: </a:t>
            </a:r>
            <a:r>
              <a:rPr lang="en-US" dirty="0" err="1"/>
              <a:t>okna</a:t>
            </a:r>
            <a:r>
              <a:rPr lang="en-US" dirty="0"/>
              <a:t> = </a:t>
            </a:r>
            <a:r>
              <a:rPr lang="en-US" b="1" dirty="0" err="1"/>
              <a:t>lomený</a:t>
            </a:r>
            <a:r>
              <a:rPr lang="en-US" b="1" dirty="0"/>
              <a:t> </a:t>
            </a:r>
            <a:r>
              <a:rPr lang="en-US" b="1" dirty="0" err="1"/>
              <a:t>oblouk</a:t>
            </a:r>
            <a:endParaRPr lang="cs-CZ" b="1" dirty="0"/>
          </a:p>
          <a:p>
            <a:pPr marL="137160" indent="0">
              <a:buNone/>
            </a:pPr>
            <a:r>
              <a:rPr lang="cs-CZ" dirty="0" smtClean="0"/>
              <a:t>                     </a:t>
            </a:r>
            <a:r>
              <a:rPr lang="en-US" dirty="0" smtClean="0"/>
              <a:t>           </a:t>
            </a:r>
            <a:r>
              <a:rPr lang="en-US" dirty="0" err="1"/>
              <a:t>vysoké</a:t>
            </a:r>
            <a:r>
              <a:rPr lang="en-US" dirty="0"/>
              <a:t> </a:t>
            </a:r>
            <a:r>
              <a:rPr lang="en-US" b="1" dirty="0" err="1"/>
              <a:t>pilíře</a:t>
            </a:r>
            <a:r>
              <a:rPr lang="en-US" b="1" dirty="0"/>
              <a:t> s </a:t>
            </a:r>
            <a:r>
              <a:rPr lang="en-US" b="1" dirty="0" err="1"/>
              <a:t>opěrami</a:t>
            </a:r>
            <a:endParaRPr lang="cs-CZ" b="1" dirty="0"/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en-US" dirty="0" smtClean="0"/>
              <a:t>          </a:t>
            </a:r>
            <a:r>
              <a:rPr lang="en-US" b="1" dirty="0" err="1"/>
              <a:t>žebrová</a:t>
            </a:r>
            <a:r>
              <a:rPr lang="en-US" b="1" dirty="0"/>
              <a:t> </a:t>
            </a:r>
            <a:r>
              <a:rPr lang="en-US" b="1" dirty="0" err="1"/>
              <a:t>klenba</a:t>
            </a:r>
            <a:endParaRPr lang="cs-CZ" b="1" dirty="0"/>
          </a:p>
          <a:p>
            <a:pPr marL="137160" indent="0">
              <a:buNone/>
            </a:pPr>
            <a:r>
              <a:rPr lang="cs-CZ" dirty="0" smtClean="0"/>
              <a:t>                     </a:t>
            </a:r>
            <a:r>
              <a:rPr lang="en-US" dirty="0" smtClean="0"/>
              <a:t>           </a:t>
            </a:r>
            <a:r>
              <a:rPr lang="en-US" b="1" dirty="0" err="1"/>
              <a:t>portál</a:t>
            </a:r>
            <a:r>
              <a:rPr lang="en-US" dirty="0"/>
              <a:t>, </a:t>
            </a:r>
            <a:r>
              <a:rPr lang="en-US" b="1" dirty="0" err="1"/>
              <a:t>roseta</a:t>
            </a:r>
            <a:r>
              <a:rPr lang="en-US" dirty="0"/>
              <a:t>, </a:t>
            </a:r>
            <a:r>
              <a:rPr lang="en-US" b="1" dirty="0" err="1"/>
              <a:t>kružba</a:t>
            </a:r>
            <a:r>
              <a:rPr lang="en-US" dirty="0"/>
              <a:t>, </a:t>
            </a:r>
            <a:r>
              <a:rPr lang="en-US" b="1" dirty="0" err="1"/>
              <a:t>fiála</a:t>
            </a:r>
            <a:endParaRPr lang="cs-CZ" b="1" dirty="0"/>
          </a:p>
          <a:p>
            <a:pPr marL="137160" indent="0">
              <a:buNone/>
            </a:pPr>
            <a:r>
              <a:rPr lang="cs-CZ" dirty="0" smtClean="0"/>
              <a:t>                     </a:t>
            </a:r>
            <a:r>
              <a:rPr lang="en-US" dirty="0" smtClean="0"/>
              <a:t>           </a:t>
            </a:r>
            <a:r>
              <a:rPr lang="en-US" b="1" dirty="0" err="1"/>
              <a:t>vitráž</a:t>
            </a:r>
            <a:r>
              <a:rPr lang="en-US" dirty="0"/>
              <a:t> = </a:t>
            </a:r>
            <a:r>
              <a:rPr lang="en-US" dirty="0" err="1"/>
              <a:t>okno</a:t>
            </a:r>
            <a:r>
              <a:rPr lang="en-US" dirty="0"/>
              <a:t> z </a:t>
            </a:r>
            <a:r>
              <a:rPr lang="en-US" dirty="0" err="1"/>
              <a:t>dílků</a:t>
            </a:r>
            <a:endParaRPr lang="cs-CZ" dirty="0"/>
          </a:p>
          <a:p>
            <a:pPr marL="137160" indent="0">
              <a:buNone/>
            </a:pPr>
            <a:r>
              <a:rPr lang="cs-CZ" dirty="0" smtClean="0"/>
              <a:t>                     </a:t>
            </a:r>
            <a:r>
              <a:rPr lang="en-US" dirty="0" smtClean="0"/>
              <a:t>           </a:t>
            </a:r>
            <a:r>
              <a:rPr lang="en-US" b="1" dirty="0" err="1"/>
              <a:t>arkýř</a:t>
            </a:r>
            <a:r>
              <a:rPr lang="en-US" dirty="0"/>
              <a:t> =  </a:t>
            </a:r>
            <a:r>
              <a:rPr lang="en-US" dirty="0" err="1"/>
              <a:t>přilepený</a:t>
            </a:r>
            <a:r>
              <a:rPr lang="en-US" dirty="0"/>
              <a:t> </a:t>
            </a:r>
            <a:r>
              <a:rPr lang="en-US" dirty="0" err="1"/>
              <a:t>balkón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fasádu</a:t>
            </a:r>
            <a:r>
              <a:rPr lang="en-US" dirty="0"/>
              <a:t>   </a:t>
            </a:r>
            <a:endParaRPr lang="cs-CZ" dirty="0"/>
          </a:p>
          <a:p>
            <a:pPr marL="137160" indent="0">
              <a:buNone/>
            </a:pPr>
            <a:r>
              <a:rPr lang="en-US" dirty="0"/>
              <a:t> </a:t>
            </a:r>
            <a:endParaRPr lang="cs-CZ" dirty="0"/>
          </a:p>
          <a:p>
            <a:r>
              <a:rPr lang="en-US" u="sng" dirty="0" err="1"/>
              <a:t>móda</a:t>
            </a:r>
            <a:r>
              <a:rPr lang="en-US" u="sng" dirty="0"/>
              <a:t>: </a:t>
            </a:r>
            <a:r>
              <a:rPr lang="en-US" dirty="0"/>
              <a:t> </a:t>
            </a:r>
            <a:r>
              <a:rPr lang="en-US" dirty="0" err="1"/>
              <a:t>špičaté</a:t>
            </a:r>
            <a:r>
              <a:rPr lang="en-US" dirty="0"/>
              <a:t> </a:t>
            </a:r>
            <a:r>
              <a:rPr lang="en-US" dirty="0" err="1"/>
              <a:t>boty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čepce</a:t>
            </a:r>
            <a:endParaRPr lang="cs-CZ" dirty="0"/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en-US" dirty="0" smtClean="0"/>
              <a:t>            </a:t>
            </a:r>
            <a:r>
              <a:rPr lang="en-US" dirty="0" err="1"/>
              <a:t>dlouhé,široké</a:t>
            </a:r>
            <a:r>
              <a:rPr lang="en-US" dirty="0"/>
              <a:t> </a:t>
            </a:r>
            <a:r>
              <a:rPr lang="en-US" dirty="0" err="1"/>
              <a:t>rukávy</a:t>
            </a:r>
            <a:r>
              <a:rPr lang="en-US" dirty="0"/>
              <a:t> a </a:t>
            </a:r>
            <a:r>
              <a:rPr lang="en-US" dirty="0" err="1"/>
              <a:t>závoje</a:t>
            </a:r>
            <a:r>
              <a:rPr lang="en-US" dirty="0"/>
              <a:t>, </a:t>
            </a:r>
            <a:endParaRPr lang="cs-CZ" dirty="0" smtClean="0"/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en-US" dirty="0" err="1" smtClean="0"/>
              <a:t>dvoubarevné</a:t>
            </a:r>
            <a:r>
              <a:rPr lang="en-US" dirty="0" smtClean="0"/>
              <a:t> </a:t>
            </a:r>
            <a:r>
              <a:rPr lang="en-US" dirty="0" err="1"/>
              <a:t>nohavice</a:t>
            </a:r>
            <a:r>
              <a:rPr lang="en-US" dirty="0"/>
              <a:t>,                          </a:t>
            </a:r>
            <a:endParaRPr lang="cs-CZ" dirty="0"/>
          </a:p>
          <a:p>
            <a:pPr marL="137160" indent="0">
              <a:buNone/>
            </a:pPr>
            <a:r>
              <a:rPr lang="en-US" dirty="0"/>
              <a:t>	   </a:t>
            </a:r>
            <a:r>
              <a:rPr lang="cs-CZ" dirty="0" smtClean="0"/>
              <a:t>    </a:t>
            </a:r>
            <a:r>
              <a:rPr lang="en-US" dirty="0" err="1" smtClean="0"/>
              <a:t>štíhlé</a:t>
            </a:r>
            <a:r>
              <a:rPr lang="en-US" dirty="0" smtClean="0"/>
              <a:t> </a:t>
            </a:r>
            <a:r>
              <a:rPr lang="en-US" dirty="0" err="1"/>
              <a:t>šaty</a:t>
            </a:r>
            <a:r>
              <a:rPr lang="en-US" dirty="0"/>
              <a:t>,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oblečení</a:t>
            </a:r>
            <a:r>
              <a:rPr lang="en-US" dirty="0"/>
              <a:t> </a:t>
            </a:r>
            <a:r>
              <a:rPr lang="en-US" dirty="0" err="1"/>
              <a:t>rolničky</a:t>
            </a:r>
            <a:r>
              <a:rPr lang="en-US" dirty="0"/>
              <a:t>, </a:t>
            </a:r>
            <a:r>
              <a:rPr lang="en-US" dirty="0" err="1"/>
              <a:t>zvonky</a:t>
            </a:r>
            <a:r>
              <a:rPr lang="en-US" dirty="0"/>
              <a:t>,      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9139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Dokončení zápisu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3400" dirty="0" err="1"/>
              <a:t>Sloh</a:t>
            </a:r>
            <a:r>
              <a:rPr lang="en-US" sz="3400" dirty="0"/>
              <a:t> je </a:t>
            </a:r>
            <a:r>
              <a:rPr lang="en-US" sz="3400" dirty="0" err="1"/>
              <a:t>nazván</a:t>
            </a:r>
            <a:r>
              <a:rPr lang="en-US" sz="3400" dirty="0"/>
              <a:t> </a:t>
            </a:r>
            <a:r>
              <a:rPr lang="en-US" sz="3400" dirty="0" err="1"/>
              <a:t>podle</a:t>
            </a:r>
            <a:r>
              <a:rPr lang="en-US" sz="3400" dirty="0"/>
              <a:t> </a:t>
            </a:r>
            <a:r>
              <a:rPr lang="en-US" sz="3400" dirty="0" err="1"/>
              <a:t>barbarských</a:t>
            </a:r>
            <a:r>
              <a:rPr lang="en-US" sz="3400" dirty="0"/>
              <a:t> </a:t>
            </a:r>
            <a:r>
              <a:rPr lang="en-US" sz="3400" dirty="0" err="1"/>
              <a:t>kmenů</a:t>
            </a:r>
            <a:r>
              <a:rPr lang="en-US" sz="3400" dirty="0"/>
              <a:t> = </a:t>
            </a:r>
            <a:r>
              <a:rPr lang="en-US" sz="3400" dirty="0" err="1"/>
              <a:t>Gótů</a:t>
            </a:r>
            <a:r>
              <a:rPr lang="en-US" sz="3400" dirty="0"/>
              <a:t>       </a:t>
            </a:r>
            <a:endParaRPr lang="cs-CZ" sz="3400" dirty="0"/>
          </a:p>
          <a:p>
            <a:r>
              <a:rPr lang="en-US" sz="3400" dirty="0" err="1"/>
              <a:t>Vzdělanost</a:t>
            </a:r>
            <a:r>
              <a:rPr lang="en-US" sz="3400" dirty="0"/>
              <a:t> </a:t>
            </a:r>
            <a:r>
              <a:rPr lang="cs-CZ" sz="3400" dirty="0" smtClean="0"/>
              <a:t>- </a:t>
            </a:r>
            <a:r>
              <a:rPr lang="en-US" sz="3400" dirty="0" smtClean="0"/>
              <a:t>v </a:t>
            </a:r>
            <a:r>
              <a:rPr lang="en-US" sz="3400" dirty="0" err="1"/>
              <a:t>kláštěrech</a:t>
            </a:r>
            <a:r>
              <a:rPr lang="en-US" sz="3400" dirty="0"/>
              <a:t> – </a:t>
            </a:r>
            <a:r>
              <a:rPr lang="en-US" sz="3400" dirty="0" err="1"/>
              <a:t>při</a:t>
            </a:r>
            <a:r>
              <a:rPr lang="en-US" sz="3400" dirty="0"/>
              <a:t> </a:t>
            </a:r>
            <a:r>
              <a:rPr lang="en-US" sz="3400" dirty="0" err="1"/>
              <a:t>nich</a:t>
            </a:r>
            <a:r>
              <a:rPr lang="en-US" sz="3400" dirty="0"/>
              <a:t> </a:t>
            </a:r>
            <a:r>
              <a:rPr lang="en-US" sz="3400" dirty="0" err="1"/>
              <a:t>vznikají</a:t>
            </a:r>
            <a:r>
              <a:rPr lang="en-US" sz="3400" dirty="0"/>
              <a:t> </a:t>
            </a:r>
            <a:r>
              <a:rPr lang="en-US" sz="3400" dirty="0" err="1"/>
              <a:t>školy</a:t>
            </a:r>
            <a:r>
              <a:rPr lang="en-US" sz="3400" dirty="0"/>
              <a:t>.</a:t>
            </a:r>
            <a:endParaRPr lang="cs-CZ" sz="3400" dirty="0"/>
          </a:p>
          <a:p>
            <a:r>
              <a:rPr lang="en-US" sz="3400" dirty="0"/>
              <a:t>Latina – </a:t>
            </a:r>
            <a:r>
              <a:rPr lang="en-US" sz="3400" dirty="0" err="1"/>
              <a:t>jazyk</a:t>
            </a:r>
            <a:r>
              <a:rPr lang="en-US" sz="3400" dirty="0"/>
              <a:t> </a:t>
            </a:r>
            <a:r>
              <a:rPr lang="en-US" sz="3400" dirty="0" err="1"/>
              <a:t>vzdělanosti</a:t>
            </a:r>
            <a:r>
              <a:rPr lang="en-US" sz="3400" dirty="0"/>
              <a:t>, </a:t>
            </a:r>
            <a:r>
              <a:rPr lang="en-US" sz="3400" dirty="0" err="1"/>
              <a:t>knihy</a:t>
            </a:r>
            <a:r>
              <a:rPr lang="en-US" sz="3400" dirty="0"/>
              <a:t>, </a:t>
            </a:r>
            <a:r>
              <a:rPr lang="en-US" sz="3400" dirty="0" err="1"/>
              <a:t>úřední</a:t>
            </a:r>
            <a:r>
              <a:rPr lang="en-US" sz="3400" dirty="0"/>
              <a:t> </a:t>
            </a:r>
            <a:r>
              <a:rPr lang="en-US" sz="3400" dirty="0" err="1"/>
              <a:t>písemnosti</a:t>
            </a:r>
            <a:endParaRPr lang="cs-CZ" sz="3400" dirty="0"/>
          </a:p>
          <a:p>
            <a:endParaRPr lang="cs-CZ" dirty="0" smtClean="0"/>
          </a:p>
          <a:p>
            <a:r>
              <a:rPr lang="en-US" sz="3400" dirty="0" err="1" smtClean="0"/>
              <a:t>Malířství</a:t>
            </a:r>
            <a:r>
              <a:rPr lang="en-US" sz="3400" dirty="0" smtClean="0"/>
              <a:t> </a:t>
            </a:r>
            <a:r>
              <a:rPr lang="en-US" sz="3400" dirty="0"/>
              <a:t>: </a:t>
            </a:r>
            <a:r>
              <a:rPr lang="en-US" sz="3400" dirty="0" err="1"/>
              <a:t>deskové</a:t>
            </a:r>
            <a:r>
              <a:rPr lang="en-US" sz="3400" dirty="0"/>
              <a:t> </a:t>
            </a:r>
            <a:r>
              <a:rPr lang="en-US" sz="3400" dirty="0" err="1"/>
              <a:t>obrazy</a:t>
            </a:r>
            <a:r>
              <a:rPr lang="en-US" sz="3400" dirty="0"/>
              <a:t>, </a:t>
            </a:r>
            <a:r>
              <a:rPr lang="en-US" sz="3400" dirty="0" err="1"/>
              <a:t>fresky</a:t>
            </a:r>
            <a:r>
              <a:rPr lang="en-US" dirty="0"/>
              <a:t> </a:t>
            </a:r>
            <a:endParaRPr lang="cs-CZ" dirty="0"/>
          </a:p>
          <a:p>
            <a:r>
              <a:rPr lang="en-US" dirty="0"/>
              <a:t> </a:t>
            </a:r>
            <a:endParaRPr lang="cs-CZ" dirty="0"/>
          </a:p>
          <a:p>
            <a:r>
              <a:rPr lang="en-US" sz="3400" b="1" dirty="0" err="1">
                <a:solidFill>
                  <a:srgbClr val="FFFF00"/>
                </a:solidFill>
              </a:rPr>
              <a:t>Mistr</a:t>
            </a:r>
            <a:r>
              <a:rPr lang="en-US" sz="3400" b="1" dirty="0">
                <a:solidFill>
                  <a:srgbClr val="FFFF00"/>
                </a:solidFill>
              </a:rPr>
              <a:t> </a:t>
            </a:r>
            <a:r>
              <a:rPr lang="en-US" sz="3400" b="1" dirty="0" err="1">
                <a:solidFill>
                  <a:srgbClr val="FFFF00"/>
                </a:solidFill>
              </a:rPr>
              <a:t>Theodorik</a:t>
            </a:r>
            <a:r>
              <a:rPr lang="en-US" sz="3400" dirty="0"/>
              <a:t>:  </a:t>
            </a:r>
            <a:r>
              <a:rPr lang="en-US" sz="3400" dirty="0" err="1" smtClean="0"/>
              <a:t>deskov</a:t>
            </a:r>
            <a:r>
              <a:rPr lang="cs-CZ" sz="3400" dirty="0" smtClean="0"/>
              <a:t>é</a:t>
            </a:r>
            <a:r>
              <a:rPr lang="en-US" sz="3400" dirty="0" smtClean="0"/>
              <a:t> </a:t>
            </a:r>
            <a:r>
              <a:rPr lang="en-US" sz="3400" dirty="0" err="1" smtClean="0"/>
              <a:t>obraz</a:t>
            </a:r>
            <a:r>
              <a:rPr lang="cs-CZ" sz="3400" dirty="0" smtClean="0"/>
              <a:t>y </a:t>
            </a:r>
            <a:r>
              <a:rPr lang="en-US" sz="3400" dirty="0" smtClean="0"/>
              <a:t> </a:t>
            </a:r>
            <a:r>
              <a:rPr lang="en-US" sz="3400" dirty="0"/>
              <a:t>14. </a:t>
            </a:r>
            <a:r>
              <a:rPr lang="en-US" sz="3400" dirty="0" err="1"/>
              <a:t>století</a:t>
            </a:r>
            <a:r>
              <a:rPr lang="en-US" sz="3400" dirty="0"/>
              <a:t> v </a:t>
            </a:r>
            <a:r>
              <a:rPr lang="en-US" sz="3400" dirty="0" err="1"/>
              <a:t>Čechách</a:t>
            </a:r>
            <a:r>
              <a:rPr lang="en-US" sz="3400" dirty="0"/>
              <a:t>. </a:t>
            </a:r>
            <a:endParaRPr lang="cs-CZ" sz="3400" dirty="0"/>
          </a:p>
          <a:p>
            <a:r>
              <a:rPr lang="en-US" sz="3400" dirty="0"/>
              <a:t>                            </a:t>
            </a:r>
            <a:r>
              <a:rPr lang="en-US" sz="3400" dirty="0" err="1"/>
              <a:t>Dvorní</a:t>
            </a:r>
            <a:r>
              <a:rPr lang="en-US" sz="3400" dirty="0"/>
              <a:t> </a:t>
            </a:r>
            <a:r>
              <a:rPr lang="en-US" sz="3400" dirty="0" err="1"/>
              <a:t>malíř</a:t>
            </a:r>
            <a:r>
              <a:rPr lang="en-US" sz="3400" dirty="0"/>
              <a:t> Karla IV., </a:t>
            </a:r>
            <a:r>
              <a:rPr lang="en-US" sz="3400" dirty="0" err="1"/>
              <a:t>vyzdobil</a:t>
            </a:r>
            <a:r>
              <a:rPr lang="en-US" sz="3400" dirty="0"/>
              <a:t>  </a:t>
            </a:r>
            <a:r>
              <a:rPr lang="en-US" sz="3400" dirty="0" err="1"/>
              <a:t>Karlštejn</a:t>
            </a:r>
            <a:r>
              <a:rPr lang="en-US" sz="3400" dirty="0"/>
              <a:t>.</a:t>
            </a:r>
            <a:endParaRPr lang="cs-CZ" sz="3400" dirty="0"/>
          </a:p>
          <a:p>
            <a:r>
              <a:rPr lang="en-US" dirty="0"/>
              <a:t> </a:t>
            </a:r>
            <a:endParaRPr lang="cs-CZ" dirty="0"/>
          </a:p>
          <a:p>
            <a:r>
              <a:rPr lang="en-US" sz="3800" dirty="0" err="1"/>
              <a:t>Stavitelství</a:t>
            </a:r>
            <a:r>
              <a:rPr lang="en-US" sz="3800" dirty="0"/>
              <a:t> – </a:t>
            </a:r>
            <a:r>
              <a:rPr lang="en-US" sz="3800" b="1" dirty="0" err="1">
                <a:solidFill>
                  <a:srgbClr val="FFFF00"/>
                </a:solidFill>
              </a:rPr>
              <a:t>Matyáš</a:t>
            </a:r>
            <a:r>
              <a:rPr lang="en-US" sz="3800" b="1" dirty="0">
                <a:solidFill>
                  <a:srgbClr val="FFFF00"/>
                </a:solidFill>
              </a:rPr>
              <a:t> z </a:t>
            </a:r>
            <a:r>
              <a:rPr lang="en-US" sz="3800" b="1" dirty="0" err="1">
                <a:solidFill>
                  <a:srgbClr val="FFFF00"/>
                </a:solidFill>
              </a:rPr>
              <a:t>Arrasu</a:t>
            </a:r>
            <a:r>
              <a:rPr lang="en-US" sz="3800" b="1" dirty="0">
                <a:solidFill>
                  <a:srgbClr val="FFFF00"/>
                </a:solidFill>
              </a:rPr>
              <a:t> </a:t>
            </a:r>
            <a:r>
              <a:rPr lang="en-US" sz="3800" dirty="0"/>
              <a:t>– </a:t>
            </a:r>
            <a:endParaRPr lang="cs-CZ" sz="3800" dirty="0" smtClean="0"/>
          </a:p>
          <a:p>
            <a:pPr marL="13716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                          </a:t>
            </a:r>
            <a:r>
              <a:rPr lang="en-US" sz="3800" dirty="0" err="1" smtClean="0"/>
              <a:t>stavitel</a:t>
            </a:r>
            <a:r>
              <a:rPr lang="cs-CZ" sz="3800" dirty="0" smtClean="0"/>
              <a:t> </a:t>
            </a:r>
            <a:r>
              <a:rPr lang="en-US" sz="3800" dirty="0" err="1" smtClean="0"/>
              <a:t>katedrály</a:t>
            </a:r>
            <a:r>
              <a:rPr lang="en-US" sz="3800" dirty="0" smtClean="0"/>
              <a:t> </a:t>
            </a:r>
            <a:r>
              <a:rPr lang="en-US" sz="3800" dirty="0" err="1"/>
              <a:t>sv.Víta</a:t>
            </a:r>
            <a:r>
              <a:rPr lang="en-US" sz="3800" dirty="0"/>
              <a:t>, </a:t>
            </a:r>
            <a:r>
              <a:rPr lang="en-US" sz="3800" dirty="0" err="1" smtClean="0"/>
              <a:t>pocházel</a:t>
            </a:r>
            <a:r>
              <a:rPr lang="en-US" sz="3800" dirty="0" smtClean="0"/>
              <a:t> </a:t>
            </a:r>
            <a:r>
              <a:rPr lang="cs-CZ" sz="3800" dirty="0" smtClean="0"/>
              <a:t> z  Fr </a:t>
            </a:r>
            <a:r>
              <a:rPr lang="en-US" sz="3800" dirty="0" smtClean="0"/>
              <a:t>       </a:t>
            </a:r>
            <a:endParaRPr lang="cs-CZ" sz="3800" dirty="0" smtClean="0"/>
          </a:p>
          <a:p>
            <a:pPr marL="137160" indent="0">
              <a:buNone/>
            </a:pPr>
            <a:endParaRPr lang="cs-CZ" sz="3800" i="1" dirty="0"/>
          </a:p>
          <a:p>
            <a:r>
              <a:rPr lang="en-US" sz="3800" dirty="0"/>
              <a:t>                   -  </a:t>
            </a:r>
            <a:r>
              <a:rPr lang="en-US" sz="3800" b="1" dirty="0" err="1">
                <a:solidFill>
                  <a:srgbClr val="FFFF00"/>
                </a:solidFill>
              </a:rPr>
              <a:t>Petr</a:t>
            </a:r>
            <a:r>
              <a:rPr lang="en-US" sz="3800" b="1" dirty="0">
                <a:solidFill>
                  <a:srgbClr val="FFFF00"/>
                </a:solidFill>
              </a:rPr>
              <a:t> </a:t>
            </a:r>
            <a:r>
              <a:rPr lang="en-US" sz="3800" b="1" dirty="0" err="1">
                <a:solidFill>
                  <a:srgbClr val="FFFF00"/>
                </a:solidFill>
              </a:rPr>
              <a:t>Parléř</a:t>
            </a:r>
            <a:r>
              <a:rPr lang="en-US" sz="3800" b="1" dirty="0">
                <a:solidFill>
                  <a:srgbClr val="FFFF00"/>
                </a:solidFill>
              </a:rPr>
              <a:t> </a:t>
            </a:r>
            <a:r>
              <a:rPr lang="en-US" sz="3800" dirty="0"/>
              <a:t>– </a:t>
            </a:r>
            <a:r>
              <a:rPr lang="en-US" sz="3800" dirty="0" err="1"/>
              <a:t>geniální</a:t>
            </a:r>
            <a:r>
              <a:rPr lang="en-US" sz="3800" dirty="0"/>
              <a:t> </a:t>
            </a:r>
            <a:r>
              <a:rPr lang="en-US" sz="3800" dirty="0" err="1"/>
              <a:t>architekt</a:t>
            </a:r>
            <a:r>
              <a:rPr lang="en-US" sz="3800" dirty="0"/>
              <a:t>, </a:t>
            </a:r>
            <a:r>
              <a:rPr lang="en-US" sz="3800" dirty="0" err="1"/>
              <a:t>kameník</a:t>
            </a:r>
            <a:r>
              <a:rPr lang="en-US" sz="3800" dirty="0"/>
              <a:t> a </a:t>
            </a:r>
            <a:r>
              <a:rPr lang="en-US" sz="3800" dirty="0" err="1"/>
              <a:t>sochař</a:t>
            </a:r>
            <a:r>
              <a:rPr lang="en-US" sz="3800" dirty="0"/>
              <a:t>,                                   </a:t>
            </a:r>
            <a:endParaRPr lang="cs-CZ" sz="3800" dirty="0"/>
          </a:p>
          <a:p>
            <a:r>
              <a:rPr lang="en-US" sz="3800" dirty="0"/>
              <a:t>                                            </a:t>
            </a:r>
            <a:r>
              <a:rPr lang="en-US" sz="3800" dirty="0" err="1"/>
              <a:t>pokračoval</a:t>
            </a:r>
            <a:r>
              <a:rPr lang="en-US" sz="3800" dirty="0"/>
              <a:t> v </a:t>
            </a:r>
            <a:r>
              <a:rPr lang="en-US" sz="3800" dirty="0" err="1"/>
              <a:t>Matyášových</a:t>
            </a:r>
            <a:r>
              <a:rPr lang="en-US" sz="3800" dirty="0"/>
              <a:t> </a:t>
            </a:r>
            <a:r>
              <a:rPr lang="en-US" sz="3800" dirty="0" err="1"/>
              <a:t>dílech</a:t>
            </a:r>
            <a:endParaRPr lang="cs-CZ" sz="3800" dirty="0"/>
          </a:p>
          <a:p>
            <a:r>
              <a:rPr lang="en-US" dirty="0"/>
              <a:t> 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8180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>
                <a:hlinkClick r:id="rId2"/>
              </a:rPr>
              <a:t>http://leccos.com/pics/pic/chinoiserie-_</a:t>
            </a:r>
            <a:r>
              <a:rPr lang="cs-CZ" dirty="0" smtClean="0">
                <a:hlinkClick r:id="rId2"/>
              </a:rPr>
              <a:t>ukazka.jpg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Lomený_oblouk</a:t>
            </a:r>
            <a:endParaRPr lang="cs-CZ" dirty="0" smtClean="0"/>
          </a:p>
          <a:p>
            <a:r>
              <a:rPr lang="cs-CZ" u="sng" dirty="0">
                <a:hlinkClick r:id="rId4"/>
              </a:rPr>
              <a:t>http://</a:t>
            </a:r>
            <a:r>
              <a:rPr lang="cs-CZ" u="sng" dirty="0" smtClean="0">
                <a:hlinkClick r:id="rId4"/>
              </a:rPr>
              <a:t>media.novinky.cz/073/160734-top_foto1-t0bls.jpg</a:t>
            </a:r>
            <a:endParaRPr lang="cs-CZ" u="sng" dirty="0" smtClean="0"/>
          </a:p>
          <a:p>
            <a:r>
              <a:rPr lang="cs-CZ" u="sng" dirty="0">
                <a:hlinkClick r:id="rId5"/>
              </a:rPr>
              <a:t>http://www.casopisstavebnictvi.cz/clankytop--foto/hl_0709_31.jpg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http</a:t>
            </a:r>
            <a:r>
              <a:rPr lang="cs-CZ" dirty="0"/>
              <a:t>://www.vysoke- </a:t>
            </a:r>
            <a:r>
              <a:rPr lang="cs-CZ" dirty="0" smtClean="0"/>
              <a:t>myto.cz/</a:t>
            </a:r>
            <a:r>
              <a:rPr lang="cs-CZ" dirty="0" err="1" smtClean="0"/>
              <a:t>portal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stories</a:t>
            </a:r>
            <a:r>
              <a:rPr lang="cs-CZ" dirty="0" smtClean="0"/>
              <a:t>/</a:t>
            </a:r>
            <a:r>
              <a:rPr lang="cs-CZ" dirty="0" err="1" smtClean="0"/>
              <a:t>ehd</a:t>
            </a:r>
            <a:r>
              <a:rPr lang="cs-CZ" dirty="0" smtClean="0"/>
              <a:t>/vavrinec.jpg</a:t>
            </a:r>
          </a:p>
          <a:p>
            <a:r>
              <a:rPr lang="cs-CZ" u="sng" dirty="0">
                <a:hlinkClick r:id="rId6"/>
              </a:rPr>
              <a:t>http://www.hrady.cz/data_g/6649/65450.jpg</a:t>
            </a:r>
            <a:endParaRPr lang="cs-CZ" dirty="0"/>
          </a:p>
          <a:p>
            <a:r>
              <a:rPr lang="cs-CZ" u="sng" dirty="0">
                <a:hlinkClick r:id="rId7"/>
              </a:rPr>
              <a:t>http://</a:t>
            </a:r>
            <a:r>
              <a:rPr lang="cs-CZ" u="sng" dirty="0" smtClean="0">
                <a:hlinkClick r:id="rId7"/>
              </a:rPr>
              <a:t>www.apsida.sk/stranka/files/Kruzba.jpg</a:t>
            </a:r>
            <a:endParaRPr lang="cs-CZ" u="sng" dirty="0" smtClean="0"/>
          </a:p>
          <a:p>
            <a:r>
              <a:rPr lang="cs-CZ" u="sng" dirty="0">
                <a:hlinkClick r:id="rId8"/>
              </a:rPr>
              <a:t>http://upload.wikimedia.org/wikipedia/commons/thumb/4/4e/Kutn%C3%A1_Hora_1919.jpg/220px-Kutn%C3%A1_Hora_1919.jpg</a:t>
            </a:r>
            <a:endParaRPr lang="cs-CZ" dirty="0"/>
          </a:p>
          <a:p>
            <a:r>
              <a:rPr lang="cs-CZ" u="sng" dirty="0">
                <a:hlinkClick r:id="rId9"/>
              </a:rPr>
              <a:t>http://</a:t>
            </a:r>
            <a:r>
              <a:rPr lang="cs-CZ" u="sng" dirty="0" smtClean="0">
                <a:hlinkClick r:id="rId9"/>
              </a:rPr>
              <a:t>www.drakkaria.cz/images_items/chrlic-ctenar-figurka_2.jpg</a:t>
            </a:r>
            <a:endParaRPr lang="cs-CZ" u="sng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cs.wikipedia.org/wiki/Karlštejn</a:t>
            </a: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i="1" u="sng" dirty="0" smtClean="0">
                <a:hlinkClick r:id="rId11"/>
              </a:rPr>
              <a:t>http</a:t>
            </a:r>
            <a:r>
              <a:rPr lang="cs-CZ" i="1" u="sng" dirty="0">
                <a:hlinkClick r:id="rId11"/>
              </a:rPr>
              <a:t>://www.taborcz.eu/VismoOnline_ActionScripts/Image.aspx?id_org=16470&amp;id_obrazky=11359&amp;datum=29.6.2011+14%3A33%3A19</a:t>
            </a:r>
            <a:r>
              <a:rPr lang="cs-CZ" i="1" dirty="0"/>
              <a:t> </a:t>
            </a:r>
            <a:endParaRPr lang="cs-CZ" i="1" dirty="0" smtClean="0"/>
          </a:p>
          <a:p>
            <a:r>
              <a:rPr lang="cs-CZ" dirty="0" err="1"/>
              <a:t>Soubor:Rak</a:t>
            </a:r>
            <a:r>
              <a:rPr lang="cs-CZ" dirty="0"/>
              <a:t> Pražská brána </a:t>
            </a:r>
            <a:r>
              <a:rPr lang="cs-CZ" dirty="0" smtClean="0"/>
              <a:t>DSCN1392.JPG</a:t>
            </a:r>
          </a:p>
          <a:p>
            <a:r>
              <a:rPr lang="cs-CZ" i="1" u="sng" dirty="0">
                <a:hlinkClick r:id="rId12"/>
              </a:rPr>
              <a:t>http://koriji.jalbum.net/Ji%C5%99%C3%AD%20Ko%C5%99%C3%ADnek%20-%</a:t>
            </a:r>
            <a:r>
              <a:rPr lang="cs-CZ" i="1" u="sng" dirty="0" smtClean="0">
                <a:hlinkClick r:id="rId12"/>
              </a:rPr>
              <a:t>20Fotografie/Domovn%C3%AD%20znamen%C3%AD/slides/DSC_0079.jpg</a:t>
            </a:r>
            <a:endParaRPr lang="cs-CZ" i="1" u="sng" dirty="0" smtClean="0"/>
          </a:p>
          <a:p>
            <a:r>
              <a:rPr lang="cs-CZ" i="1" u="sng" dirty="0">
                <a:hlinkClick r:id="rId13"/>
              </a:rPr>
              <a:t>http://upload.wikimedia.org/wikipedia/commons/thumb/3/3d/Praha,_Mala_Strana_-_Nerudova_43,_U_zeleneho_raka_(domovni_znameni).jpg/500px-Praha,_Mala_Strana_-_Nerudova_43,_U_zeleneho_raka_(domovni_znameni).jpg</a:t>
            </a:r>
            <a:endParaRPr lang="cs-CZ" dirty="0"/>
          </a:p>
          <a:p>
            <a:r>
              <a:rPr lang="cs-CZ" dirty="0">
                <a:hlinkClick r:id="rId14"/>
              </a:rPr>
              <a:t>http://cs.wikipedia.org/wiki/Soubor:Meister_Theoderich_von_Prag_017.jpg</a:t>
            </a:r>
            <a:endParaRPr lang="cs-CZ" dirty="0"/>
          </a:p>
          <a:p>
            <a:r>
              <a:rPr lang="cs-CZ" dirty="0">
                <a:hlinkClick r:id="rId15"/>
              </a:rPr>
              <a:t>http://cs.wikipedia.org/wiki/Soubor:Meister_von_Hohenfurth_002.jpg</a:t>
            </a:r>
            <a:endParaRPr lang="cs-CZ" dirty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cs.wikipedia.org/wiki/Soubor:Dalimilova_kronika_parizsky_fragment.jpg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cs.wikipedia.org/wiki/Soubor:Hospodine_pomiluj_ny_Traktat_Jana_z_Holesova.jpg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</a:t>
            </a:r>
            <a:r>
              <a:rPr lang="cs-CZ" dirty="0" smtClean="0">
                <a:hlinkClick r:id="rId18"/>
              </a:rPr>
              <a:t>cs.wikipedia.org/wiki/</a:t>
            </a:r>
            <a:r>
              <a:rPr lang="cs-CZ" dirty="0" err="1" smtClean="0">
                <a:hlinkClick r:id="rId18"/>
              </a:rPr>
              <a:t>Ktož_jsú_boží_bojovníci</a:t>
            </a:r>
            <a:endParaRPr lang="cs-CZ" dirty="0" smtClean="0"/>
          </a:p>
          <a:p>
            <a:r>
              <a:rPr lang="cs-CZ" dirty="0">
                <a:hlinkClick r:id="rId19"/>
              </a:rPr>
              <a:t>http://</a:t>
            </a:r>
            <a:r>
              <a:rPr lang="cs-CZ" dirty="0" smtClean="0">
                <a:hlinkClick r:id="rId19"/>
              </a:rPr>
              <a:t>cs.wikipedia.org/wiki/Soubor:Pečeť_Univerzity_Karlovy_v_Praze.jpg</a:t>
            </a:r>
            <a:endParaRPr lang="cs-CZ" dirty="0" smtClean="0"/>
          </a:p>
          <a:p>
            <a:r>
              <a:rPr lang="cs-CZ" dirty="0">
                <a:hlinkClick r:id="rId20"/>
              </a:rPr>
              <a:t>http://</a:t>
            </a:r>
            <a:r>
              <a:rPr lang="cs-CZ" dirty="0" smtClean="0">
                <a:hlinkClick r:id="rId20"/>
              </a:rPr>
              <a:t>cs.wikipedia.org/wiki/Soubor:Karolinum_ark_DSCN2206.JPG</a:t>
            </a:r>
            <a:endParaRPr lang="cs-CZ" dirty="0" smtClean="0"/>
          </a:p>
          <a:p>
            <a:r>
              <a:rPr lang="cs-CZ" dirty="0">
                <a:hlinkClick r:id="rId21"/>
              </a:rPr>
              <a:t>http://</a:t>
            </a:r>
            <a:r>
              <a:rPr lang="cs-CZ" dirty="0" smtClean="0">
                <a:hlinkClick r:id="rId21"/>
              </a:rPr>
              <a:t>cs.wikipedia.org/wiki/Soubor:Facade-notre-dame-paris-ciel-bleu.JPG</a:t>
            </a:r>
            <a:endParaRPr lang="cs-CZ" dirty="0" smtClean="0"/>
          </a:p>
          <a:p>
            <a:r>
              <a:rPr lang="cs-CZ" dirty="0">
                <a:hlinkClick r:id="rId22"/>
              </a:rPr>
              <a:t>http://</a:t>
            </a:r>
            <a:r>
              <a:rPr lang="cs-CZ" dirty="0" smtClean="0">
                <a:hlinkClick r:id="rId22"/>
              </a:rPr>
              <a:t>cs.wikipedia.org/wiki/Soubor:Salisbury_Cathedral.jpg</a:t>
            </a:r>
            <a:endParaRPr lang="cs-CZ" dirty="0" smtClean="0"/>
          </a:p>
          <a:p>
            <a:r>
              <a:rPr lang="cs-CZ" dirty="0">
                <a:hlinkClick r:id="rId23"/>
              </a:rPr>
              <a:t>http://</a:t>
            </a:r>
            <a:r>
              <a:rPr lang="cs-CZ" dirty="0" smtClean="0">
                <a:hlinkClick r:id="rId23"/>
              </a:rPr>
              <a:t>cs.wikipedia.org/wiki/Soubor:Lincoln_Cathedral07total.gif</a:t>
            </a:r>
            <a:endParaRPr lang="cs-CZ" dirty="0" smtClean="0"/>
          </a:p>
          <a:p>
            <a:r>
              <a:rPr lang="cs-CZ" dirty="0">
                <a:hlinkClick r:id="rId24"/>
              </a:rPr>
              <a:t>http://cs.wikipedia.org/wiki/Soubor:KUTNA_HORA_(js)_</a:t>
            </a:r>
            <a:r>
              <a:rPr lang="cs-CZ" dirty="0" smtClean="0">
                <a:hlinkClick r:id="rId24"/>
              </a:rPr>
              <a:t>7.jpg</a:t>
            </a:r>
            <a:endParaRPr lang="cs-CZ" dirty="0" smtClean="0"/>
          </a:p>
          <a:p>
            <a:r>
              <a:rPr lang="cs-CZ" dirty="0">
                <a:hlinkClick r:id="rId24"/>
              </a:rPr>
              <a:t>http://cs.wikipedia.org/wiki/Soubor:KUTNA_HORA_(js)_7.jpg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r>
              <a:rPr lang="cs-CZ" dirty="0">
                <a:hlinkClick r:id="rId25"/>
              </a:rPr>
              <a:t>http://cs.wikipedia.org/wiki/Soubor:Praha,_Katedrála,_JV_01.jpg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316</TotalTime>
  <Words>726</Words>
  <Application>Microsoft Office PowerPoint</Application>
  <PresentationFormat>Předvádění na obrazovce (4:3)</PresentationFormat>
  <Paragraphs>204</Paragraphs>
  <Slides>40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Vrchol</vt:lpstr>
      <vt:lpstr>GOTICKÁ  KULTURA</vt:lpstr>
      <vt:lpstr>anotace</vt:lpstr>
      <vt:lpstr>Metodický návod :</vt:lpstr>
      <vt:lpstr>Charakteristika:</vt:lpstr>
      <vt:lpstr>Znaky :</vt:lpstr>
      <vt:lpstr>Lomený oblouk  </vt:lpstr>
      <vt:lpstr>Síťová klenba  křížová klenba</vt:lpstr>
      <vt:lpstr>Opěrný systém staveb</vt:lpstr>
      <vt:lpstr>                        Vysoké stavby</vt:lpstr>
      <vt:lpstr>Rozeta                      Kružba</vt:lpstr>
      <vt:lpstr>Fiála                       Chrlič</vt:lpstr>
      <vt:lpstr>Druhy staveb :</vt:lpstr>
      <vt:lpstr>Katedrála sv. Víta  Praha</vt:lpstr>
      <vt:lpstr>Karlštejn</vt:lpstr>
      <vt:lpstr>Křivoklát</vt:lpstr>
      <vt:lpstr>Chrám sv. Barbory  Kutná Hora</vt:lpstr>
      <vt:lpstr>Druhy bazilik:</vt:lpstr>
      <vt:lpstr>Městská opevnění</vt:lpstr>
      <vt:lpstr>Rakovník - brána</vt:lpstr>
      <vt:lpstr>Domovní znamení </vt:lpstr>
      <vt:lpstr>U raka</vt:lpstr>
      <vt:lpstr>U tří housliček - Praha</vt:lpstr>
      <vt:lpstr>Výtvarné umění :</vt:lpstr>
      <vt:lpstr>Mistr Theodorik</vt:lpstr>
      <vt:lpstr>Mistr vyšebrodského oltáře</vt:lpstr>
      <vt:lpstr>Literatura :</vt:lpstr>
      <vt:lpstr>Dalimilova kronika</vt:lpstr>
      <vt:lpstr>Hudba :</vt:lpstr>
      <vt:lpstr>Gregoriánský chorál</vt:lpstr>
      <vt:lpstr>Hospodine pomiluj ny</vt:lpstr>
      <vt:lpstr>Ktož sú boží bojovníci</vt:lpstr>
      <vt:lpstr>Vzdělání :</vt:lpstr>
      <vt:lpstr>Prezentace aplikace PowerPoint</vt:lpstr>
      <vt:lpstr>Světové památky:</vt:lpstr>
      <vt:lpstr>Prezentace aplikace PowerPoint</vt:lpstr>
      <vt:lpstr>Prezentace aplikace PowerPoint</vt:lpstr>
      <vt:lpstr>Otázky pro opakování:</vt:lpstr>
      <vt:lpstr>Gotika</vt:lpstr>
      <vt:lpstr>Dokončení zápisu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GOTICKÁ  KULTURA</dc:title>
  <dc:creator>lunitka</dc:creator>
  <cp:lastModifiedBy>Soňa Blažková</cp:lastModifiedBy>
  <cp:revision>34</cp:revision>
  <dcterms:created xsi:type="dcterms:W3CDTF">2011-07-21T15:42:13Z</dcterms:created>
  <dcterms:modified xsi:type="dcterms:W3CDTF">2012-11-26T13:03:01Z</dcterms:modified>
</cp:coreProperties>
</file>