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9" r:id="rId4"/>
    <p:sldId id="270" r:id="rId5"/>
    <p:sldId id="281" r:id="rId6"/>
    <p:sldId id="275" r:id="rId7"/>
    <p:sldId id="282" r:id="rId8"/>
    <p:sldId id="283" r:id="rId9"/>
    <p:sldId id="272" r:id="rId10"/>
    <p:sldId id="271" r:id="rId11"/>
    <p:sldId id="274" r:id="rId12"/>
    <p:sldId id="277" r:id="rId13"/>
    <p:sldId id="278" r:id="rId14"/>
    <p:sldId id="279" r:id="rId15"/>
    <p:sldId id="284" r:id="rId16"/>
    <p:sldId id="258" r:id="rId17"/>
    <p:sldId id="259" r:id="rId18"/>
    <p:sldId id="260" r:id="rId19"/>
    <p:sldId id="261" r:id="rId20"/>
    <p:sldId id="262" r:id="rId21"/>
    <p:sldId id="263" r:id="rId22"/>
    <p:sldId id="276" r:id="rId23"/>
    <p:sldId id="264" r:id="rId24"/>
    <p:sldId id="266" r:id="rId25"/>
    <p:sldId id="267" r:id="rId26"/>
    <p:sldId id="268" r:id="rId27"/>
    <p:sldId id="280" r:id="rId28"/>
    <p:sldId id="265" r:id="rId29"/>
    <p:sldId id="273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99" autoAdjust="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78594-525C-404B-92E7-95189CA858D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72276-5E10-4580-825F-5BC92D194B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78594-525C-404B-92E7-95189CA858D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72276-5E10-4580-825F-5BC92D194B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78594-525C-404B-92E7-95189CA858D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72276-5E10-4580-825F-5BC92D194B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78594-525C-404B-92E7-95189CA858D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72276-5E10-4580-825F-5BC92D194B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78594-525C-404B-92E7-95189CA858D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72276-5E10-4580-825F-5BC92D194B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78594-525C-404B-92E7-95189CA858D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72276-5E10-4580-825F-5BC92D194B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78594-525C-404B-92E7-95189CA858D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72276-5E10-4580-825F-5BC92D194B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78594-525C-404B-92E7-95189CA858D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72276-5E10-4580-825F-5BC92D194B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78594-525C-404B-92E7-95189CA858D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72276-5E10-4580-825F-5BC92D194B91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78594-525C-404B-92E7-95189CA858D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72276-5E10-4580-825F-5BC92D194B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78594-525C-404B-92E7-95189CA858D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72276-5E10-4580-825F-5BC92D194B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A78594-525C-404B-92E7-95189CA858D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572276-5E10-4580-825F-5BC92D194B91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tional-geographic.cz/detail/mayove-%E2%80%93-moudri-knezi-nebo-fanatici-ritualniho-nasili-18726/" TargetMode="External"/><Relationship Id="rId2" Type="http://schemas.openxmlformats.org/officeDocument/2006/relationships/hyperlink" Target="http://ztracene-civilizace.blog.cz/0909/aztekove-a-vse-kolem-nic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magesofanthropology.com/MesoAmerica_Ancient_Sites_page_4.html" TargetMode="External"/><Relationship Id="rId5" Type="http://schemas.openxmlformats.org/officeDocument/2006/relationships/hyperlink" Target="http://feelguatemala.com/destinations/tikal" TargetMode="External"/><Relationship Id="rId4" Type="http://schemas.openxmlformats.org/officeDocument/2006/relationships/hyperlink" Target="http://wikitravel.org/en/Tikal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idovky.cz/salvej-droga-ktera-je-volne-v-prodeji-dsg-/ln_domov.asp?c=A080228_183134_ln_domov_fho" TargetMode="External"/><Relationship Id="rId3" Type="http://schemas.openxmlformats.org/officeDocument/2006/relationships/hyperlink" Target="http://www.lidovky.cz/obri-monolit-z-aztecke-ery-dcx-/ln_veda.asp?c=A061006_104352_ln_veda_fho" TargetMode="External"/><Relationship Id="rId7" Type="http://schemas.openxmlformats.org/officeDocument/2006/relationships/hyperlink" Target="http://shop.jordis.cz/index.php?main_page=index&amp;cPath=10" TargetMode="External"/><Relationship Id="rId2" Type="http://schemas.openxmlformats.org/officeDocument/2006/relationships/hyperlink" Target="http://cs.wikipedia.org/wiki/Dob%C3%BDv%C3%A1n%C3%AD_Azt%C3%A9ck%C3%A9_%C5%99%C3%AD%C5%A1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eskatelevize.cz/porady/10214135017-zazraky-prirody/210522161700008/" TargetMode="External"/><Relationship Id="rId5" Type="http://schemas.openxmlformats.org/officeDocument/2006/relationships/hyperlink" Target="http://www.cokotip.cz/cokotip/3-Xo-ai-zdrava-cokolada" TargetMode="External"/><Relationship Id="rId4" Type="http://schemas.openxmlformats.org/officeDocument/2006/relationships/hyperlink" Target="http://www.coop.cz/magazin/5_2008/kakao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Kultura Mayů a Aztéků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115616" y="980728"/>
            <a:ext cx="7056784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483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Dějepis – Kultura v dějinách</a:t>
            </a:r>
          </a:p>
          <a:p>
            <a:r>
              <a:rPr lang="cs-CZ" dirty="0" smtClean="0"/>
              <a:t>Šablona: III/2</a:t>
            </a:r>
          </a:p>
          <a:p>
            <a:r>
              <a:rPr lang="cs-CZ" dirty="0" smtClean="0"/>
              <a:t>Pořadové číslo: 1.14</a:t>
            </a:r>
          </a:p>
          <a:p>
            <a:r>
              <a:rPr lang="cs-CZ" dirty="0" smtClean="0"/>
              <a:t>Autor: Mgr. Soňa Blažková</a:t>
            </a:r>
          </a:p>
          <a:p>
            <a:r>
              <a:rPr lang="cs-CZ" dirty="0" smtClean="0"/>
              <a:t>Škola: ZŠ Choltice</a:t>
            </a:r>
          </a:p>
          <a:p>
            <a:r>
              <a:rPr lang="cs-CZ" dirty="0" smtClean="0"/>
              <a:t>Klíčová slova: Mayové, Yucatan, dvacítková soustava, Tikal, </a:t>
            </a:r>
            <a:r>
              <a:rPr lang="cs-CZ" dirty="0" err="1" smtClean="0"/>
              <a:t>Palenque</a:t>
            </a:r>
            <a:r>
              <a:rPr lang="cs-CZ" dirty="0" smtClean="0"/>
              <a:t>, </a:t>
            </a:r>
            <a:r>
              <a:rPr lang="cs-CZ" dirty="0" err="1" smtClean="0"/>
              <a:t>Copán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Aztékové ,</a:t>
            </a:r>
            <a:r>
              <a:rPr lang="cs-CZ" dirty="0" err="1" smtClean="0"/>
              <a:t>Tenochtitlan</a:t>
            </a:r>
            <a:r>
              <a:rPr lang="cs-CZ" dirty="0" smtClean="0"/>
              <a:t>, </a:t>
            </a:r>
            <a:r>
              <a:rPr lang="cs-CZ" dirty="0" err="1" smtClean="0"/>
              <a:t>Teotihuacan</a:t>
            </a:r>
            <a:r>
              <a:rPr lang="cs-CZ" dirty="0" smtClean="0"/>
              <a:t>, kakao, šalvěj, avokádo,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vánoční hvězda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</a:t>
            </a:r>
          </a:p>
          <a:p>
            <a:endParaRPr lang="cs-CZ" dirty="0"/>
          </a:p>
          <a:p>
            <a:r>
              <a:rPr lang="cs-CZ" dirty="0" smtClean="0"/>
              <a:t>Třída : Dějepis 7                               Datum: 4.6.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9636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Prezentace byla vytvořena pro potřeby výkladové hodiny</a:t>
            </a:r>
            <a:endParaRPr lang="cs-CZ" dirty="0"/>
          </a:p>
          <a:p>
            <a:r>
              <a:rPr lang="cs-CZ" dirty="0" smtClean="0"/>
              <a:t>1) titulní list</a:t>
            </a:r>
          </a:p>
          <a:p>
            <a:r>
              <a:rPr lang="cs-CZ" dirty="0" smtClean="0"/>
              <a:t>2) anotace</a:t>
            </a:r>
          </a:p>
          <a:p>
            <a:r>
              <a:rPr lang="cs-CZ" dirty="0" smtClean="0"/>
              <a:t>3) metodický návod</a:t>
            </a:r>
          </a:p>
          <a:p>
            <a:r>
              <a:rPr lang="cs-CZ" dirty="0" smtClean="0"/>
              <a:t>4) historie Mayů</a:t>
            </a:r>
          </a:p>
          <a:p>
            <a:r>
              <a:rPr lang="cs-CZ" dirty="0" smtClean="0"/>
              <a:t>5) život Mayů</a:t>
            </a:r>
          </a:p>
          <a:p>
            <a:r>
              <a:rPr lang="cs-CZ" dirty="0" smtClean="0"/>
              <a:t>6) mayský kalendář</a:t>
            </a:r>
          </a:p>
          <a:p>
            <a:r>
              <a:rPr lang="cs-CZ" dirty="0" smtClean="0"/>
              <a:t>7) mayské nastolení rovnováhy</a:t>
            </a:r>
          </a:p>
          <a:p>
            <a:r>
              <a:rPr lang="cs-CZ" dirty="0" smtClean="0"/>
              <a:t>8 – 11) mayské památky</a:t>
            </a:r>
          </a:p>
          <a:p>
            <a:r>
              <a:rPr lang="cs-CZ" dirty="0" smtClean="0"/>
              <a:t>12) historie Aztéků</a:t>
            </a:r>
          </a:p>
          <a:p>
            <a:r>
              <a:rPr lang="cs-CZ" dirty="0" smtClean="0"/>
              <a:t>13) ze života Aztéků</a:t>
            </a:r>
          </a:p>
          <a:p>
            <a:r>
              <a:rPr lang="cs-CZ" dirty="0" smtClean="0"/>
              <a:t>14) náboženství Aztéků</a:t>
            </a:r>
          </a:p>
          <a:p>
            <a:r>
              <a:rPr lang="cs-CZ" dirty="0" smtClean="0"/>
              <a:t>15) mapa Aztéckých států v době rozkvětu</a:t>
            </a:r>
          </a:p>
          <a:p>
            <a:r>
              <a:rPr lang="cs-CZ" dirty="0" smtClean="0"/>
              <a:t>16 – 18) památky Aztéků</a:t>
            </a:r>
          </a:p>
          <a:p>
            <a:r>
              <a:rPr lang="cs-CZ" dirty="0" smtClean="0"/>
              <a:t>19) Aztécký kalendář</a:t>
            </a:r>
          </a:p>
          <a:p>
            <a:r>
              <a:rPr lang="cs-CZ" dirty="0" smtClean="0"/>
              <a:t>20) Aztékové a čokoláda</a:t>
            </a:r>
          </a:p>
          <a:p>
            <a:r>
              <a:rPr lang="cs-CZ" dirty="0" smtClean="0"/>
              <a:t>21) Aztékové a </a:t>
            </a:r>
            <a:r>
              <a:rPr lang="cs-CZ" smtClean="0"/>
              <a:t>vánoční hvězda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5680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Mayů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Mayská kultura se datuje zhruba od 2000 př.n.l. až do roku 1541 n.l. </a:t>
            </a:r>
            <a:endParaRPr lang="cs-CZ" dirty="0" smtClean="0"/>
          </a:p>
          <a:p>
            <a:r>
              <a:rPr lang="cs-CZ" dirty="0" smtClean="0"/>
              <a:t>Svého </a:t>
            </a:r>
            <a:r>
              <a:rPr lang="cs-CZ" dirty="0"/>
              <a:t>vrcholu dosáhla mezi 7. a 9. stoletím n.l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Vyskytovali </a:t>
            </a:r>
            <a:r>
              <a:rPr lang="cs-CZ" dirty="0"/>
              <a:t>se na území </a:t>
            </a:r>
            <a:r>
              <a:rPr lang="cs-CZ" dirty="0" err="1"/>
              <a:t>Yukatánského</a:t>
            </a:r>
            <a:r>
              <a:rPr lang="cs-CZ" dirty="0"/>
              <a:t> poloostrovu, kde je dnes Mexiko a Guatemala. </a:t>
            </a:r>
            <a:endParaRPr lang="cs-CZ" dirty="0" smtClean="0"/>
          </a:p>
          <a:p>
            <a:r>
              <a:rPr lang="cs-CZ" dirty="0" smtClean="0"/>
              <a:t>Vynikali </a:t>
            </a:r>
            <a:r>
              <a:rPr lang="cs-CZ" dirty="0"/>
              <a:t>především v astronomii a matematice</a:t>
            </a:r>
            <a:r>
              <a:rPr lang="cs-CZ" dirty="0" smtClean="0"/>
              <a:t>.</a:t>
            </a:r>
          </a:p>
          <a:p>
            <a:r>
              <a:rPr lang="cs-CZ" dirty="0"/>
              <a:t>Osídlili Guatemalu, poloostrov </a:t>
            </a:r>
            <a:r>
              <a:rPr lang="cs-CZ" dirty="0" err="1"/>
              <a:t>Yucatán</a:t>
            </a:r>
            <a:r>
              <a:rPr lang="cs-CZ" dirty="0"/>
              <a:t>, část mexických států </a:t>
            </a:r>
            <a:r>
              <a:rPr lang="cs-CZ" dirty="0" err="1"/>
              <a:t>Tabascó</a:t>
            </a:r>
            <a:r>
              <a:rPr lang="cs-CZ" dirty="0"/>
              <a:t> a </a:t>
            </a:r>
            <a:r>
              <a:rPr lang="cs-CZ" dirty="0" err="1"/>
              <a:t>Chiapas</a:t>
            </a:r>
            <a:r>
              <a:rPr lang="cs-CZ" dirty="0"/>
              <a:t>, Belize, stejně jako části území Hondurasu a San Salvadoru</a:t>
            </a:r>
            <a:r>
              <a:rPr lang="cs-CZ" dirty="0" smtClean="0"/>
              <a:t>.</a:t>
            </a:r>
          </a:p>
          <a:p>
            <a:r>
              <a:rPr lang="cs-CZ" dirty="0"/>
              <a:t>Školství - univerzity byly postaveny ve tvaru většinou tříposchoďové pyramidy, kde každý stupeň znamenal jeden obor vědění. Chemie a fyzika se vyučovala až na nejvyšším patře pyramidy </a:t>
            </a:r>
            <a:r>
              <a:rPr lang="cs-CZ" dirty="0" smtClean="0"/>
              <a:t>– sloužila i pro modlení nebo jako hrobka pro významnou osobu</a:t>
            </a:r>
          </a:p>
        </p:txBody>
      </p:sp>
    </p:spTree>
    <p:extLst>
      <p:ext uri="{BB962C8B-B14F-4D97-AF65-F5344CB8AC3E}">
        <p14:creationId xmlns:p14="http://schemas.microsoft.com/office/powerpoint/2010/main" val="605355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říše Mayů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340768"/>
            <a:ext cx="8253702" cy="537321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53136"/>
            <a:ext cx="2862461" cy="2109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35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 života Mayů: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Před více než tisíci lety žvýkali Mayové ve Střední Americe </a:t>
            </a:r>
            <a:r>
              <a:rPr lang="cs-CZ" u="sng" dirty="0"/>
              <a:t>šťávu z gumovníku</a:t>
            </a:r>
            <a:r>
              <a:rPr lang="cs-CZ" dirty="0"/>
              <a:t>. Tento zvyk přejali bílí kolonizátoři, kteří jej také rozšířili po celém světě a žvýkačka s obměnami a variacemi na jedno původní téma, tedy gumovníkovou šťávu, přetrvala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Pěstovali </a:t>
            </a:r>
            <a:r>
              <a:rPr lang="cs-CZ" u="sng" dirty="0" smtClean="0"/>
              <a:t>kukuřici, brambory, fazole, rajčata , chilli</a:t>
            </a:r>
          </a:p>
          <a:p>
            <a:r>
              <a:rPr lang="cs-CZ" dirty="0" smtClean="0"/>
              <a:t>Chovali </a:t>
            </a:r>
            <a:r>
              <a:rPr lang="cs-CZ" u="sng" dirty="0" smtClean="0"/>
              <a:t>psíky, krocany, lamy, alpaky</a:t>
            </a:r>
          </a:p>
          <a:p>
            <a:r>
              <a:rPr lang="cs-CZ" dirty="0" smtClean="0"/>
              <a:t>Hlavním zdrojem domestikovaného masa byli zřejmě </a:t>
            </a:r>
            <a:r>
              <a:rPr lang="cs-CZ" b="1" dirty="0" smtClean="0"/>
              <a:t>morčata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86099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gumovník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84984"/>
            <a:ext cx="4604064" cy="345638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620688"/>
            <a:ext cx="3743325" cy="25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487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lama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04664"/>
            <a:ext cx="5403850" cy="405288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2166" y="4581128"/>
            <a:ext cx="3040862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28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Třináctiměsíční mayský kalendář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628800"/>
            <a:ext cx="3710530" cy="4752528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Používali soustavu </a:t>
            </a:r>
            <a:r>
              <a:rPr lang="cs-CZ" dirty="0" smtClean="0"/>
              <a:t> </a:t>
            </a:r>
            <a:r>
              <a:rPr lang="cs-CZ" dirty="0"/>
              <a:t>dvaceti čísel 0-19.</a:t>
            </a:r>
          </a:p>
          <a:p>
            <a:r>
              <a:rPr lang="cs-CZ" dirty="0"/>
              <a:t>Dvacítková soustava vychází z mayského kalendáře</a:t>
            </a:r>
          </a:p>
          <a:p>
            <a:r>
              <a:rPr lang="cs-CZ" dirty="0"/>
              <a:t>Vyznávali cykličnost – vše se opakuje v časových periodách</a:t>
            </a:r>
          </a:p>
          <a:p>
            <a:r>
              <a:rPr lang="cs-CZ" dirty="0" smtClean="0"/>
              <a:t>52 let po 565 dnech</a:t>
            </a:r>
          </a:p>
          <a:p>
            <a:r>
              <a:rPr lang="cs-CZ" dirty="0" smtClean="0"/>
              <a:t>73 let po 260 dnech</a:t>
            </a:r>
          </a:p>
          <a:p>
            <a:r>
              <a:rPr lang="cs-CZ" dirty="0" smtClean="0"/>
              <a:t>Měřili dráhu Slunce a Měsíce i jiných planet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44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Návrhy Mayů na nastolení rovnováhy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dirty="0"/>
              <a:t>Předpovídané změny nastanou, a jen naše postoje a činy rozhodnou jak kruté nebo mírné nakonec budou.</a:t>
            </a:r>
          </a:p>
          <a:p>
            <a:r>
              <a:rPr lang="cs-CZ" dirty="0"/>
              <a:t>Musíme jednat, udělat změny a zvolit si lidi, kteří nás budou reprezentovat. Takové, kteří pochopí, a kteří se ujmou veřejné činnosti prosazující respekt vůči Zemi. Meditace a duchovní techniky jsou dobré, ale dobré jsou také činy.</a:t>
            </a:r>
          </a:p>
          <a:p>
            <a:r>
              <a:rPr lang="cs-CZ" dirty="0"/>
              <a:t>Je velmi důležité ujasnit si, kdo jsme a také to, jaký je náš vztah k Zemi.</a:t>
            </a:r>
          </a:p>
          <a:p>
            <a:r>
              <a:rPr lang="cs-CZ" dirty="0"/>
              <a:t>Namísto řešení pomocí hlavy, bychom se občas měli řídit i hlasem svého srdce.</a:t>
            </a:r>
          </a:p>
          <a:p>
            <a:r>
              <a:rPr lang="cs-CZ" dirty="0"/>
              <a:t>Měli bychom věnovat pozornost tomu, co přijímá naše tělo. Hodně jídla naruší subtilní i robustní cestu.</a:t>
            </a:r>
          </a:p>
          <a:p>
            <a:r>
              <a:rPr lang="cs-CZ" dirty="0"/>
              <a:t>Měli bychom se naučit nějaké dobré dýchací technice, abychom jsme ovládali svůj dech.</a:t>
            </a:r>
          </a:p>
          <a:p>
            <a:r>
              <a:rPr lang="cs-CZ" dirty="0"/>
              <a:t>Žijeme ve světě energie. Důležitým úkolem v tomto období bude naučit se vnímat nebo vidět energii každého a všeho: lidí, rostlin, zvířat.</a:t>
            </a:r>
          </a:p>
          <a:p>
            <a:r>
              <a:rPr lang="cs-CZ" dirty="0"/>
              <a:t>Musíme reaktivovat energii posvátných míst. To je naše práce.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2089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Stavební památky Mayů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Město Tikal</a:t>
            </a:r>
          </a:p>
          <a:p>
            <a:r>
              <a:rPr lang="cs-CZ" dirty="0" err="1" smtClean="0"/>
              <a:t>Palenque</a:t>
            </a:r>
            <a:r>
              <a:rPr lang="cs-CZ" dirty="0" smtClean="0"/>
              <a:t> </a:t>
            </a:r>
            <a:r>
              <a:rPr lang="cs-CZ" dirty="0"/>
              <a:t>(v jižním Mexiku) </a:t>
            </a:r>
            <a:endParaRPr lang="cs-CZ" dirty="0" smtClean="0"/>
          </a:p>
          <a:p>
            <a:r>
              <a:rPr lang="cs-CZ" dirty="0" err="1" smtClean="0"/>
              <a:t>Copán</a:t>
            </a:r>
            <a:r>
              <a:rPr lang="cs-CZ" dirty="0" smtClean="0"/>
              <a:t> </a:t>
            </a:r>
            <a:r>
              <a:rPr lang="cs-CZ" dirty="0"/>
              <a:t>(v Hondurasu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1419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Mayské město Tikal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6792"/>
            <a:ext cx="3775700" cy="252028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453746"/>
            <a:ext cx="4032448" cy="2119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861048"/>
            <a:ext cx="4333875" cy="276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808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Palenque</a:t>
            </a:r>
            <a:r>
              <a:rPr lang="cs-CZ" dirty="0" smtClean="0"/>
              <a:t>  Mexiko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12776"/>
            <a:ext cx="4584192" cy="316992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933056"/>
            <a:ext cx="4121288" cy="2679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869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Copán</a:t>
            </a:r>
            <a:r>
              <a:rPr lang="cs-CZ" dirty="0" smtClean="0"/>
              <a:t> - Honduras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628800"/>
            <a:ext cx="6912768" cy="4850513"/>
          </a:xfrm>
        </p:spPr>
      </p:pic>
    </p:spTree>
    <p:extLst>
      <p:ext uri="{BB962C8B-B14F-4D97-AF65-F5344CB8AC3E}">
        <p14:creationId xmlns:p14="http://schemas.microsoft.com/office/powerpoint/2010/main" val="856307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AZTÉKOVÉ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248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národa Aztéků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/>
              <a:t>Slovo </a:t>
            </a:r>
            <a:r>
              <a:rPr lang="cs-CZ" b="1" dirty="0" err="1"/>
              <a:t>Aztec</a:t>
            </a:r>
            <a:r>
              <a:rPr lang="cs-CZ" dirty="0"/>
              <a:t> je odvozeno ze slova </a:t>
            </a:r>
            <a:r>
              <a:rPr lang="cs-CZ" dirty="0" err="1"/>
              <a:t>Atzlan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smtClean="0"/>
              <a:t>pravlast Aztéků) </a:t>
            </a:r>
            <a:r>
              <a:rPr lang="cs-CZ" dirty="0"/>
              <a:t>odkud údajně pocházeli aztéčtí předci. </a:t>
            </a:r>
            <a:endParaRPr lang="cs-CZ" dirty="0" smtClean="0"/>
          </a:p>
          <a:p>
            <a:r>
              <a:rPr lang="cs-CZ" dirty="0"/>
              <a:t>Podle věštby se Aztékové měli usadit tam, kde uvidí znamení v podobě orla, který sedí na opuncii (kaktusu) a drží v zobáku hada. </a:t>
            </a:r>
            <a:endParaRPr lang="cs-CZ" dirty="0" smtClean="0"/>
          </a:p>
          <a:p>
            <a:r>
              <a:rPr lang="cs-CZ" dirty="0" smtClean="0"/>
              <a:t>Znamení má </a:t>
            </a:r>
            <a:r>
              <a:rPr lang="cs-CZ" dirty="0"/>
              <a:t>ve vlajce </a:t>
            </a:r>
            <a:r>
              <a:rPr lang="cs-CZ" b="1" dirty="0"/>
              <a:t>dnešní Mexiko</a:t>
            </a:r>
            <a:r>
              <a:rPr lang="cs-CZ" dirty="0" smtClean="0"/>
              <a:t>.</a:t>
            </a:r>
          </a:p>
          <a:p>
            <a:r>
              <a:rPr lang="cs-CZ" dirty="0" smtClean="0"/>
              <a:t>usadili se na </a:t>
            </a:r>
            <a:r>
              <a:rPr lang="cs-CZ" dirty="0"/>
              <a:t>západě břehu jezera </a:t>
            </a:r>
            <a:r>
              <a:rPr lang="cs-CZ" dirty="0" err="1"/>
              <a:t>Texcoco</a:t>
            </a:r>
            <a:r>
              <a:rPr lang="cs-CZ" dirty="0"/>
              <a:t>, kde v roce 1345 založili město </a:t>
            </a:r>
            <a:r>
              <a:rPr lang="cs-CZ" b="1" dirty="0" err="1" smtClean="0"/>
              <a:t>Tenochitlián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(nese </a:t>
            </a:r>
            <a:r>
              <a:rPr lang="cs-CZ" dirty="0"/>
              <a:t>jméno podle náčelníka </a:t>
            </a:r>
            <a:r>
              <a:rPr lang="cs-CZ" dirty="0" err="1" smtClean="0"/>
              <a:t>Tenocha</a:t>
            </a:r>
            <a:r>
              <a:rPr lang="cs-CZ" dirty="0"/>
              <a:t>)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vznik 1428 sjednocením více států </a:t>
            </a:r>
          </a:p>
          <a:p>
            <a:r>
              <a:rPr lang="cs-CZ" dirty="0" smtClean="0"/>
              <a:t>Doba předkolumbovské Ameriky – střední a jižní Mexiko</a:t>
            </a:r>
          </a:p>
          <a:p>
            <a:r>
              <a:rPr lang="cs-CZ" dirty="0" smtClean="0"/>
              <a:t>1519-1521 – dobyta říše Španěly (</a:t>
            </a:r>
            <a:r>
              <a:rPr lang="cs-CZ" dirty="0" err="1" smtClean="0"/>
              <a:t>Hernando</a:t>
            </a:r>
            <a:r>
              <a:rPr lang="cs-CZ" dirty="0" smtClean="0"/>
              <a:t> </a:t>
            </a:r>
            <a:r>
              <a:rPr lang="cs-CZ" dirty="0" err="1" smtClean="0"/>
              <a:t>Cortés</a:t>
            </a:r>
            <a:r>
              <a:rPr lang="cs-CZ" dirty="0" smtClean="0"/>
              <a:t>)</a:t>
            </a:r>
          </a:p>
          <a:p>
            <a:r>
              <a:rPr lang="cs-CZ" dirty="0"/>
              <a:t>vyspělé zemědělství (kukuřice, kakao, rajčata, tabák, bavlna), doplněné lovem a rybolovem.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3538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 života Aztéků: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Rozvoj kultury 14.-15. století</a:t>
            </a:r>
          </a:p>
          <a:p>
            <a:r>
              <a:rPr lang="cs-CZ" dirty="0" smtClean="0"/>
              <a:t>Hlavně  umění, věda, zemědělství</a:t>
            </a:r>
          </a:p>
          <a:p>
            <a:r>
              <a:rPr lang="cs-CZ" dirty="0" smtClean="0"/>
              <a:t>Domy bílé, tmavočervené, nástěnné koberce</a:t>
            </a:r>
          </a:p>
          <a:p>
            <a:r>
              <a:rPr lang="cs-CZ" dirty="0" smtClean="0"/>
              <a:t>Města – ostrovy na mělkém jezeře – s plovoucími zahradami ( upevněný osázený rákosový vor)</a:t>
            </a:r>
          </a:p>
          <a:p>
            <a:r>
              <a:rPr lang="cs-CZ" dirty="0" smtClean="0"/>
              <a:t>Obrázkové písmo, jazyk </a:t>
            </a:r>
            <a:r>
              <a:rPr lang="cs-CZ" dirty="0" err="1" smtClean="0"/>
              <a:t>Nahuatl</a:t>
            </a:r>
            <a:r>
              <a:rPr lang="cs-CZ" dirty="0" smtClean="0"/>
              <a:t> – v Mexiku používán i dnes</a:t>
            </a:r>
          </a:p>
          <a:p>
            <a:r>
              <a:rPr lang="cs-CZ" dirty="0" smtClean="0"/>
              <a:t>Dobře vyzbrojená armáda</a:t>
            </a:r>
          </a:p>
          <a:p>
            <a:r>
              <a:rPr lang="cs-CZ" dirty="0"/>
              <a:t>vyráběly hlavně rituální předměty, dokázali zpracovat kámen, dřevo, lávu, křišťál, obsidián, měď, bronz, olovo, stříbro a zlato, co však </a:t>
            </a:r>
            <a:r>
              <a:rPr lang="cs-CZ" dirty="0" smtClean="0"/>
              <a:t>nedokázali </a:t>
            </a:r>
            <a:r>
              <a:rPr lang="cs-CZ" dirty="0"/>
              <a:t>zpracovat bylo </a:t>
            </a:r>
            <a:r>
              <a:rPr lang="cs-CZ" dirty="0" smtClean="0"/>
              <a:t>železo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290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Uctívání boha </a:t>
            </a:r>
            <a:r>
              <a:rPr lang="cs-CZ" dirty="0"/>
              <a:t>Slunce –aby nezanikl svět každý den lidské oběti- </a:t>
            </a:r>
            <a:r>
              <a:rPr lang="cs-CZ" dirty="0" smtClean="0"/>
              <a:t>vytrženo srdce zaživa</a:t>
            </a:r>
          </a:p>
          <a:p>
            <a:r>
              <a:rPr lang="cs-CZ" dirty="0" smtClean="0"/>
              <a:t>Kněz – velmi výsadní postavení – pouze on mohl mluvit s panovníkem</a:t>
            </a:r>
          </a:p>
          <a:p>
            <a:r>
              <a:rPr lang="cs-CZ" dirty="0"/>
              <a:t>Aztécký kalendář - začínal roku </a:t>
            </a:r>
            <a:r>
              <a:rPr lang="cs-CZ" dirty="0" smtClean="0"/>
              <a:t>1091</a:t>
            </a:r>
          </a:p>
          <a:p>
            <a:r>
              <a:rPr lang="cs-CZ" dirty="0" smtClean="0"/>
              <a:t>Uměli vypočítat zatmění slunce</a:t>
            </a:r>
          </a:p>
          <a:p>
            <a:r>
              <a:rPr lang="cs-CZ" dirty="0"/>
              <a:t>Znali dráhu planet - Venuše, Merkur, Jupiter a </a:t>
            </a:r>
            <a:r>
              <a:rPr lang="cs-CZ" dirty="0" smtClean="0"/>
              <a:t>Mars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0719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Aztécké říše na vrcholu moci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060848"/>
            <a:ext cx="7852664" cy="3882380"/>
          </a:xfrm>
        </p:spPr>
      </p:pic>
    </p:spTree>
    <p:extLst>
      <p:ext uri="{BB962C8B-B14F-4D97-AF65-F5344CB8AC3E}">
        <p14:creationId xmlns:p14="http://schemas.microsoft.com/office/powerpoint/2010/main" val="1386716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Templo</a:t>
            </a:r>
            <a:r>
              <a:rPr lang="cs-CZ" dirty="0" smtClean="0"/>
              <a:t> </a:t>
            </a:r>
            <a:r>
              <a:rPr lang="cs-CZ" dirty="0" err="1" smtClean="0"/>
              <a:t>Mayor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hlavní chrám v </a:t>
            </a:r>
            <a:r>
              <a:rPr lang="cs-CZ" dirty="0" err="1" smtClean="0"/>
              <a:t>Tenochtitlánu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132855"/>
            <a:ext cx="6160685" cy="4435693"/>
          </a:xfrm>
        </p:spPr>
      </p:pic>
    </p:spTree>
    <p:extLst>
      <p:ext uri="{BB962C8B-B14F-4D97-AF65-F5344CB8AC3E}">
        <p14:creationId xmlns:p14="http://schemas.microsoft.com/office/powerpoint/2010/main" val="3658200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Teotihuacan</a:t>
            </a:r>
            <a:r>
              <a:rPr lang="cs-CZ" dirty="0" smtClean="0"/>
              <a:t> – Mexické údolí – naleziště pyramid - </a:t>
            </a:r>
            <a:r>
              <a:rPr lang="cs-CZ" dirty="0" err="1" smtClean="0"/>
              <a:t>zzikuratů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806575"/>
            <a:ext cx="6984776" cy="4672738"/>
          </a:xfrm>
        </p:spPr>
      </p:pic>
    </p:spTree>
    <p:extLst>
      <p:ext uri="{BB962C8B-B14F-4D97-AF65-F5344CB8AC3E}">
        <p14:creationId xmlns:p14="http://schemas.microsoft.com/office/powerpoint/2010/main" val="1437721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Měsíční pyramida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707" y="1806575"/>
            <a:ext cx="6088585" cy="4052888"/>
          </a:xfrm>
        </p:spPr>
      </p:pic>
    </p:spTree>
    <p:extLst>
      <p:ext uri="{BB962C8B-B14F-4D97-AF65-F5344CB8AC3E}">
        <p14:creationId xmlns:p14="http://schemas.microsoft.com/office/powerpoint/2010/main" val="184202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Kalendář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124744"/>
            <a:ext cx="5112568" cy="5112568"/>
          </a:xfrm>
        </p:spPr>
      </p:pic>
    </p:spTree>
    <p:extLst>
      <p:ext uri="{BB962C8B-B14F-4D97-AF65-F5344CB8AC3E}">
        <p14:creationId xmlns:p14="http://schemas.microsoft.com/office/powerpoint/2010/main" val="4022128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Aztékové pili kakaové nápoje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330030"/>
            <a:ext cx="2698932" cy="183527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509" y="1844824"/>
            <a:ext cx="3043538" cy="43204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881642"/>
            <a:ext cx="2468880" cy="2593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872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Znali vanilku, šalvěj, avokádo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327" y="1432288"/>
            <a:ext cx="2592288" cy="303635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077072"/>
            <a:ext cx="2561087" cy="193421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628799"/>
            <a:ext cx="2753472" cy="264333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852936"/>
            <a:ext cx="2540000" cy="364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43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Znali vánoční hvězdu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Domovinou vánoční hvězdy je Střední Amerika a Mexiko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Podle aztécké legendy se zrodila z kapek zlomeného srdce jedné nešťastně zamilované bohyně. </a:t>
            </a:r>
            <a:endParaRPr lang="cs-CZ" dirty="0" smtClean="0"/>
          </a:p>
          <a:p>
            <a:r>
              <a:rPr lang="cs-CZ" dirty="0" smtClean="0"/>
              <a:t>Aztékové </a:t>
            </a:r>
            <a:r>
              <a:rPr lang="cs-CZ" dirty="0"/>
              <a:t>vánoční hvězdu uctívali především pro její praktické vlastnosti, kdy z jejích barevných listů vyráběli </a:t>
            </a:r>
            <a:r>
              <a:rPr lang="cs-CZ" b="1" dirty="0"/>
              <a:t>červené barvivo </a:t>
            </a:r>
            <a:r>
              <a:rPr lang="cs-CZ" dirty="0"/>
              <a:t>na textilie a používali jej i do </a:t>
            </a:r>
            <a:r>
              <a:rPr lang="cs-CZ" b="1" dirty="0"/>
              <a:t>kosmetiky</a:t>
            </a:r>
            <a:r>
              <a:rPr lang="cs-CZ" dirty="0"/>
              <a:t>. Mléčnou mízu vánoční hvězdy využívali jako </a:t>
            </a:r>
            <a:r>
              <a:rPr lang="cs-CZ" b="1" dirty="0"/>
              <a:t>lék proti horečce</a:t>
            </a:r>
            <a:r>
              <a:rPr lang="cs-CZ" dirty="0"/>
              <a:t>.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060848"/>
            <a:ext cx="3470275" cy="3528392"/>
          </a:xfrm>
        </p:spPr>
      </p:pic>
    </p:spTree>
    <p:extLst>
      <p:ext uri="{BB962C8B-B14F-4D97-AF65-F5344CB8AC3E}">
        <p14:creationId xmlns:p14="http://schemas.microsoft.com/office/powerpoint/2010/main" val="2964876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na opakování: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Kdy se datuje mayská kultura?</a:t>
            </a:r>
          </a:p>
          <a:p>
            <a:r>
              <a:rPr lang="cs-CZ" dirty="0" smtClean="0"/>
              <a:t>2) Kdy dosáhla kultura Mayů svého vrcholu?</a:t>
            </a:r>
          </a:p>
          <a:p>
            <a:r>
              <a:rPr lang="cs-CZ" dirty="0" smtClean="0"/>
              <a:t>3) Čím se Mayové živili?</a:t>
            </a:r>
          </a:p>
          <a:p>
            <a:r>
              <a:rPr lang="cs-CZ" dirty="0" smtClean="0"/>
              <a:t>4) Znáš  nějaká mayská naleziště?</a:t>
            </a:r>
          </a:p>
          <a:p>
            <a:r>
              <a:rPr lang="cs-CZ" dirty="0" smtClean="0"/>
              <a:t>5) Co víš o historii Aztéků?</a:t>
            </a:r>
          </a:p>
          <a:p>
            <a:r>
              <a:rPr lang="cs-CZ" dirty="0" smtClean="0"/>
              <a:t>6) Kdy probíhá rozvoj aztécké kultury?</a:t>
            </a:r>
          </a:p>
          <a:p>
            <a:r>
              <a:rPr lang="cs-CZ" dirty="0" smtClean="0"/>
              <a:t>7) Znáš nějaké informace o aztéckém kalendáři?</a:t>
            </a:r>
          </a:p>
          <a:p>
            <a:r>
              <a:rPr lang="cs-CZ" dirty="0" smtClean="0"/>
              <a:t>8) Jaké známé plodiny Aztékové pěstovali?</a:t>
            </a:r>
          </a:p>
          <a:p>
            <a:r>
              <a:rPr lang="cs-CZ" dirty="0" smtClean="0"/>
              <a:t>9) V jaké souvislosti se pojí vánoční hvězda se životem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Aztéků?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8373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Mayové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ztracene-civilizace.blog.cz/0909/aztekove-a-vse-kolem-nich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http://www.national-geographic.cz/detail/mayove-%E2%80%93-moudri-knezi-nebo-fanatici-ritualniho-nasili-18726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wikitravel.org/en/Tikal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wikitravel.org/en/Tikal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feelguatemala.com/destinations/tikal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www.imagesofanthropology.com/MesoAmerica_Ancient_Sites_page_4.html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www.imagesofanthropology.com/MesoAmerica_Ancient_Sites_page_4.html</a:t>
            </a:r>
            <a:endParaRPr lang="cs-CZ" dirty="0" smtClean="0"/>
          </a:p>
          <a:p>
            <a:r>
              <a:rPr lang="cs-CZ" dirty="0"/>
              <a:t>http://www.happytellus.com/gallery.php?img_id=3289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3025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Aztékové:</a:t>
            </a:r>
          </a:p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://cs.wikipedia.org/wiki/Dob%C3%BDv%C3%A1n%C3%AD_Azt%C3%A9ck%C3%A9_%C5%99%C3%AD%C5%A1e</a:t>
            </a:r>
            <a:endParaRPr lang="cs-CZ" dirty="0"/>
          </a:p>
          <a:p>
            <a:r>
              <a:rPr lang="cs-CZ" dirty="0">
                <a:hlinkClick r:id="rId3"/>
              </a:rPr>
              <a:t>http://www.lidovky.cz/obri-monolit-z-aztecke-ery-dcx-/ln_veda.asp?c=A061006_104352_ln_veda_fho</a:t>
            </a:r>
            <a:endParaRPr lang="cs-CZ" dirty="0"/>
          </a:p>
          <a:p>
            <a:r>
              <a:rPr lang="cs-CZ" dirty="0"/>
              <a:t>http://images.google.com/imgres?q=azt%C3%A9kov%C3%A9&amp;hl=cs&amp;biw=1262&amp;bih=628&amp;gbv=2&amp;tbm=isch&amp;tbnid=7q5AcXtAClbeyM:&amp;imgrefurl=http://www.maserske-kurzy-praha.cz/hot-stones.php&amp;docid=Qz9GHEKJ5iegjM&amp;imgurl=http://www.maserske-kurzy-praha.cz/obrazek/hot-stone-aztec-48b661eb0178e.jpg&amp;w=432&amp;h=432&amp;ei=_5C4T_apDcvKswaYhpzzBw&amp;zoom=1&amp;iact=hc&amp;vpx=132&amp;vpy=276&amp;dur=41&amp;hovh=225&amp;hovw=225&amp;tx=123&amp;ty=114&amp;sig=106000397853173062330&amp;page=1&amp;tbnh=138&amp;tbnw=138&amp;start=0&amp;ndsp=18&amp;ved=1t:429,r:6,s:0,i:83</a:t>
            </a:r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://www.coop.cz/magazin/5_2008/kakao.html</a:t>
            </a:r>
            <a:endParaRPr lang="cs-CZ" dirty="0"/>
          </a:p>
          <a:p>
            <a:r>
              <a:rPr lang="cs-CZ" dirty="0">
                <a:hlinkClick r:id="rId5"/>
              </a:rPr>
              <a:t>http://www.cokotip.cz/cokotip/3-Xo-ai-zdrava-cokolada</a:t>
            </a:r>
            <a:endParaRPr lang="cs-CZ" dirty="0"/>
          </a:p>
          <a:p>
            <a:r>
              <a:rPr lang="cs-CZ" dirty="0">
                <a:hlinkClick r:id="rId6"/>
              </a:rPr>
              <a:t>http://www.ceskatelevize.cz/porady/10214135017-zazraky-prirody/210522161700008/</a:t>
            </a:r>
            <a:endParaRPr lang="cs-CZ" dirty="0"/>
          </a:p>
          <a:p>
            <a:r>
              <a:rPr lang="cs-CZ" dirty="0">
                <a:hlinkClick r:id="rId7"/>
              </a:rPr>
              <a:t>http://shop.jordis.cz/index.php?main_page=index&amp;cPath=10</a:t>
            </a:r>
            <a:endParaRPr lang="cs-CZ" dirty="0"/>
          </a:p>
          <a:p>
            <a:r>
              <a:rPr lang="cs-CZ" dirty="0">
                <a:hlinkClick r:id="rId8"/>
              </a:rPr>
              <a:t>http://www.lidovky.cz/salvej-droga-ktera-je-volne-v-prodeji-dsg-/ln_domov.asp?c=A080228_183134_ln_domov_fho</a:t>
            </a:r>
            <a:endParaRPr lang="cs-CZ" dirty="0"/>
          </a:p>
          <a:p>
            <a:r>
              <a:rPr lang="cs-CZ" dirty="0">
                <a:hlinkClick r:id="rId8"/>
              </a:rPr>
              <a:t>http://www.lidovky.cz/salvej-droga-ktera-je-volne-v-prodeji-dsg-/ln_domov.asp?c=A080228_183134_ln_domov_fho</a:t>
            </a:r>
            <a:endParaRPr lang="cs-CZ" dirty="0"/>
          </a:p>
          <a:p>
            <a:r>
              <a:rPr lang="cs-CZ" dirty="0"/>
              <a:t>http://www.stavby.cz/clanky/hvezda-vanocni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4452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522</TotalTime>
  <Words>995</Words>
  <Application>Microsoft Office PowerPoint</Application>
  <PresentationFormat>Předvádění na obrazovce (4:3)</PresentationFormat>
  <Paragraphs>142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Summer</vt:lpstr>
      <vt:lpstr>Kultura Mayů a Aztéků </vt:lpstr>
      <vt:lpstr>Anotace:</vt:lpstr>
      <vt:lpstr>Metodický návod:</vt:lpstr>
      <vt:lpstr>Historie Mayů</vt:lpstr>
      <vt:lpstr>Mapa říše Mayů</vt:lpstr>
      <vt:lpstr>Ze života Mayů:</vt:lpstr>
      <vt:lpstr>gumovník</vt:lpstr>
      <vt:lpstr>                                   lama</vt:lpstr>
      <vt:lpstr>Třináctiměsíční mayský kalendář</vt:lpstr>
      <vt:lpstr>Návrhy Mayů na nastolení rovnováhy</vt:lpstr>
      <vt:lpstr>Stavební památky Mayů</vt:lpstr>
      <vt:lpstr>Mayské město Tikal</vt:lpstr>
      <vt:lpstr>Palenque  Mexiko</vt:lpstr>
      <vt:lpstr>Copán - Honduras</vt:lpstr>
      <vt:lpstr>AZTÉKOVÉ</vt:lpstr>
      <vt:lpstr>Historie národa Aztéků</vt:lpstr>
      <vt:lpstr>Ze života Aztéků:</vt:lpstr>
      <vt:lpstr>náboženství</vt:lpstr>
      <vt:lpstr>Aztécké říše na vrcholu moci</vt:lpstr>
      <vt:lpstr>Templo Mayor  hlavní chrám v Tenochtitlánu</vt:lpstr>
      <vt:lpstr>Teotihuacan – Mexické údolí – naleziště pyramid - zzikuratů</vt:lpstr>
      <vt:lpstr>Měsíční pyramida</vt:lpstr>
      <vt:lpstr>Kalendář</vt:lpstr>
      <vt:lpstr>Aztékové pili kakaové nápoje</vt:lpstr>
      <vt:lpstr>Znali vanilku, šalvěj, avokádo</vt:lpstr>
      <vt:lpstr>Znali vánoční hvězdu</vt:lpstr>
      <vt:lpstr>Otázky na opakování:</vt:lpstr>
      <vt:lpstr>Zdroje :</vt:lpstr>
      <vt:lpstr>Zdroje: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Kultura Aztéků a Inků</dc:title>
  <dc:creator>Blazkova</dc:creator>
  <cp:lastModifiedBy>Blazkova</cp:lastModifiedBy>
  <cp:revision>31</cp:revision>
  <dcterms:created xsi:type="dcterms:W3CDTF">2012-05-19T12:36:27Z</dcterms:created>
  <dcterms:modified xsi:type="dcterms:W3CDTF">2013-03-25T16:51:35Z</dcterms:modified>
</cp:coreProperties>
</file>