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87" r:id="rId4"/>
    <p:sldId id="264" r:id="rId5"/>
    <p:sldId id="279" r:id="rId6"/>
    <p:sldId id="280" r:id="rId7"/>
    <p:sldId id="282" r:id="rId8"/>
    <p:sldId id="284" r:id="rId9"/>
    <p:sldId id="285" r:id="rId10"/>
    <p:sldId id="283" r:id="rId11"/>
    <p:sldId id="289" r:id="rId12"/>
    <p:sldId id="276" r:id="rId13"/>
    <p:sldId id="281" r:id="rId14"/>
    <p:sldId id="288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89CA5-72C2-412F-9EDC-2C763F1FE86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4/45/Pushkin_Signature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0/00/Pushkin_Alexander,_self_portret,_1820s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fd.cz/film/12543-onegin/" TargetMode="External"/><Relationship Id="rId2" Type="http://schemas.openxmlformats.org/officeDocument/2006/relationships/hyperlink" Target="http://www.youtube.com/watch?v=7SLJEIrM77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pWO340HsaQ" TargetMode="External"/><Relationship Id="rId2" Type="http://schemas.openxmlformats.org/officeDocument/2006/relationships/hyperlink" Target="http://vargulic.bigbloger.lidovky.cz/c/175073/Tatana-pise-Oneginovi-a-cesky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Ev%C5%BEen_On%C4%9Bgin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946140" TargetMode="External"/><Relationship Id="rId2" Type="http://schemas.openxmlformats.org/officeDocument/2006/relationships/hyperlink" Target="http://prehravac.rozhlas.cz/audio/94289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b.ru/misc/i/gallery/12548/69610.jpg" TargetMode="External"/><Relationship Id="rId4" Type="http://schemas.openxmlformats.org/officeDocument/2006/relationships/hyperlink" Target="http://tambovgrad.ru/upfiles/goncharova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946140" TargetMode="External"/><Relationship Id="rId2" Type="http://schemas.openxmlformats.org/officeDocument/2006/relationships/hyperlink" Target="http://prehravac.rozhlas.cz/audio/94289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6/Yevgeny_Onegin_by_Repin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5/5d/Eugene_Onegin_illustrati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c/TatyanaEvgOneginSamokishSudkovskRishar1899.jpg" TargetMode="External"/><Relationship Id="rId11" Type="http://schemas.openxmlformats.org/officeDocument/2006/relationships/image" Target="../media/image4.png"/><Relationship Id="rId5" Type="http://schemas.openxmlformats.org/officeDocument/2006/relationships/image" Target="../media/image7.jpeg"/><Relationship Id="rId10" Type="http://schemas.openxmlformats.org/officeDocument/2006/relationships/hyperlink" Target="//upload.wikimedia.org/wikipedia/commons/4/45/Pushkin_Signature.svg" TargetMode="External"/><Relationship Id="rId4" Type="http://schemas.openxmlformats.org/officeDocument/2006/relationships/hyperlink" Target="//upload.wikimedia.org/wikipedia/commons/e/ed/Eugene_Onegin_book_edition.jpg" TargetMode="External"/><Relationship Id="rId9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quote.org/wiki/Alexandr_Sergejevi%C4%8D_Pu%C5%A1kin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ushkin_Signature.svg?uselang=ru" TargetMode="External"/><Relationship Id="rId13" Type="http://schemas.openxmlformats.org/officeDocument/2006/relationships/hyperlink" Target="http://commons.wikimedia.org/wiki/File:Yevgeny_Onegin_by_Repin.jpg?uselang=ru" TargetMode="External"/><Relationship Id="rId3" Type="http://schemas.openxmlformats.org/officeDocument/2006/relationships/hyperlink" Target="http://www.spisovatele.cz/alexandr-sergejevic-puskin" TargetMode="External"/><Relationship Id="rId7" Type="http://schemas.openxmlformats.org/officeDocument/2006/relationships/hyperlink" Target="http://commons.wikimedia.org/wiki/File:AlexanderPushkin_portrait.jpg?uselang=ru" TargetMode="External"/><Relationship Id="rId12" Type="http://schemas.openxmlformats.org/officeDocument/2006/relationships/hyperlink" Target="http://commons.wikimedia.org/wiki/File:TatyanaEvgOneginSamokishSudkovskRishar1899.jpg?uselang=ru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u.wikipedia.org/wiki/%D0%9F%D1%83%D1%88%D0%BA%D0%B8%D0%BD,_%D0%90%D0%BB%D0%B5%D0%BA%D1%81%D0%B0%D0%BD%D0%B4%D1%80_%D0%A1%D0%B5%D1%80%D0%B3%D0%B5%D0%B5%D0%B2%D0%B8%D1%87" TargetMode="External"/><Relationship Id="rId11" Type="http://schemas.openxmlformats.org/officeDocument/2006/relationships/hyperlink" Target="http://commons.wikimedia.org/wiki/File:Eugene_Onegin_book_edition.jpg?uselang=ru" TargetMode="External"/><Relationship Id="rId5" Type="http://schemas.openxmlformats.org/officeDocument/2006/relationships/hyperlink" Target="http://vargulic.bigbloger.lidovky.cz/c/175073/Tatana-pise-Oneginovi-a-cesky.html" TargetMode="External"/><Relationship Id="rId10" Type="http://schemas.openxmlformats.org/officeDocument/2006/relationships/hyperlink" Target="http://commons.wikimedia.org/wiki/File:Eugene_Onegin_illustration.jpg?uselang=ru" TargetMode="External"/><Relationship Id="rId4" Type="http://schemas.openxmlformats.org/officeDocument/2006/relationships/hyperlink" Target="http://www.stihi.ru/2012/11/14/9906" TargetMode="External"/><Relationship Id="rId9" Type="http://schemas.openxmlformats.org/officeDocument/2006/relationships/hyperlink" Target="http://commons.wikimedia.org/wiki/File:Pushkin_Alexander,_self_portret,_1820s.jpg?uselang=r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roh 1"/>
          <p:cNvSpPr/>
          <p:nvPr/>
        </p:nvSpPr>
        <p:spPr bwMode="auto">
          <a:xfrm>
            <a:off x="357158" y="1643050"/>
            <a:ext cx="8572560" cy="3643338"/>
          </a:xfrm>
          <a:prstGeom prst="foldedCorner">
            <a:avLst/>
          </a:prstGeom>
          <a:gradFill>
            <a:gsLst>
              <a:gs pos="0">
                <a:srgbClr val="FFC000"/>
              </a:gs>
              <a:gs pos="64999">
                <a:srgbClr val="F0EBD5"/>
              </a:gs>
              <a:gs pos="100000">
                <a:srgbClr val="D1C39F"/>
              </a:gs>
            </a:gsLst>
            <a:lin ang="2400000" scaled="0"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VY_12_INOVACE_1B_14_ A. S. Puškin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listopad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2013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4" name="Picture 5" descr="GYMLOVO_logo BRV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357686" y="214290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857356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501122" cy="5715040"/>
          </a:xfrm>
          <a:gradFill>
            <a:gsLst>
              <a:gs pos="27000">
                <a:srgbClr val="FFC000"/>
              </a:gs>
              <a:gs pos="50000">
                <a:schemeClr val="bg1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2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4. ročníku. Slouží k maturitnímu opakování.</a:t>
            </a:r>
          </a:p>
          <a:p>
            <a:pPr lvl="0"/>
            <a:r>
              <a:rPr lang="cs-CZ" sz="9600" dirty="0" smtClean="0"/>
              <a:t>Prezentace </a:t>
            </a:r>
            <a:r>
              <a:rPr lang="cs-CZ" sz="9600" dirty="0"/>
              <a:t>seznamuje žáky </a:t>
            </a:r>
            <a:r>
              <a:rPr lang="cs-CZ" sz="9600" dirty="0" smtClean="0"/>
              <a:t>s tvorbou A.S. Puškina.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/>
            <a:r>
              <a:rPr lang="cs-CZ" sz="9600" dirty="0"/>
              <a:t>Žáci si jej bedlivě prostudují a následně vypracují odpovědi na přiložené otázky a </a:t>
            </a:r>
            <a:r>
              <a:rPr lang="cs-CZ" sz="9600" dirty="0" smtClean="0"/>
              <a:t>úkoly (doma si předem vyslechnou nahrávky a zhlédnou ukázku).</a:t>
            </a:r>
            <a:endParaRPr lang="cs-CZ" sz="9600" dirty="0"/>
          </a:p>
          <a:p>
            <a:pPr lvl="0"/>
            <a:r>
              <a:rPr lang="cs-CZ" sz="9600" dirty="0" smtClean="0"/>
              <a:t>Snímek 3 – zadání úkolu se objeví při kliknutí myší. Při dalším poklepu se objeví správné odpovědi (zakrytá slova v textu). </a:t>
            </a:r>
          </a:p>
          <a:p>
            <a:pPr lvl="0"/>
            <a:r>
              <a:rPr lang="cs-CZ" sz="9600" dirty="0" smtClean="0"/>
              <a:t>Snímek 6 - řešení vyjede zespodu při poklepu myší.</a:t>
            </a:r>
          </a:p>
          <a:p>
            <a:pPr lvl="0"/>
            <a:r>
              <a:rPr lang="cs-CZ" sz="9600" dirty="0" smtClean="0"/>
              <a:t>Snímek 7,8, 9, 11 – řešení se objeví při poklepu.</a:t>
            </a:r>
          </a:p>
          <a:p>
            <a:pPr lvl="0"/>
            <a:r>
              <a:rPr lang="cs-CZ" sz="9600" dirty="0" smtClean="0"/>
              <a:t>Snímek 12 – obrazový materiál k Evženu Oněginovi.</a:t>
            </a:r>
          </a:p>
          <a:p>
            <a:pPr lvl="0"/>
            <a:r>
              <a:rPr lang="cs-CZ" sz="9600" dirty="0" smtClean="0"/>
              <a:t>Snímek 13 – správné žánry vyjedou při poklepu myší.</a:t>
            </a:r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>
              <a:buNone/>
            </a:pP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43140" cy="500066"/>
          </a:xfrm>
          <a:gradFill>
            <a:gsLst>
              <a:gs pos="27000">
                <a:schemeClr val="accent2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ushkin Signature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5786454"/>
            <a:ext cx="3063547" cy="90011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428992" y="428604"/>
            <a:ext cx="54635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Alexandr </a:t>
            </a:r>
            <a:r>
              <a:rPr lang="cs-CZ" sz="36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Sergejevič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Puškin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3429024" y="1142984"/>
            <a:ext cx="5714976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  <a:cs typeface="Arial" pitchFamily="34" charset="0"/>
              </a:rPr>
              <a:t>Алек</a:t>
            </a:r>
            <a:r>
              <a:rPr lang="cs-CZ" sz="2800" b="1" dirty="0" err="1" smtClean="0">
                <a:latin typeface="Monotype Corsiva" pitchFamily="66" charset="0"/>
                <a:cs typeface="Arial" pitchFamily="34" charset="0"/>
              </a:rPr>
              <a:t>c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  <a:cs typeface="Arial" pitchFamily="34" charset="0"/>
              </a:rPr>
              <a:t>aндр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  <a:cs typeface="Arial" pitchFamily="34" charset="0"/>
              </a:rPr>
              <a:t> 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  <a:cs typeface="Arial" pitchFamily="34" charset="0"/>
              </a:rPr>
              <a:t>Сергeевич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  <a:cs typeface="Arial" pitchFamily="34" charset="0"/>
              </a:rPr>
              <a:t> 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  <a:cs typeface="Arial" pitchFamily="34" charset="0"/>
              </a:rPr>
              <a:t>Пyшкин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onotype Corsiva" pitchFamily="66" charset="0"/>
              <a:cs typeface="Arial" pitchFamily="34" charset="0"/>
            </a:endParaRPr>
          </a:p>
          <a:p>
            <a:pPr marL="0" marR="0" lvl="0" indent="0" algn="ctr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tabLst/>
            </a:pPr>
            <a:r>
              <a:rPr lang="cs-CZ" sz="3600" b="1" dirty="0" smtClean="0">
                <a:solidFill>
                  <a:srgbClr val="FF0000"/>
                </a:solidFill>
                <a:latin typeface="+mj-lt"/>
                <a:cs typeface="Arial" pitchFamily="34" charset="0"/>
              </a:rPr>
              <a:t>1799 - 1837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j-lt"/>
                <a:cs typeface="Arial" pitchFamily="34" charset="0"/>
              </a:rPr>
              <a:t> </a:t>
            </a:r>
            <a:endParaRPr kumimoji="0" lang="cs-CZ" sz="72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1031" name="Picture 7" descr="File:Pushkin Alexander, self portret, 1820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2335766"/>
            <a:ext cx="2913718" cy="33555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654032"/>
          </a:xfrm>
          <a:gradFill>
            <a:gsLst>
              <a:gs pos="0">
                <a:schemeClr val="accent2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8715436" cy="5500726"/>
          </a:xfrm>
          <a:gradFill>
            <a:gsLst>
              <a:gs pos="0">
                <a:srgbClr val="FFC000"/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400000" scaled="0"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1900" b="1" dirty="0" smtClean="0"/>
              <a:t>         </a:t>
            </a:r>
          </a:p>
          <a:p>
            <a:pPr marL="0" indent="0">
              <a:buNone/>
            </a:pP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Alexandr  </a:t>
            </a:r>
            <a:r>
              <a:rPr lang="cs-CZ" sz="3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Sergejevič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Puškin </a:t>
            </a:r>
            <a:r>
              <a:rPr lang="cs-CZ" sz="2600" dirty="0" smtClean="0"/>
              <a:t>   </a:t>
            </a:r>
            <a:r>
              <a:rPr lang="cs-CZ" sz="3800" b="1" dirty="0" smtClean="0"/>
              <a:t>(</a:t>
            </a:r>
            <a:r>
              <a:rPr lang="cs-CZ" sz="3800" b="1" dirty="0" err="1" smtClean="0"/>
              <a:t>Александр</a:t>
            </a:r>
            <a:r>
              <a:rPr lang="cs-CZ" sz="3800" b="1" dirty="0" smtClean="0"/>
              <a:t> </a:t>
            </a:r>
            <a:r>
              <a:rPr lang="cs-CZ" sz="3800" b="1" dirty="0" err="1" smtClean="0"/>
              <a:t>Сергеевич</a:t>
            </a:r>
            <a:r>
              <a:rPr lang="cs-CZ" sz="3800" b="1" dirty="0" smtClean="0"/>
              <a:t> </a:t>
            </a:r>
            <a:r>
              <a:rPr lang="cs-CZ" sz="3800" b="1" dirty="0" err="1" smtClean="0"/>
              <a:t>Пушкин</a:t>
            </a:r>
            <a:r>
              <a:rPr lang="cs-CZ" sz="3800" b="1" dirty="0" smtClean="0"/>
              <a:t>)</a:t>
            </a:r>
            <a:endParaRPr lang="cs-CZ" sz="1900" b="1" dirty="0" smtClean="0"/>
          </a:p>
          <a:p>
            <a:pPr marL="0" indent="0">
              <a:buNone/>
            </a:pPr>
            <a:endParaRPr lang="cs-CZ" sz="1900" b="1" dirty="0" smtClean="0"/>
          </a:p>
          <a:p>
            <a:pPr marL="0" indent="0">
              <a:buNone/>
            </a:pPr>
            <a:endParaRPr lang="cs-CZ" sz="1900" b="1" dirty="0" smtClean="0"/>
          </a:p>
          <a:p>
            <a:pPr marL="0" indent="0">
              <a:buNone/>
            </a:pPr>
            <a:r>
              <a:rPr lang="cs-CZ" sz="2500" dirty="0" smtClean="0"/>
              <a:t>Ruský spisovatel se narodil v roce 1799, </a:t>
            </a:r>
            <a:r>
              <a:rPr lang="cs-CZ" sz="2500" b="1" dirty="0" smtClean="0"/>
              <a:t>pocházel ze starého šlechtického rodu</a:t>
            </a:r>
            <a:r>
              <a:rPr lang="cs-CZ" sz="2500" dirty="0" smtClean="0"/>
              <a:t>. Jeho dědeček z matčiny strany vyrůstal v Habeši. Po matce Puškin zdědil tvrdohlavost a bouřlivost. Jeho rodiče byli velmi vzdělaní. Puškin vystudoval přední carské lyceum, kde se si jeho učitelé všimli, že má velké básnické nadání. Už v patnácti letech napsal známou báseň – </a:t>
            </a:r>
            <a:r>
              <a:rPr lang="cs-CZ" sz="2500" b="1" dirty="0" smtClean="0"/>
              <a:t>Můj portrét.  </a:t>
            </a:r>
            <a:r>
              <a:rPr lang="cs-CZ" sz="2500" dirty="0" smtClean="0"/>
              <a:t>Po napsání satirických veršů   o caru Alexandrovi I. , mu hrozilo </a:t>
            </a:r>
            <a:r>
              <a:rPr lang="cs-CZ" sz="2500" b="1" dirty="0" smtClean="0"/>
              <a:t>vyhnanství na Sibiř. </a:t>
            </a:r>
            <a:r>
              <a:rPr lang="cs-CZ" sz="2500" dirty="0" smtClean="0"/>
              <a:t>Byl proto nucen odcestovat na jih a v roce 1824 se musel vrátit na příkaz cara do rodné obce.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      Nakonec mu </a:t>
            </a:r>
            <a:r>
              <a:rPr lang="cs-CZ" sz="2600" b="1" dirty="0" smtClean="0"/>
              <a:t>car Mikuláš dovolil žít v Moskvě</a:t>
            </a:r>
            <a:r>
              <a:rPr lang="cs-CZ" sz="2600" dirty="0" smtClean="0"/>
              <a:t> a poté i </a:t>
            </a:r>
            <a:r>
              <a:rPr lang="cs-CZ" sz="2600" b="1" dirty="0" smtClean="0"/>
              <a:t>v Petrohradu</a:t>
            </a:r>
            <a:r>
              <a:rPr lang="cs-CZ" sz="2600" dirty="0" smtClean="0"/>
              <a:t>. Puškin byl šťasten, že se může vrátit do centra dění, ale brzy byl znechucen z cenzury. Aby se odreagoval, začal cestovat a brzy na to se oženil. V roce 1833 byl carem jmenován   podkomořím.   Z toho nebyl příliš nadšen, ale netroufal si odmítnout.    </a:t>
            </a:r>
          </a:p>
          <a:p>
            <a:pPr marL="0" indent="0">
              <a:buNone/>
            </a:pPr>
            <a:r>
              <a:rPr lang="cs-CZ" sz="2600" dirty="0" smtClean="0"/>
              <a:t>       Stal se </a:t>
            </a:r>
            <a:r>
              <a:rPr lang="cs-CZ" sz="2600" b="1" dirty="0" smtClean="0"/>
              <a:t>součástí carského dvora</a:t>
            </a:r>
            <a:r>
              <a:rPr lang="cs-CZ" sz="2600" dirty="0" smtClean="0"/>
              <a:t>. Tento život se mu nezamlouval, jeho žena byla ale nadšená. Vzhledem k její velké kráse, se  jí dvořilo mnoho mužů, mezi nimi i car. Ten Puškina za jeho extravaganci příliš nemiloval, ale trpěl jeho přítomnost na carském dvoře jen díky jeho ženě, kterou obdivoval. </a:t>
            </a:r>
          </a:p>
          <a:p>
            <a:pPr marL="0" indent="0">
              <a:buNone/>
            </a:pPr>
            <a:r>
              <a:rPr lang="cs-CZ" sz="2600" dirty="0" smtClean="0"/>
              <a:t>        </a:t>
            </a:r>
            <a:r>
              <a:rPr lang="cs-CZ" sz="2600" b="1" dirty="0" smtClean="0"/>
              <a:t>Básník měl stále problémy s cenzurou a tajnou policií. </a:t>
            </a:r>
            <a:r>
              <a:rPr lang="cs-CZ" sz="2600" dirty="0" smtClean="0"/>
              <a:t>Úspěchu jeho krásné ženy využívali také jeho přátelé. Jeden z ní se do ní naoko zamiloval, aby </a:t>
            </a:r>
            <a:r>
              <a:rPr lang="cs-CZ" sz="2600" b="1" dirty="0" smtClean="0"/>
              <a:t>donutil Puškina k  souboji</a:t>
            </a:r>
            <a:r>
              <a:rPr lang="cs-CZ" sz="2600" dirty="0" smtClean="0"/>
              <a:t>. Při něm byl spisovatel  roku 1837 smrtelně zraněn a brzy poté   zemřel.   O jeho rodinu se postaral car.                     </a:t>
            </a:r>
            <a:br>
              <a:rPr lang="cs-CZ" sz="2600" dirty="0" smtClean="0"/>
            </a:br>
            <a:r>
              <a:rPr lang="cs-CZ" sz="2600" dirty="0" smtClean="0"/>
              <a:t> </a:t>
            </a:r>
            <a:r>
              <a:rPr lang="cs-CZ" dirty="0" smtClean="0"/>
              <a:t>Básník je pokládán </a:t>
            </a:r>
            <a:r>
              <a:rPr lang="cs-CZ" b="1" dirty="0" smtClean="0"/>
              <a:t>za zakladatele moderní ruské literatury</a:t>
            </a:r>
            <a:r>
              <a:rPr lang="cs-CZ" dirty="0" smtClean="0"/>
              <a:t>.                  </a:t>
            </a:r>
            <a:r>
              <a:rPr lang="cs-CZ" sz="6400" dirty="0" smtClean="0"/>
              <a:t> </a:t>
            </a:r>
            <a:r>
              <a:rPr lang="cs-CZ" sz="1900" dirty="0" smtClean="0"/>
              <a:t/>
            </a:r>
            <a:br>
              <a:rPr lang="cs-CZ" sz="1900" dirty="0" smtClean="0"/>
            </a:br>
            <a:r>
              <a:rPr lang="cs-CZ" sz="1900" dirty="0" smtClean="0"/>
              <a:t> </a:t>
            </a:r>
            <a:br>
              <a:rPr lang="cs-CZ" sz="1900" dirty="0" smtClean="0"/>
            </a:br>
            <a:r>
              <a:rPr lang="cs-CZ" sz="1900" dirty="0" smtClean="0"/>
              <a:t> </a:t>
            </a:r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900" dirty="0" smtClean="0"/>
              <a:t/>
            </a:r>
            <a:br>
              <a:rPr lang="cs-CZ" sz="1900" dirty="0" smtClean="0"/>
            </a:br>
            <a:endParaRPr lang="cs-CZ" sz="1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143372" y="285728"/>
            <a:ext cx="4643470" cy="584775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Životopis  A.S. Puškina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7158" y="5857892"/>
            <a:ext cx="62740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Doplňte do textu vynechaná slova.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9388" y="2071678"/>
            <a:ext cx="428628" cy="214314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14480" y="2285992"/>
            <a:ext cx="571504" cy="214314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714620"/>
            <a:ext cx="1143008" cy="214314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71802" y="4714884"/>
            <a:ext cx="2143140" cy="214314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15074" y="4929198"/>
            <a:ext cx="714380" cy="214314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71868" y="5143512"/>
            <a:ext cx="714380" cy="214314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14744" y="3643314"/>
            <a:ext cx="1214446" cy="285752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72396" y="2714620"/>
            <a:ext cx="500066" cy="142876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00496" y="1071546"/>
            <a:ext cx="4929222" cy="5500726"/>
          </a:xfrm>
        </p:spPr>
        <p:txBody>
          <a:bodyPr>
            <a:normAutofit fontScale="70000" lnSpcReduction="20000"/>
          </a:bodyPr>
          <a:lstStyle/>
          <a:p>
            <a:endParaRPr lang="cs-CZ" sz="2600" dirty="0" smtClean="0"/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Ten neduh, jehož příčin minu,</a:t>
            </a:r>
            <a:br>
              <a:rPr lang="cs-CZ" sz="3600" dirty="0" smtClean="0"/>
            </a:br>
            <a:r>
              <a:rPr lang="cs-CZ" sz="3600" dirty="0" smtClean="0"/>
              <a:t>ač rozbor by byl na čase,</a:t>
            </a:r>
            <a:br>
              <a:rPr lang="cs-CZ" sz="3600" dirty="0" smtClean="0"/>
            </a:br>
            <a:r>
              <a:rPr lang="cs-CZ" sz="3600" dirty="0" smtClean="0"/>
              <a:t>podobný anglickému spleenu,</a:t>
            </a:r>
            <a:br>
              <a:rPr lang="cs-CZ" sz="3600" dirty="0" smtClean="0"/>
            </a:br>
            <a:r>
              <a:rPr lang="cs-CZ" sz="3600" dirty="0" smtClean="0"/>
              <a:t>jenž rusky chandra říká se,</a:t>
            </a:r>
            <a:br>
              <a:rPr lang="cs-CZ" sz="3600" dirty="0" smtClean="0"/>
            </a:br>
            <a:r>
              <a:rPr lang="cs-CZ" sz="3600" dirty="0" smtClean="0"/>
              <a:t>ho ponenáhlu zachvacoval.</a:t>
            </a:r>
            <a:br>
              <a:rPr lang="cs-CZ" sz="3600" dirty="0" smtClean="0"/>
            </a:br>
            <a:r>
              <a:rPr lang="cs-CZ" sz="3600" dirty="0" smtClean="0"/>
              <a:t>Sebevraždu, té nemiloval,</a:t>
            </a:r>
            <a:br>
              <a:rPr lang="cs-CZ" sz="3600" dirty="0" smtClean="0"/>
            </a:br>
            <a:r>
              <a:rPr lang="cs-CZ" sz="3600" dirty="0" smtClean="0"/>
              <a:t>a sláva bohu, nezkusil,</a:t>
            </a:r>
            <a:br>
              <a:rPr lang="cs-CZ" sz="3600" dirty="0" smtClean="0"/>
            </a:br>
            <a:r>
              <a:rPr lang="cs-CZ" sz="3600" dirty="0" smtClean="0"/>
              <a:t>však k životu pln chladu byl.</a:t>
            </a:r>
            <a:br>
              <a:rPr lang="cs-CZ" sz="3600" dirty="0" smtClean="0"/>
            </a:br>
            <a:r>
              <a:rPr lang="cs-CZ" sz="3600" dirty="0" smtClean="0"/>
              <a:t>Jak </a:t>
            </a:r>
            <a:r>
              <a:rPr lang="cs-CZ" sz="3600" dirty="0" err="1" smtClean="0"/>
              <a:t>Childe</a:t>
            </a:r>
            <a:r>
              <a:rPr lang="cs-CZ" sz="3600" dirty="0" smtClean="0"/>
              <a:t> </a:t>
            </a:r>
            <a:r>
              <a:rPr lang="cs-CZ" sz="3600" dirty="0" err="1" smtClean="0"/>
              <a:t>Harold</a:t>
            </a:r>
            <a:r>
              <a:rPr lang="cs-CZ" sz="3600" dirty="0" smtClean="0"/>
              <a:t> teď </a:t>
            </a:r>
            <a:r>
              <a:rPr lang="cs-CZ" sz="3600" dirty="0" err="1" smtClean="0"/>
              <a:t>zasmušilý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si do salónů vcházet zvyk</a:t>
            </a:r>
            <a:br>
              <a:rPr lang="cs-CZ" sz="3600" dirty="0" smtClean="0"/>
            </a:br>
            <a:r>
              <a:rPr lang="cs-CZ" sz="3600" dirty="0" smtClean="0"/>
              <a:t>a světské klepy, zábav ryk,</a:t>
            </a:r>
            <a:br>
              <a:rPr lang="cs-CZ" sz="3600" dirty="0" smtClean="0"/>
            </a:br>
            <a:r>
              <a:rPr lang="cs-CZ" sz="3600" dirty="0" smtClean="0"/>
              <a:t>vzdech náročný a pohled milý</a:t>
            </a:r>
            <a:br>
              <a:rPr lang="cs-CZ" sz="3600" dirty="0" smtClean="0"/>
            </a:br>
            <a:r>
              <a:rPr lang="cs-CZ" sz="3600" dirty="0" smtClean="0"/>
              <a:t>ho vzrušovat už neuměl,</a:t>
            </a:r>
            <a:br>
              <a:rPr lang="cs-CZ" sz="3600" dirty="0" smtClean="0"/>
            </a:br>
            <a:r>
              <a:rPr lang="cs-CZ" sz="3600" dirty="0" smtClean="0"/>
              <a:t>a lhostejný, dál mimo šel.</a:t>
            </a:r>
          </a:p>
          <a:p>
            <a:pPr>
              <a:buNone/>
            </a:pPr>
            <a:r>
              <a:rPr lang="cs-CZ" sz="2600" dirty="0" smtClean="0"/>
              <a:t>        </a:t>
            </a:r>
            <a:br>
              <a:rPr lang="cs-CZ" sz="2600" dirty="0" smtClean="0"/>
            </a:br>
            <a:r>
              <a:rPr lang="cs-CZ" sz="2600" dirty="0" smtClean="0"/>
              <a:t>                                                  přeložil Josef Hora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2971792" cy="439718"/>
          </a:xfrm>
          <a:gradFill>
            <a:gsLst>
              <a:gs pos="0">
                <a:schemeClr val="accent2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 2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43372" y="285728"/>
            <a:ext cx="4643470" cy="584775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Evžen Oněgin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857892"/>
            <a:ext cx="7901014" cy="796908"/>
          </a:xfrm>
          <a:gradFill>
            <a:gsLst>
              <a:gs pos="0">
                <a:schemeClr val="accent2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Vypracujte odpovědi na otázky k výchozímu textu 2.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57554" y="214290"/>
            <a:ext cx="5429288" cy="5357850"/>
          </a:xfr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5400000" scaled="0"/>
          </a:gradFill>
          <a:ln w="31750" cmpd="sng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114300" indent="-457200">
              <a:buAutoNum type="arabicPeriod"/>
            </a:pPr>
            <a:endParaRPr lang="cs-CZ" sz="2000" b="1" dirty="0" smtClean="0"/>
          </a:p>
          <a:p>
            <a:pPr marL="114300" indent="-457200">
              <a:buAutoNum type="arabicPeriod"/>
            </a:pPr>
            <a:r>
              <a:rPr lang="cs-CZ" sz="2000" b="1" dirty="0" smtClean="0"/>
              <a:t> </a:t>
            </a:r>
            <a:r>
              <a:rPr lang="cs-CZ" sz="2000" b="1" u="sng" dirty="0" smtClean="0"/>
              <a:t>Interpretujte text</a:t>
            </a:r>
            <a:r>
              <a:rPr lang="cs-CZ" sz="2000" b="1" dirty="0" smtClean="0"/>
              <a:t>.</a:t>
            </a:r>
          </a:p>
          <a:p>
            <a:pPr marL="114300" indent="-457200">
              <a:buAutoNum type="arabicPeriod"/>
            </a:pPr>
            <a:r>
              <a:rPr lang="cs-CZ" sz="2000" b="1" dirty="0" smtClean="0"/>
              <a:t>Posuďte </a:t>
            </a:r>
            <a:r>
              <a:rPr lang="cs-CZ" sz="2000" b="1" u="sng" dirty="0" smtClean="0"/>
              <a:t>jazykovou stránku </a:t>
            </a:r>
            <a:r>
              <a:rPr lang="cs-CZ" sz="2000" b="1" dirty="0" smtClean="0"/>
              <a:t>výňatku.</a:t>
            </a:r>
          </a:p>
          <a:p>
            <a:pPr marL="114300" indent="-457200">
              <a:buAutoNum type="arabicPeriod"/>
            </a:pPr>
            <a:r>
              <a:rPr lang="cs-CZ" sz="2000" b="1" dirty="0" smtClean="0"/>
              <a:t>Prostřednictvím koho k nám básník  v textu </a:t>
            </a:r>
          </a:p>
          <a:p>
            <a:pPr marL="114300" indent="-457200">
              <a:buNone/>
            </a:pPr>
            <a:r>
              <a:rPr lang="cs-CZ" sz="2000" b="1" dirty="0" smtClean="0"/>
              <a:t>        promlouvá? </a:t>
            </a:r>
          </a:p>
          <a:p>
            <a:pPr marL="114300" indent="-457200">
              <a:buNone/>
            </a:pPr>
            <a:r>
              <a:rPr lang="cs-CZ" sz="2000" b="1" dirty="0" smtClean="0"/>
              <a:t>4.      Kolik veršů má daná </a:t>
            </a:r>
            <a:r>
              <a:rPr lang="cs-CZ" sz="2000" b="1" u="sng" dirty="0" smtClean="0"/>
              <a:t>strofa</a:t>
            </a:r>
            <a:r>
              <a:rPr lang="cs-CZ" sz="2000" b="1" dirty="0" smtClean="0"/>
              <a:t>? Jak se jí říká?</a:t>
            </a:r>
          </a:p>
          <a:p>
            <a:pPr marL="114300" indent="-457200">
              <a:buAutoNum type="arabicPeriod" startAt="5"/>
            </a:pPr>
            <a:r>
              <a:rPr lang="cs-CZ" sz="2000" b="1" u="sng" dirty="0" smtClean="0"/>
              <a:t>Charakterizujte postavu hrdiny</a:t>
            </a:r>
            <a:r>
              <a:rPr lang="cs-CZ" sz="2000" b="1" dirty="0" smtClean="0"/>
              <a:t>, jak se mu v ruské literatuře říká? Pojem vysvětlete.</a:t>
            </a:r>
          </a:p>
          <a:p>
            <a:pPr marL="114300" indent="-457200">
              <a:buAutoNum type="arabicPeriod" startAt="5"/>
            </a:pPr>
            <a:r>
              <a:rPr lang="cs-CZ" sz="2000" b="1" u="sng" dirty="0" smtClean="0"/>
              <a:t>Ke kterému básníkovi </a:t>
            </a:r>
            <a:r>
              <a:rPr lang="cs-CZ" sz="2000" b="1" dirty="0" smtClean="0"/>
              <a:t>nás odkazuje vyjádření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Childe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Harold</a:t>
            </a:r>
            <a:r>
              <a:rPr lang="cs-CZ" sz="2000" b="1" dirty="0" smtClean="0"/>
              <a:t>?  Co o něm víte?</a:t>
            </a:r>
          </a:p>
          <a:p>
            <a:pPr marL="114300" indent="-457200">
              <a:buAutoNum type="arabicPeriod" startAt="5"/>
            </a:pPr>
            <a:r>
              <a:rPr lang="cs-CZ" sz="2000" b="1" dirty="0" smtClean="0"/>
              <a:t>Vymyslete </a:t>
            </a:r>
            <a:r>
              <a:rPr lang="cs-CZ" sz="2000" b="1" u="sng" dirty="0" smtClean="0"/>
              <a:t>synonymum</a:t>
            </a:r>
            <a:r>
              <a:rPr lang="cs-CZ" sz="2000" b="1" dirty="0" smtClean="0"/>
              <a:t> ke slovu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zasmušilý</a:t>
            </a:r>
            <a:r>
              <a:rPr lang="cs-CZ" sz="2000" b="1" dirty="0" smtClean="0"/>
              <a:t>.</a:t>
            </a:r>
          </a:p>
          <a:p>
            <a:pPr marL="114300" indent="-457200">
              <a:buAutoNum type="arabicPeriod" startAt="5"/>
            </a:pPr>
            <a:r>
              <a:rPr lang="cs-CZ" sz="2000" b="1" dirty="0" smtClean="0"/>
              <a:t>Jak rozumíte vyjádření </a:t>
            </a:r>
            <a:r>
              <a:rPr lang="cs-CZ" sz="2000" b="1" i="1" dirty="0" smtClean="0">
                <a:solidFill>
                  <a:srgbClr val="FF0000"/>
                </a:solidFill>
              </a:rPr>
              <a:t>však k životu pln chladu byl</a:t>
            </a:r>
            <a:r>
              <a:rPr lang="cs-CZ" sz="2000" b="1" i="1" dirty="0" smtClean="0"/>
              <a:t>? </a:t>
            </a:r>
          </a:p>
          <a:p>
            <a:pPr marL="114300" indent="-457200">
              <a:buAutoNum type="arabicPeriod" startAt="5"/>
            </a:pPr>
            <a:r>
              <a:rPr lang="cs-CZ" sz="2000" b="1" dirty="0" smtClean="0"/>
              <a:t>S kým se na venkově hrdina později seznamuje? Jak </a:t>
            </a:r>
            <a:r>
              <a:rPr lang="cs-CZ" sz="2000" b="1" u="sng" dirty="0" smtClean="0"/>
              <a:t>děj poémy dále pokračuje</a:t>
            </a:r>
            <a:r>
              <a:rPr lang="cs-CZ" sz="2000" b="1" dirty="0" smtClean="0"/>
              <a:t>?  </a:t>
            </a:r>
            <a:endParaRPr lang="cs-CZ" sz="2000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14282" y="214290"/>
            <a:ext cx="8643998" cy="6500858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5400000" scaled="0"/>
          </a:gradFill>
          <a:ln w="31750" cmpd="sng"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000" b="1" dirty="0" smtClean="0"/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000" b="1" dirty="0" smtClean="0"/>
              <a:t>1.</a:t>
            </a:r>
            <a:r>
              <a:rPr kumimoji="0" lang="cs-CZ" sz="20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000" b="1" dirty="0" smtClean="0"/>
              <a:t>Individiuální řešení, např. hrdinu nic nebaví, všechno ho nudí, je pesimistický, neví si rady se životem. Cítí se zbytečný a jeho život je promarněný. Lyrika.</a:t>
            </a:r>
            <a:endParaRPr kumimoji="0" lang="cs-CZ" sz="2000" b="1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143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000" b="1" dirty="0" smtClean="0"/>
              <a:t>2. Časté </a:t>
            </a:r>
            <a:r>
              <a:rPr lang="cs-CZ" sz="2000" b="1" dirty="0" smtClean="0">
                <a:solidFill>
                  <a:srgbClr val="FF0000"/>
                </a:solidFill>
              </a:rPr>
              <a:t>inverze</a:t>
            </a:r>
            <a:r>
              <a:rPr lang="cs-CZ" sz="2000" b="1" dirty="0" smtClean="0"/>
              <a:t> (pohled milý), cizí slova (spleen, chandra), archaismy (neduh,    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000" b="1" dirty="0" smtClean="0"/>
              <a:t>p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ln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), knižní spisovný jazyk (ponenáhlu). Přirovnání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Childe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Harold</a:t>
            </a:r>
            <a:r>
              <a:rPr lang="cs-CZ" sz="2000" b="1" dirty="0" smtClean="0"/>
              <a:t>; </a:t>
            </a:r>
            <a:r>
              <a:rPr lang="cs-CZ" sz="2000" b="1" dirty="0" err="1" smtClean="0"/>
              <a:t>epitetony</a:t>
            </a:r>
            <a:r>
              <a:rPr lang="cs-CZ" sz="2000" b="1" dirty="0" smtClean="0"/>
              <a:t>  </a:t>
            </a:r>
            <a:r>
              <a:rPr lang="cs-CZ" sz="2000" b="1" dirty="0" smtClean="0">
                <a:solidFill>
                  <a:srgbClr val="FF0000"/>
                </a:solidFill>
              </a:rPr>
              <a:t>náročný, milý; </a:t>
            </a:r>
            <a:r>
              <a:rPr lang="cs-CZ" sz="2000" b="1" dirty="0" smtClean="0"/>
              <a:t>metafora </a:t>
            </a:r>
            <a:r>
              <a:rPr lang="cs-CZ" sz="2000" b="1" dirty="0" smtClean="0">
                <a:solidFill>
                  <a:srgbClr val="FF0000"/>
                </a:solidFill>
              </a:rPr>
              <a:t>pohled milý ho vzrušovat už neuměl </a:t>
            </a:r>
            <a:r>
              <a:rPr lang="cs-CZ" sz="2000" b="1" dirty="0" smtClean="0"/>
              <a:t>aj.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3.  Prostřednictvím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vypravěče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(pozorovatele) 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nám sděluje pocity E. </a:t>
            </a:r>
            <a:r>
              <a:rPr kumimoji="0" lang="cs-CZ" sz="2000" b="1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Oněgina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000" b="1" dirty="0" smtClean="0"/>
              <a:t>4. Strofa má </a:t>
            </a:r>
            <a:r>
              <a:rPr lang="cs-CZ" sz="2000" b="1" dirty="0" smtClean="0">
                <a:solidFill>
                  <a:srgbClr val="FF0000"/>
                </a:solidFill>
              </a:rPr>
              <a:t>14 veršů</a:t>
            </a:r>
            <a:r>
              <a:rPr lang="cs-CZ" sz="2000" b="1" dirty="0" smtClean="0"/>
              <a:t>, říká se jí </a:t>
            </a:r>
            <a:r>
              <a:rPr lang="cs-CZ" sz="2000" b="1" dirty="0" err="1" smtClean="0">
                <a:solidFill>
                  <a:srgbClr val="FF0000"/>
                </a:solidFill>
              </a:rPr>
              <a:t>oněginská</a:t>
            </a:r>
            <a:r>
              <a:rPr lang="cs-CZ" sz="2000" b="1" dirty="0" smtClean="0">
                <a:solidFill>
                  <a:srgbClr val="FF0000"/>
                </a:solidFill>
              </a:rPr>
              <a:t> sloka </a:t>
            </a:r>
            <a:r>
              <a:rPr lang="cs-CZ" sz="2000" b="1" dirty="0" smtClean="0"/>
              <a:t>(strofa), 8 a 9 slabičných veršů, pravidelný rým.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0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5.</a:t>
            </a:r>
            <a:r>
              <a:rPr kumimoji="0" lang="cs-CZ" sz="20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Oněgin je mladý ruský aristokrat, který je pasivní ve vztahu k vlastnímu životu. O nic se nezajímá, má vzdělání, ale neumí se uplatnit ve společnosti, stal se z něj </a:t>
            </a:r>
            <a:r>
              <a:rPr kumimoji="0" lang="cs-CZ" sz="2000" b="1" i="0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,,zbytečný člověk“. </a:t>
            </a:r>
            <a:r>
              <a:rPr kumimoji="0" lang="cs-CZ" sz="20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Nemá budoucnost, marní svůj život jen v zábavách.</a:t>
            </a:r>
            <a:endParaRPr kumimoji="0" lang="cs-CZ" sz="2000" b="1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0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6. K </a:t>
            </a:r>
            <a:r>
              <a:rPr kumimoji="0" lang="cs-CZ" sz="20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lordu </a:t>
            </a:r>
            <a:r>
              <a:rPr lang="cs-CZ" sz="2000" b="1" dirty="0" err="1" smtClean="0">
                <a:solidFill>
                  <a:srgbClr val="FF0000"/>
                </a:solidFill>
              </a:rPr>
              <a:t>B</a:t>
            </a:r>
            <a:r>
              <a:rPr kumimoji="0" lang="cs-CZ" sz="2000" b="1" i="0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yronovi</a:t>
            </a:r>
            <a:r>
              <a:rPr kumimoji="0" lang="cs-CZ" sz="20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představiteli anglického romantismu. Jeho </a:t>
            </a:r>
            <a:r>
              <a:rPr kumimoji="0" lang="cs-CZ" sz="20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Childe</a:t>
            </a:r>
            <a:r>
              <a:rPr kumimoji="0" lang="cs-CZ" sz="20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000" b="1" dirty="0" smtClean="0"/>
              <a:t>H</a:t>
            </a:r>
            <a:r>
              <a:rPr kumimoji="0" lang="cs-CZ" sz="20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arold</a:t>
            </a:r>
            <a:r>
              <a:rPr kumimoji="0" lang="cs-CZ" sz="20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je také</a:t>
            </a:r>
            <a:r>
              <a:rPr kumimoji="0" lang="cs-CZ" sz="20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b="1" i="0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znechucený svým životem a soudobou společností</a:t>
            </a:r>
            <a:r>
              <a:rPr kumimoji="0" lang="cs-CZ" sz="20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Má pocit prázdnoty.</a:t>
            </a:r>
            <a:endParaRPr kumimoji="0" lang="cs-CZ" sz="2000" b="1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000" b="1" dirty="0" smtClean="0"/>
              <a:t>7. </a:t>
            </a:r>
            <a:r>
              <a:rPr lang="cs-CZ" sz="2000" b="1" dirty="0" smtClean="0">
                <a:solidFill>
                  <a:srgbClr val="FF0000"/>
                </a:solidFill>
              </a:rPr>
              <a:t>Zádumčivý</a:t>
            </a:r>
            <a:r>
              <a:rPr lang="cs-CZ" sz="2000" b="1" dirty="0" smtClean="0"/>
              <a:t>, posmutnělý, melancholický.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000" b="1" dirty="0" smtClean="0"/>
              <a:t>8. Život ho nebavil, nenaplňoval, nudil se.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0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9. Oněgin se na venkově seznamuje</a:t>
            </a:r>
            <a:r>
              <a:rPr kumimoji="0" lang="cs-CZ" sz="2000" b="1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 Olgou, snoubenkou přítele Lenského. Její sestra Taťána se do něj zamiluje, ale on její lásku neopětuje. V souboji Oněgin Lenského zabije a odjíždí z venkova</a:t>
            </a:r>
            <a:r>
              <a:rPr lang="cs-CZ" sz="2000" b="1" i="1" dirty="0" smtClean="0"/>
              <a:t> pryč. Po čase znovu potká ve společnosti vdanou Taťánu,ale ta jej, i přes své city k němu,odmítá, neboť je vdaná a nechce ranit svého manžela. EO ji teď miluje, ale nemá šanci na naplnění svých tužeb …</a:t>
            </a:r>
            <a:endParaRPr kumimoji="0" lang="cs-CZ" sz="2000" b="1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71678"/>
            <a:ext cx="8786874" cy="4500594"/>
          </a:xfrm>
          <a:gradFill>
            <a:gsLst>
              <a:gs pos="0">
                <a:srgbClr val="FFC000">
                  <a:alpha val="56000"/>
                </a:srgbClr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0" scaled="0"/>
          </a:gradFill>
          <a:ln w="19050">
            <a:solidFill>
              <a:schemeClr val="tx1"/>
            </a:solidFill>
          </a:ln>
          <a:effectLst>
            <a:outerShdw blurRad="50800" dist="152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 lnSpcReduction="10000"/>
          </a:bodyPr>
          <a:lstStyle/>
          <a:p>
            <a:pPr marL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-  znuděný mladý šlechtic, nezná smysl svého života.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 ženami pouze flirtuje, zpočátku ani netouží po skutečné lásce.  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-  romantická dívka, která je velmi citlivá, hloubavá.    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Zamiluje se na celý život. Píše krásné dopisy. Nezradí svého muže.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- žárlivý přítel hlavního hrdiny, píše básně, je zamilovaný a    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romanticky založený. Nešťastně  zemře v souboji s hlavním hrdinou.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- mladší sestra hrdinky, ráda flirtuje. Je do ní zamilován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přítel hlavního hrdiny.</a:t>
            </a:r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r>
              <a:rPr lang="cs-CZ" sz="2400" dirty="0" smtClean="0"/>
              <a:t>                             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28596" y="2357430"/>
            <a:ext cx="2143140" cy="42862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7158" y="4714884"/>
            <a:ext cx="2000264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7158" y="3214686"/>
            <a:ext cx="2071702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7158" y="4000504"/>
            <a:ext cx="1928826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596" y="5643578"/>
            <a:ext cx="792961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Doplňte správná jména z díla.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9058" y="285728"/>
            <a:ext cx="4929222" cy="142876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800000" scaled="0"/>
          </a:gradFill>
          <a:ln>
            <a:solidFill>
              <a:schemeClr val="tx1"/>
            </a:solidFill>
          </a:ln>
          <a:effectLst>
            <a:outerShdw blurRad="50800" dist="1143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Monotype Corsiva" pitchFamily="66" charset="0"/>
              </a:rPr>
              <a:t>Postavy z Evžena </a:t>
            </a:r>
            <a:r>
              <a:rPr lang="cs-CZ" sz="3600" b="1" dirty="0" err="1" smtClean="0">
                <a:solidFill>
                  <a:schemeClr val="tx1"/>
                </a:solidFill>
                <a:latin typeface="Monotype Corsiva" pitchFamily="66" charset="0"/>
              </a:rPr>
              <a:t>Oněgina</a:t>
            </a:r>
            <a:endParaRPr lang="cs-CZ" sz="36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034" y="2357430"/>
            <a:ext cx="196848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Evžen Oněgin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57224" y="3143248"/>
            <a:ext cx="10834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Taťána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85786" y="3929066"/>
            <a:ext cx="109036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Lenský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4643446"/>
            <a:ext cx="78694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Olga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7620" y="357166"/>
            <a:ext cx="5072098" cy="4643470"/>
          </a:xfrm>
          <a:ln w="28575">
            <a:solidFill>
              <a:schemeClr val="tx1"/>
            </a:solidFill>
            <a:prstDash val="dash"/>
          </a:ln>
        </p:spPr>
        <p:txBody>
          <a:bodyPr>
            <a:normAutofit/>
          </a:bodyPr>
          <a:lstStyle/>
          <a:p>
            <a:pPr marL="0" algn="ctr">
              <a:buNone/>
            </a:pPr>
            <a:r>
              <a:rPr lang="cs-CZ" sz="2800" b="1" dirty="0" smtClean="0">
                <a:latin typeface="Monotype Corsiva" pitchFamily="66" charset="0"/>
              </a:rPr>
              <a:t>Film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Evžen Oněgin z roku 1999</a:t>
            </a:r>
          </a:p>
          <a:p>
            <a:pPr marL="0" algn="ctr">
              <a:buNone/>
            </a:pPr>
            <a:r>
              <a:rPr lang="cs-CZ" sz="2800" b="1" dirty="0" smtClean="0">
                <a:latin typeface="Monotype Corsiva" pitchFamily="66" charset="0"/>
              </a:rPr>
              <a:t>Práce s odkazem k filmu a videem</a:t>
            </a:r>
          </a:p>
          <a:p>
            <a:pPr marL="0">
              <a:buNone/>
            </a:pPr>
            <a:r>
              <a:rPr lang="cs-CZ" sz="2400" dirty="0" smtClean="0">
                <a:latin typeface="Monotype Corsiva" pitchFamily="66" charset="0"/>
                <a:hlinkClick r:id="rId2"/>
              </a:rPr>
              <a:t>http://www.</a:t>
            </a:r>
            <a:r>
              <a:rPr lang="cs-CZ" sz="2400" dirty="0" err="1" smtClean="0">
                <a:latin typeface="Monotype Corsiva" pitchFamily="66" charset="0"/>
                <a:hlinkClick r:id="rId2"/>
              </a:rPr>
              <a:t>youtube.com</a:t>
            </a:r>
            <a:r>
              <a:rPr lang="cs-CZ" sz="2400" dirty="0" smtClean="0">
                <a:latin typeface="Monotype Corsiva" pitchFamily="66" charset="0"/>
                <a:hlinkClick r:id="rId2"/>
              </a:rPr>
              <a:t>/</a:t>
            </a:r>
            <a:r>
              <a:rPr lang="cs-CZ" sz="2400" dirty="0" err="1" smtClean="0">
                <a:latin typeface="Monotype Corsiva" pitchFamily="66" charset="0"/>
                <a:hlinkClick r:id="rId2"/>
              </a:rPr>
              <a:t>watch</a:t>
            </a:r>
            <a:r>
              <a:rPr lang="cs-CZ" sz="2400" dirty="0" smtClean="0">
                <a:latin typeface="Monotype Corsiva" pitchFamily="66" charset="0"/>
                <a:hlinkClick r:id="rId2"/>
              </a:rPr>
              <a:t>?v=7SLJEIrM77c</a:t>
            </a:r>
            <a:r>
              <a:rPr lang="cs-CZ" sz="2400" dirty="0" smtClean="0">
                <a:latin typeface="Monotype Corsiva" pitchFamily="66" charset="0"/>
              </a:rPr>
              <a:t> – </a:t>
            </a:r>
            <a:r>
              <a:rPr lang="cs-CZ" sz="2400" dirty="0" err="1" smtClean="0">
                <a:latin typeface="Monotype Corsiva" pitchFamily="66" charset="0"/>
              </a:rPr>
              <a:t>videosestřih</a:t>
            </a:r>
            <a:r>
              <a:rPr lang="cs-CZ" sz="2400" dirty="0" smtClean="0">
                <a:latin typeface="Monotype Corsiva" pitchFamily="66" charset="0"/>
              </a:rPr>
              <a:t> z filmu s hudbou</a:t>
            </a:r>
          </a:p>
          <a:p>
            <a:pPr marL="0">
              <a:buNone/>
            </a:pPr>
            <a:r>
              <a:rPr lang="cs-CZ" sz="2400" dirty="0" smtClean="0">
                <a:latin typeface="Monotype Corsiva" pitchFamily="66" charset="0"/>
                <a:hlinkClick r:id="rId3"/>
              </a:rPr>
              <a:t>http://www.</a:t>
            </a:r>
            <a:r>
              <a:rPr lang="cs-CZ" sz="2400" dirty="0" err="1" smtClean="0">
                <a:latin typeface="Monotype Corsiva" pitchFamily="66" charset="0"/>
                <a:hlinkClick r:id="rId3"/>
              </a:rPr>
              <a:t>csfd.cz</a:t>
            </a:r>
            <a:r>
              <a:rPr lang="cs-CZ" sz="2400" dirty="0" smtClean="0">
                <a:latin typeface="Monotype Corsiva" pitchFamily="66" charset="0"/>
                <a:hlinkClick r:id="rId3"/>
              </a:rPr>
              <a:t>/film/12543-</a:t>
            </a:r>
            <a:r>
              <a:rPr lang="cs-CZ" sz="2400" dirty="0" err="1" smtClean="0">
                <a:latin typeface="Monotype Corsiva" pitchFamily="66" charset="0"/>
                <a:hlinkClick r:id="rId3"/>
              </a:rPr>
              <a:t>onegin</a:t>
            </a:r>
            <a:r>
              <a:rPr lang="cs-CZ" sz="2400" dirty="0" smtClean="0">
                <a:latin typeface="Monotype Corsiva" pitchFamily="66" charset="0"/>
                <a:hlinkClick r:id="rId3"/>
              </a:rPr>
              <a:t>/</a:t>
            </a:r>
            <a:endParaRPr lang="cs-CZ" sz="2400" dirty="0" smtClean="0">
              <a:latin typeface="Monotype Corsiva" pitchFamily="66" charset="0"/>
            </a:endParaRPr>
          </a:p>
          <a:p>
            <a:pPr marL="0">
              <a:buNone/>
            </a:pPr>
            <a:r>
              <a:rPr lang="cs-CZ" sz="2400" dirty="0" smtClean="0">
                <a:latin typeface="Monotype Corsiva" pitchFamily="66" charset="0"/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1. Jak se vám líbí 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filmové pojetí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romantického příběhu?  Odpovídá 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hrdina i hrdinka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vašim představám?</a:t>
            </a:r>
          </a:p>
          <a:p>
            <a:pPr marL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2. Kteří herci ztvárnili 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hlavní role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? Vyberte si jeden z komentářů a vyjádřete se k němu.</a:t>
            </a:r>
          </a:p>
          <a:p>
            <a:pPr marL="0">
              <a:buNone/>
            </a:pPr>
            <a:endParaRPr lang="cs-CZ" sz="2400" dirty="0" smtClean="0">
              <a:latin typeface="Monotype Corsiva" pitchFamily="66" charset="0"/>
            </a:endParaRPr>
          </a:p>
          <a:p>
            <a:pPr marL="0">
              <a:buNone/>
            </a:pP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7620" y="5572140"/>
            <a:ext cx="5056321" cy="954107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6600000" scaled="0"/>
          </a:gradFill>
          <a:ln w="15875">
            <a:solidFill>
              <a:schemeClr val="tx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1. Individuální řešení, diskuse. </a:t>
            </a:r>
          </a:p>
          <a:p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2. 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Ralph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Fiennes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a 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Liv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Tylor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ová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).</a:t>
            </a:r>
            <a:endParaRPr lang="cs-CZ" sz="2400" b="1" cap="none" spc="0" dirty="0">
              <a:ln w="11430"/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7620" y="357166"/>
            <a:ext cx="5072098" cy="4857784"/>
          </a:xfr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9000000" scaled="0"/>
          </a:gradFill>
          <a:ln w="2222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>
              <a:buNone/>
            </a:pPr>
            <a:r>
              <a:rPr lang="cs-CZ" b="1" dirty="0" smtClean="0">
                <a:solidFill>
                  <a:srgbClr val="FF0000"/>
                </a:solidFill>
                <a:latin typeface="Monotype Corsiva" pitchFamily="66" charset="0"/>
              </a:rPr>
              <a:t>Dopis Taťány Oněginovi</a:t>
            </a:r>
          </a:p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</a:rPr>
              <a:t>A  </a:t>
            </a:r>
            <a:r>
              <a:rPr lang="cs-CZ" sz="2000" b="1" u="sng" dirty="0" smtClean="0">
                <a:latin typeface="Monotype Corsiva" pitchFamily="66" charset="0"/>
              </a:rPr>
              <a:t>Překlady </a:t>
            </a:r>
            <a:r>
              <a:rPr lang="cs-CZ" sz="2000" b="1" dirty="0" smtClean="0">
                <a:latin typeface="Monotype Corsiva" pitchFamily="66" charset="0"/>
              </a:rPr>
              <a:t>různých  českých  tvůrců.</a:t>
            </a:r>
          </a:p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  <a:hlinkClick r:id="rId2"/>
              </a:rPr>
              <a:t>http://vargulic.bigbloger.lidovky.cz/c/175073/Tatana-pise-Oneginovi-a-cesky.html</a:t>
            </a:r>
            <a:endParaRPr lang="cs-CZ" sz="2000" b="1" dirty="0" smtClean="0">
              <a:latin typeface="Monotype Corsiva" pitchFamily="66" charset="0"/>
            </a:endParaRPr>
          </a:p>
          <a:p>
            <a:pPr marL="114300" indent="-457200">
              <a:buNone/>
            </a:pPr>
            <a:r>
              <a:rPr lang="cs-CZ" sz="2000" b="1" dirty="0" smtClean="0">
                <a:latin typeface="Monotype Corsiva" pitchFamily="66" charset="0"/>
              </a:rPr>
              <a:t>Který z překladů se vám nejvíc líbí a proč?  Kdy  text EO  vznikal? Uveďte  jména  překladatelů do češtiny.</a:t>
            </a:r>
          </a:p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</a:rPr>
              <a:t>B  </a:t>
            </a:r>
            <a:r>
              <a:rPr lang="cs-CZ" sz="2000" b="1" u="sng" dirty="0" smtClean="0">
                <a:latin typeface="Monotype Corsiva" pitchFamily="66" charset="0"/>
              </a:rPr>
              <a:t>Ruský  přednes dopisu </a:t>
            </a:r>
            <a:r>
              <a:rPr lang="cs-CZ" sz="2000" b="1" dirty="0" smtClean="0">
                <a:latin typeface="Monotype Corsiva" pitchFamily="66" charset="0"/>
              </a:rPr>
              <a:t>(studenti, kteří  ovládají ruštinu  si  jej poslechnou povinně, ostatní dle zájmu) . Srovnejte s českým překladem.</a:t>
            </a:r>
          </a:p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  <a:hlinkClick r:id="rId3"/>
              </a:rPr>
              <a:t>http://www.</a:t>
            </a:r>
            <a:r>
              <a:rPr lang="cs-CZ" sz="2000" b="1" dirty="0" err="1" smtClean="0">
                <a:latin typeface="Monotype Corsiva" pitchFamily="66" charset="0"/>
                <a:hlinkClick r:id="rId3"/>
              </a:rPr>
              <a:t>youtube.com</a:t>
            </a:r>
            <a:r>
              <a:rPr lang="cs-CZ" sz="2000" b="1" dirty="0" smtClean="0">
                <a:latin typeface="Monotype Corsiva" pitchFamily="66" charset="0"/>
                <a:hlinkClick r:id="rId3"/>
              </a:rPr>
              <a:t>/</a:t>
            </a:r>
            <a:r>
              <a:rPr lang="cs-CZ" sz="2000" b="1" dirty="0" err="1" smtClean="0">
                <a:latin typeface="Monotype Corsiva" pitchFamily="66" charset="0"/>
                <a:hlinkClick r:id="rId3"/>
              </a:rPr>
              <a:t>watch</a:t>
            </a:r>
            <a:r>
              <a:rPr lang="cs-CZ" sz="2000" b="1" dirty="0" smtClean="0">
                <a:latin typeface="Monotype Corsiva" pitchFamily="66" charset="0"/>
                <a:hlinkClick r:id="rId3"/>
              </a:rPr>
              <a:t>?v=vpWO340HsaQ</a:t>
            </a:r>
            <a:endParaRPr lang="cs-CZ" sz="2000" b="1" dirty="0" smtClean="0">
              <a:latin typeface="Monotype Corsiva" pitchFamily="66" charset="0"/>
            </a:endParaRPr>
          </a:p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  <a:hlinkClick r:id="rId4"/>
              </a:rPr>
              <a:t>http://cs.wikipedia.org/wiki/Ev%C5%BEen_On%C4%9Bgin</a:t>
            </a:r>
            <a:r>
              <a:rPr lang="cs-CZ" sz="2000" b="1" dirty="0" smtClean="0">
                <a:latin typeface="Monotype Corsiva" pitchFamily="66" charset="0"/>
              </a:rPr>
              <a:t> –  český text dopisu.</a:t>
            </a:r>
          </a:p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</a:rPr>
              <a:t>Kolikrát byl  EO </a:t>
            </a:r>
            <a:r>
              <a:rPr lang="cs-CZ" sz="2000" b="1" u="sng" dirty="0" smtClean="0">
                <a:latin typeface="Monotype Corsiva" pitchFamily="66" charset="0"/>
              </a:rPr>
              <a:t>zfilmován</a:t>
            </a:r>
            <a:r>
              <a:rPr lang="cs-CZ" sz="2000" b="1" dirty="0" smtClean="0">
                <a:latin typeface="Monotype Corsiva" pitchFamily="66" charset="0"/>
              </a:rPr>
              <a:t>?  Kdo je autorem stejnojmenné  opery   inspirované dílem?</a:t>
            </a:r>
          </a:p>
          <a:p>
            <a:pPr marL="0">
              <a:buNone/>
            </a:pPr>
            <a:endParaRPr lang="cs-CZ" sz="2000" b="1" dirty="0" smtClean="0">
              <a:latin typeface="Monotype Corsiva" pitchFamily="66" charset="0"/>
            </a:endParaRPr>
          </a:p>
          <a:p>
            <a:pPr marL="0">
              <a:buNone/>
            </a:pPr>
            <a:endParaRPr lang="cs-CZ" sz="2000" b="1" dirty="0"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5500702"/>
            <a:ext cx="8120236" cy="954107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9000000" scaled="0"/>
          </a:gradFill>
          <a:ln w="1270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marL="514350" indent="-514350" algn="ctr"/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a) </a:t>
            </a:r>
            <a:r>
              <a:rPr lang="cs-CZ" sz="2800" b="1" cap="none" spc="0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1828-31</a:t>
            </a:r>
            <a:r>
              <a:rPr lang="cs-CZ" sz="2800" b="1" cap="none" spc="0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Josef </a:t>
            </a:r>
            <a:r>
              <a:rPr lang="cs-CZ" sz="2800" b="1" cap="none" spc="0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Hora, </a:t>
            </a:r>
            <a:r>
              <a:rPr lang="cs-CZ" sz="2800" b="1" cap="none" spc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</a:t>
            </a:r>
            <a:r>
              <a:rPr lang="cs-CZ" sz="2800" b="1" cap="none" spc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E</a:t>
            </a:r>
            <a:r>
              <a:rPr lang="cs-CZ" sz="2800" b="1" cap="none" spc="0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cs-CZ" sz="2800" b="1" cap="none" spc="0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urkyně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Milan Dvořák aj.</a:t>
            </a:r>
          </a:p>
          <a:p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b)  8x; operu složil Petr 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Iljič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Čajkovský</a:t>
            </a:r>
            <a:r>
              <a:rPr lang="cs-CZ" sz="28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</a:t>
            </a:r>
            <a:endParaRPr lang="cs-CZ" sz="2800" b="1" cap="none" spc="0" dirty="0">
              <a:ln w="11430"/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4876" y="285728"/>
            <a:ext cx="4186238" cy="2500330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algn="ctr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Rozhovor s básníkem – poslech rozhlasové nahrávky </a:t>
            </a:r>
          </a:p>
          <a:p>
            <a:pPr marL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http://prehravac.rozhlas.cz/audio/942890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http://prehravac.rozhlas.cz/audio/946140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Poslechněte si obě nahrávky a odpovězte na  otázky.</a:t>
            </a:r>
          </a:p>
          <a:p>
            <a:pPr marL="0"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0562" y="3071810"/>
            <a:ext cx="4500594" cy="3416320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90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4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vypadal Puškinův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 po návratu z vyhnanství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rodičům?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Kterak  Puškin reagoval na povstání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děkabristů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1825?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spisovatel  podobné rysy  chování jako jeho slavný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hrdina Evžen Oněgin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Našli jste mezi oběma nějakou  další podobnost?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Puškin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seznámil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svou budoucí ženou? Popište jejich vztah. 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měl vztah s carem, proč se o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Puškinovu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rodinu  vládce tak zajímal?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720" y="5500702"/>
            <a:ext cx="339746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Portréty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Puškinovy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ženy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5857892"/>
            <a:ext cx="44399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4"/>
              </a:rPr>
              <a:t>http://tambovgrad.ru/upfiles/goncharova.jpg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6215082"/>
            <a:ext cx="43287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5"/>
              </a:rPr>
              <a:t>http://fb.ru/misc/i/gallery/12548/69610.jpg</a:t>
            </a:r>
            <a:endParaRPr lang="cs-CZ" dirty="0" smtClean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4876" y="285728"/>
            <a:ext cx="4186238" cy="2500330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algn="ctr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Rozhovor s básníkem – poslech rozhlasové nahrávky </a:t>
            </a:r>
          </a:p>
          <a:p>
            <a:pPr marL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http://prehravac.rozhlas.cz/audio/942890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http://prehravac.rozhlas.cz/audio/946140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Poslechněte si obě nahrávky a odpovězte na  otázky.</a:t>
            </a:r>
          </a:p>
          <a:p>
            <a:pPr marL="0"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7686" y="3071810"/>
            <a:ext cx="4500594" cy="3416320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90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4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Cítil se u rodičů jako ve vězení, byl pod dohledem, opisování jeho dopisů …</a:t>
            </a:r>
          </a:p>
          <a:p>
            <a:pPr marL="342900" indent="-342900">
              <a:buAutoNum type="arabicPeriod"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Chtěl jim nejprve pomoci, ale nedorazil tam,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rozmyslel si to. Psal básně inspirované jejich akcí proti carovi …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chladně jako EO,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nespokojený se svým životem, také střídá ženy …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plese, kde mlsala zmrzlinu, větší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věkový rozdíl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(jí bylo 16 a P. 29), žárlil …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Nevycházeli spolu,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s ním napjatý vztah,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neboť vládce byl zamilován do jeho ženy. Chtěl ji mít stále u dvora.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15394" cy="714380"/>
          </a:xfr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rgbClr val="FFC000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Evženu Oněginovi: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5" name="Picture 6" descr="File:Eugene Onegin illustra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 flipH="1">
            <a:off x="142844" y="1142984"/>
            <a:ext cx="4556766" cy="4572032"/>
          </a:xfrm>
          <a:prstGeom prst="rect">
            <a:avLst/>
          </a:prstGeom>
          <a:noFill/>
          <a:ln w="12700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6" name="Picture 2" descr="File:Eugene Onegin book editi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4786314" y="1285860"/>
            <a:ext cx="1857388" cy="26789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File:TatyanaEvgOneginSamokishSudkovskRishar189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6796836" y="1142984"/>
            <a:ext cx="2093746" cy="27146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8" name="Picture 8" descr="File:Yevgeny Onegin by Repi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4929190" y="4071942"/>
            <a:ext cx="3929090" cy="252345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9" name="Picture 2" descr="File:Pushkin Signature.sv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785918" y="5929330"/>
            <a:ext cx="2571768" cy="7556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5929330"/>
            <a:ext cx="7686700" cy="725470"/>
          </a:xfrm>
          <a:ln w="38100">
            <a:solidFill>
              <a:schemeClr val="tx1"/>
            </a:solidFill>
            <a:prstDash val="dash"/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Doplňte  k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Puškinovým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dílům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správné žánry.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786182" y="357166"/>
            <a:ext cx="5143536" cy="3714776"/>
          </a:xfrm>
          <a:gradFill>
            <a:gsLst>
              <a:gs pos="0">
                <a:srgbClr val="FFC000"/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0" scaled="0"/>
          </a:gradFill>
          <a:ln w="1905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0">
              <a:buNone/>
            </a:pPr>
            <a:r>
              <a:rPr lang="cs-CZ" sz="2400" b="1" dirty="0" smtClean="0"/>
              <a:t>Kapitánská dcerka</a:t>
            </a:r>
          </a:p>
          <a:p>
            <a:pPr marL="0">
              <a:buNone/>
            </a:pPr>
            <a:r>
              <a:rPr lang="cs-CZ" sz="2400" b="1" dirty="0" err="1" smtClean="0"/>
              <a:t>Ruslan</a:t>
            </a:r>
            <a:r>
              <a:rPr lang="cs-CZ" sz="2400" b="1" dirty="0" smtClean="0"/>
              <a:t> a Ludmila</a:t>
            </a:r>
          </a:p>
          <a:p>
            <a:pPr marL="0">
              <a:buNone/>
            </a:pPr>
            <a:r>
              <a:rPr lang="cs-CZ" sz="2400" b="1" dirty="0" smtClean="0"/>
              <a:t>Mnich</a:t>
            </a:r>
          </a:p>
          <a:p>
            <a:pPr marL="0">
              <a:buNone/>
            </a:pPr>
            <a:r>
              <a:rPr lang="cs-CZ" sz="2400" b="1" dirty="0" smtClean="0"/>
              <a:t>Evžen Oněgin </a:t>
            </a:r>
          </a:p>
          <a:p>
            <a:pPr marL="0">
              <a:buNone/>
            </a:pPr>
            <a:r>
              <a:rPr lang="cs-CZ" sz="2400" b="1" dirty="0" smtClean="0"/>
              <a:t>Cikáni</a:t>
            </a:r>
          </a:p>
          <a:p>
            <a:pPr marL="0">
              <a:buNone/>
            </a:pPr>
            <a:r>
              <a:rPr lang="cs-CZ" sz="2400" b="1" dirty="0" smtClean="0"/>
              <a:t>Poltava</a:t>
            </a:r>
          </a:p>
          <a:p>
            <a:pPr marL="0">
              <a:buNone/>
            </a:pPr>
            <a:r>
              <a:rPr lang="cs-CZ" sz="2400" b="1" dirty="0" smtClean="0"/>
              <a:t>Piková dáma </a:t>
            </a:r>
          </a:p>
          <a:p>
            <a:pPr marL="0">
              <a:buNone/>
            </a:pPr>
            <a:r>
              <a:rPr lang="cs-CZ" sz="2400" b="1" dirty="0" smtClean="0"/>
              <a:t>Můj portrét  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6143636" y="785794"/>
            <a:ext cx="125226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poéma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29190" y="2500306"/>
            <a:ext cx="125226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poéma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14876" y="1214422"/>
            <a:ext cx="220810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yrická báseň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29256" y="3429000"/>
            <a:ext cx="220810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yrická báseň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72132" y="1643050"/>
            <a:ext cx="28222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román ve verších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72132" y="2928934"/>
            <a:ext cx="122065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novela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4876" y="2071678"/>
            <a:ext cx="125226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poéma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86512" y="357166"/>
            <a:ext cx="12206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novela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4810" y="274638"/>
            <a:ext cx="4471990" cy="1143000"/>
          </a:xfrm>
          <a:ln w="254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Monotype Corsiva" pitchFamily="66" charset="0"/>
              </a:rPr>
              <a:t>Citáty  A.S. Puškina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400" dirty="0" smtClean="0"/>
              <a:t>Vyberte si jeden a vysvětlete jej.</a:t>
            </a:r>
            <a:endParaRPr lang="cs-CZ" sz="2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786182" y="1714488"/>
            <a:ext cx="5143504" cy="1214445"/>
          </a:xfr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rgbClr val="FFC000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7200000" scaled="0"/>
          </a:gradFill>
          <a:ln w="1905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http://cs.wikiquote.org/wiki/Alexandr_Sergejevi%C4%8D_Pu%C5%A1kin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214810" y="321468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Nikde nenajdete poezii, jestliže ji nenosíte v sobě.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43372" y="464344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Existují city, které nelze vyslovit jinak než mlčením.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429156" cy="714356"/>
          </a:xfrm>
          <a:noFill/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 zdroje: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2852"/>
            <a:ext cx="8715436" cy="6500858"/>
          </a:xfrm>
          <a:noFill/>
          <a:ln w="254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KARPATSKÝ, Dušan. </a:t>
            </a:r>
            <a:r>
              <a:rPr lang="cs-CZ" sz="1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Labyrint literatury.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Praha: Albatros, 2008, ISBN 13-752-008.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PUŠKIN, </a:t>
            </a:r>
            <a:r>
              <a:rPr lang="cs-CZ" sz="1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Alexnadr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Sergejevič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Evžen Oněgin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Odeon, 1977.</a:t>
            </a:r>
            <a:endParaRPr lang="cs-CZ" sz="1800" b="1" dirty="0" smtClean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Font typeface="Wingdings" pitchFamily="2" charset="2"/>
              <a:buChar char="v"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SOCHROVÁ, Marie. </a:t>
            </a:r>
            <a:r>
              <a:rPr lang="cs-CZ" sz="1800" b="1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v kostce pro střední školy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Havlíčkův Brod: Fragment, 1999, ISBN 80-7200-332-1.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http://www.spisovatele.</a:t>
            </a:r>
            <a:r>
              <a:rPr lang="cs-CZ" sz="1800" b="1" dirty="0" err="1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cz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/</a:t>
            </a:r>
            <a:r>
              <a:rPr lang="cs-CZ" sz="1800" b="1" dirty="0" err="1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alexandr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-</a:t>
            </a:r>
            <a:r>
              <a:rPr lang="cs-CZ" sz="1800" b="1" dirty="0" err="1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sergejevic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-</a:t>
            </a:r>
            <a:r>
              <a:rPr lang="cs-CZ" sz="1800" b="1" dirty="0" err="1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puskin</a:t>
            </a:r>
            <a:endParaRPr lang="cs-CZ" sz="1800" b="1" dirty="0" smtClean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Font typeface="Wingdings" pitchFamily="2" charset="2"/>
              <a:buChar char="v"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http://www.</a:t>
            </a:r>
            <a:r>
              <a:rPr lang="cs-CZ" sz="1800" b="1" dirty="0" err="1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stihi.ru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/2012/11/14/9906</a:t>
            </a:r>
            <a:endParaRPr lang="cs-CZ" sz="1800" b="1" dirty="0" smtClean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http://vargulic.bigbloger.lidovky.cz/c/175073/Tatana-pise-Oneginovi-a-cesky.html</a:t>
            </a: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Font typeface="Wingdings" pitchFamily="2" charset="2"/>
              <a:buChar char="v"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http://ru.wikipedia.org/wiki/%D0%9F%D1%83%D1%88%D0%BA%D0%B8%D0%BD,_%D0%90%D0%BB%D0%B5%D0%BA%D1%81%D0%B0%D0%BD%D0%B4%D1%80_%D0%A1%D0%B5%D1%80%D0%B3%D0%B5%D0%B5%D0%B2%D0%B8%D1%87</a:t>
            </a:r>
            <a:endParaRPr lang="cs-CZ" sz="1800" b="1" dirty="0" smtClean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Font typeface="Wingdings" pitchFamily="2" charset="2"/>
              <a:buChar char="v"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Archiv autorky.</a:t>
            </a:r>
          </a:p>
          <a:p>
            <a:pPr lvl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materiál: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http://commons.wikimedia.org/wiki/File:AlexanderPushkin_portrait.jpg?uselang=ru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(pozadí)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http://commons.wikimedia.org/wiki/File:Pushkin_Signature.svg?uselang=ru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(snímek 3, 12)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http://commons.wikimedia.org/wiki/File:Pushkin_Alexander,_self_portret,_1820s.jpg?uselang=ru</a:t>
            </a: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(snímek 3)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http://commons.wikimedia.org/wiki/File:Eugene_Onegin_illustration.jpg?uselang=ru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(snímek 12)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http://commons.wikimedia.org/wiki/File:Eugene_Onegin_book_edition.jpg?uselang=ru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(snímek 12)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2"/>
              </a:rPr>
              <a:t>http://commons.wikimedia.org/wiki/File:TatyanaEvgOneginSamokishSudkovskRishar1899.jpg?uselang=ru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(snímek 12)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3"/>
              </a:rPr>
              <a:t>http://commons.wikimedia.org/wiki/File:Yevgeny_Onegin_by_Repin.jpg?uselang=ru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(snímek 12)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Archiv autorky.</a:t>
            </a: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Font typeface="Wingdings" pitchFamily="2" charset="2"/>
              <a:buChar char="v"/>
            </a:pP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1194</TotalTime>
  <Words>1200</Words>
  <Application>Microsoft Office PowerPoint</Application>
  <PresentationFormat>Předvádění na obrazovce (4:3)</PresentationFormat>
  <Paragraphs>202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Anotace:</vt:lpstr>
      <vt:lpstr>Snímek 3</vt:lpstr>
      <vt:lpstr>Výchozí text 1</vt:lpstr>
      <vt:lpstr>Výchozí text  2</vt:lpstr>
      <vt:lpstr>Vypracujte odpovědi na otázky k výchozímu textu 2.</vt:lpstr>
      <vt:lpstr>Snímek 7</vt:lpstr>
      <vt:lpstr>Snímek 8</vt:lpstr>
      <vt:lpstr>Snímek 9</vt:lpstr>
      <vt:lpstr>Snímek 10</vt:lpstr>
      <vt:lpstr>Snímek 11</vt:lpstr>
      <vt:lpstr> Obrazový materiál k Evženu Oněginovi:  </vt:lpstr>
      <vt:lpstr>Doplňte  k Puškinovým dílům správné žánry. </vt:lpstr>
      <vt:lpstr>Citáty  A.S. Puškina Vyberte si jeden a vysvětlete jej.</vt:lpstr>
      <vt:lpstr>Použitá literatura a 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14</dc:title>
  <dc:creator>LN</dc:creator>
  <cp:lastModifiedBy>Alice</cp:lastModifiedBy>
  <cp:revision>148</cp:revision>
  <dcterms:created xsi:type="dcterms:W3CDTF">2013-11-01T19:20:49Z</dcterms:created>
  <dcterms:modified xsi:type="dcterms:W3CDTF">2013-11-23T17:21:59Z</dcterms:modified>
</cp:coreProperties>
</file>