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9E1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0709AB3-F65F-46D0-898B-8A10C3FC62F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D8953B7-7ACB-4265-A372-71FB0AF8B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cs.wikipedia.org/wiki/Zoologick%C3%A1_zahrada" TargetMode="External"/><Relationship Id="rId7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://www.pdclipart.org/albums/Animals_Cats_Wild/King_cheetah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office.microsoft.com/cs-cz/images/results.aspx?ex=2&amp;qu=kloka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albums/Animals_Cats_Wild/Bengal_Tiger.png" TargetMode="External"/><Relationship Id="rId2" Type="http://schemas.openxmlformats.org/officeDocument/2006/relationships/hyperlink" Target="http://www.pdclipart.org/albums/Animals_Cats_Wild/Cheetah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pdclipart.org/albums/Animals_H-Z/rhinoceros_White_Rhino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581128"/>
            <a:ext cx="6400800" cy="175260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rgbClr val="FFC000"/>
                </a:solidFill>
              </a:rPr>
              <a:t>Číslo projektu : </a:t>
            </a:r>
            <a:r>
              <a:rPr lang="cs-CZ" sz="2400" dirty="0" smtClean="0">
                <a:solidFill>
                  <a:schemeClr val="tx1"/>
                </a:solidFill>
              </a:rPr>
              <a:t>CZ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  <a:r>
              <a:rPr lang="cs-CZ" sz="2400" dirty="0" smtClean="0">
                <a:solidFill>
                  <a:schemeClr val="tx1"/>
                </a:solidFill>
              </a:rPr>
              <a:t> 1.07/1.4.00/21.1705</a:t>
            </a:r>
          </a:p>
          <a:p>
            <a:pPr algn="l"/>
            <a:r>
              <a:rPr lang="cs-CZ" sz="2400" dirty="0" smtClean="0">
                <a:solidFill>
                  <a:srgbClr val="FFC000"/>
                </a:solidFill>
              </a:rPr>
              <a:t>Anotace 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</a:t>
            </a:r>
            <a:r>
              <a:rPr lang="cs-CZ" sz="2400" dirty="0" smtClean="0">
                <a:solidFill>
                  <a:schemeClr val="tx1"/>
                </a:solidFill>
              </a:rPr>
              <a:t>pro 3</a:t>
            </a:r>
            <a:r>
              <a:rPr lang="cs-CZ" sz="2400" dirty="0" smtClean="0">
                <a:solidFill>
                  <a:schemeClr val="tx1"/>
                </a:solidFill>
              </a:rPr>
              <a:t>., 4 .a 5.ročník ZŠ, navozuje učivo o </a:t>
            </a:r>
            <a:r>
              <a:rPr lang="cs-CZ" sz="2400" dirty="0" smtClean="0">
                <a:solidFill>
                  <a:schemeClr val="tx1"/>
                </a:solidFill>
              </a:rPr>
              <a:t>ZOO, o </a:t>
            </a:r>
            <a:r>
              <a:rPr lang="cs-CZ" sz="2400" dirty="0" smtClean="0">
                <a:solidFill>
                  <a:schemeClr val="tx1"/>
                </a:solidFill>
              </a:rPr>
              <a:t>ohrožených druzích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9024" y="2780928"/>
            <a:ext cx="8784976" cy="1470025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srgbClr val="FFC000"/>
                </a:solidFill>
              </a:rPr>
              <a:t>Název školy : </a:t>
            </a:r>
            <a:r>
              <a:rPr lang="cs-CZ" sz="2000" dirty="0" smtClean="0"/>
              <a:t>Základní škola a Mateřská škola Prysk ,okres Česká Lípa ,příspěvková organizace</a:t>
            </a:r>
            <a:br>
              <a:rPr lang="cs-CZ" sz="2000" dirty="0" smtClean="0"/>
            </a:br>
            <a:r>
              <a:rPr lang="cs-CZ" sz="2000" dirty="0" smtClean="0">
                <a:solidFill>
                  <a:srgbClr val="FFC000"/>
                </a:solidFill>
              </a:rPr>
              <a:t>Autor: </a:t>
            </a:r>
            <a:r>
              <a:rPr lang="cs-CZ" sz="2000" dirty="0" smtClean="0"/>
              <a:t>Eva Vavřinová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>
                <a:solidFill>
                  <a:srgbClr val="FFC000"/>
                </a:solidFill>
              </a:rPr>
              <a:t>Název materiálu : </a:t>
            </a:r>
            <a:r>
              <a:rPr lang="cs-CZ" sz="2000" b="1" dirty="0" smtClean="0"/>
              <a:t>VY_52_INOVACE_09 _ENVIRONMENTÁLNÍ VÝCHOVA_ZOO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         </a:t>
            </a:r>
            <a:endParaRPr lang="cs-CZ" sz="2000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28306" y="270254"/>
            <a:ext cx="6502964" cy="15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508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ing cheeta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6345" y="3205997"/>
            <a:ext cx="3563833" cy="196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/>
          <a:lstStyle/>
          <a:p>
            <a:pPr algn="ctr"/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</a:rPr>
              <a:t>ZOO</a:t>
            </a:r>
            <a:endParaRPr lang="cs-CZ" sz="8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Zoologická zahrada</a:t>
            </a:r>
            <a:r>
              <a:rPr lang="cs-CZ" sz="2800" dirty="0" smtClean="0">
                <a:solidFill>
                  <a:schemeClr val="tx2"/>
                </a:solidFill>
              </a:rPr>
              <a:t> (jinak také zoo) je vědecké </a:t>
            </a:r>
            <a:r>
              <a:rPr lang="cs-CZ" sz="2800" dirty="0" smtClean="0">
                <a:solidFill>
                  <a:schemeClr val="tx2"/>
                </a:solidFill>
              </a:rPr>
              <a:t>                      a </a:t>
            </a:r>
            <a:r>
              <a:rPr lang="cs-CZ" sz="2800" dirty="0" smtClean="0">
                <a:solidFill>
                  <a:schemeClr val="tx2"/>
                </a:solidFill>
              </a:rPr>
              <a:t>osvětové zařízení určené k chovu ohrožených druhů zvířat v zajetí, pokud možno v podmínkách co nejbližších přirozenému životu druhu v přírodě</a:t>
            </a:r>
            <a:r>
              <a:rPr lang="cs-CZ" dirty="0" smtClean="0">
                <a:solidFill>
                  <a:schemeClr val="tx2"/>
                </a:solidFill>
              </a:rPr>
              <a:t>. </a:t>
            </a:r>
          </a:p>
          <a:p>
            <a:pPr marL="0" indent="0">
              <a:buNone/>
            </a:pPr>
            <a:endParaRPr lang="cs-CZ" sz="1100" dirty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endParaRPr lang="cs-CZ" sz="1100" dirty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endParaRPr lang="cs-CZ" sz="1100" dirty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2"/>
              </a:solidFill>
              <a:hlinkClick r:id="rId3"/>
            </a:endParaRPr>
          </a:p>
          <a:p>
            <a:pPr marL="0" indent="0">
              <a:buNone/>
            </a:pPr>
            <a:r>
              <a:rPr lang="cs-CZ" sz="1100" dirty="0" smtClean="0">
                <a:hlinkClick r:id="rId3"/>
              </a:rPr>
              <a:t>http://cs.wikipedia.org/wiki/Zoologick%C3%A1_zahrada</a:t>
            </a:r>
            <a:r>
              <a:rPr lang="cs-CZ" sz="1100" dirty="0" smtClean="0"/>
              <a:t>  citováno dne 20.9.2011</a:t>
            </a:r>
          </a:p>
          <a:p>
            <a:pPr marL="0" indent="0">
              <a:buNone/>
            </a:pPr>
            <a:r>
              <a:rPr lang="cs-CZ" sz="1100" dirty="0" smtClean="0">
                <a:hlinkClick r:id="rId4"/>
              </a:rPr>
              <a:t>http://www.pdclipart.org/albums/Animals_Cats_Wild/King_cheetah.png</a:t>
            </a:r>
            <a:r>
              <a:rPr lang="cs-CZ" sz="1100" dirty="0" smtClean="0"/>
              <a:t> citace 20.9.2011</a:t>
            </a:r>
          </a:p>
          <a:p>
            <a:pPr marL="0" indent="0">
              <a:buNone/>
            </a:pPr>
            <a:r>
              <a:rPr lang="cs-CZ" sz="1000" dirty="0" smtClean="0"/>
              <a:t>Ostatní </a:t>
            </a:r>
            <a:r>
              <a:rPr lang="cs-CZ" sz="1000" dirty="0" err="1" smtClean="0"/>
              <a:t>obr.:Office</a:t>
            </a:r>
            <a:r>
              <a:rPr lang="cs-CZ" sz="1000" dirty="0" smtClean="0"/>
              <a:t> klipart</a:t>
            </a:r>
          </a:p>
        </p:txBody>
      </p:sp>
      <p:pic>
        <p:nvPicPr>
          <p:cNvPr id="5122" name="Picture 2" descr="C:\Users\08DM\AppData\Local\Microsoft\Windows\Temporary Internet Files\Content.IE5\5GQ56MI0\MP900406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9543"/>
            <a:ext cx="3096344" cy="156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M\AppData\Local\Microsoft\Windows\Temporary Internet Files\Content.IE5\7VIA0BOV\MP900313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05997"/>
            <a:ext cx="2491730" cy="165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M\AppData\Local\Microsoft\Windows\Temporary Internet Files\Content.IE5\7VIA0BOV\MP9004067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648"/>
            <a:ext cx="225998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M\AppData\Local\Microsoft\Windows\Temporary Internet Files\Content.IE5\5GQ56MI0\MP9004328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841" y="3205996"/>
            <a:ext cx="1282980" cy="1521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850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C000"/>
                </a:solidFill>
              </a:rPr>
              <a:t>Význam ZOO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dirty="0" smtClean="0"/>
              <a:t>V ZOO </a:t>
            </a:r>
            <a:r>
              <a:rPr lang="cs-CZ" sz="3200" dirty="0" smtClean="0"/>
              <a:t>uvidíme zvířata, která </a:t>
            </a:r>
            <a:r>
              <a:rPr lang="cs-CZ" sz="3200" dirty="0" smtClean="0"/>
              <a:t>u </a:t>
            </a:r>
            <a:r>
              <a:rPr lang="cs-CZ" sz="3200" dirty="0"/>
              <a:t>nás </a:t>
            </a:r>
            <a:r>
              <a:rPr lang="cs-CZ" sz="3200" dirty="0" smtClean="0"/>
              <a:t>nežijí   </a:t>
            </a:r>
            <a:r>
              <a:rPr lang="cs-CZ" sz="1200" dirty="0" err="1" smtClean="0"/>
              <a:t>íhttp</a:t>
            </a:r>
            <a:r>
              <a:rPr lang="cs-CZ" sz="1200" dirty="0"/>
              <a:t>://</a:t>
            </a:r>
            <a:r>
              <a:rPr lang="cs-CZ" sz="1200" dirty="0" smtClean="0"/>
              <a:t>officeimg.vo.msecnd.net/en-</a:t>
            </a:r>
            <a:r>
              <a:rPr lang="cs-CZ" sz="1200" dirty="0" err="1" smtClean="0"/>
              <a:t>us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/MH900403838.jpg.citace 20.9.2011 </a:t>
            </a:r>
          </a:p>
          <a:p>
            <a:r>
              <a:rPr lang="cs-CZ" sz="2800" dirty="0" smtClean="0"/>
              <a:t>V ZOO probíhá rozmnožování ohrožených </a:t>
            </a:r>
            <a:r>
              <a:rPr lang="cs-CZ" sz="2800" dirty="0" smtClean="0"/>
              <a:t>druhů </a:t>
            </a:r>
            <a:r>
              <a:rPr lang="cs-CZ" sz="2800" dirty="0" smtClean="0"/>
              <a:t>zvířat</a:t>
            </a:r>
            <a:r>
              <a:rPr lang="cs-CZ" sz="2800" dirty="0" smtClean="0"/>
              <a:t>, popřípadě </a:t>
            </a:r>
            <a:r>
              <a:rPr lang="cs-CZ" sz="2800" dirty="0" smtClean="0"/>
              <a:t>umožňují navrácení  zvířat do původního </a:t>
            </a:r>
            <a:r>
              <a:rPr lang="cs-CZ" sz="2800" dirty="0" smtClean="0"/>
              <a:t>prostředí.</a:t>
            </a:r>
            <a:endParaRPr lang="cs-CZ" sz="2800" dirty="0" smtClean="0"/>
          </a:p>
          <a:p>
            <a:r>
              <a:rPr lang="cs-CZ" sz="2800" dirty="0" smtClean="0"/>
              <a:t>V ZOO je možné studovat a pozorovat život </a:t>
            </a:r>
            <a:r>
              <a:rPr lang="cs-CZ" sz="2800" dirty="0" smtClean="0"/>
              <a:t>zvířat.</a:t>
            </a:r>
            <a:endParaRPr lang="cs-CZ" sz="2800" dirty="0" smtClean="0"/>
          </a:p>
          <a:p>
            <a:r>
              <a:rPr lang="cs-CZ" sz="2800" dirty="0" smtClean="0"/>
              <a:t>ZOO mají i </a:t>
            </a:r>
            <a:r>
              <a:rPr lang="cs-CZ" sz="2800" dirty="0"/>
              <a:t>rekreační význam-odpočinek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office.microsoft.com/cs-cz/images/results.aspx?ex=2&amp;qu=klokan#ai:MP900180666|mt:0citace</a:t>
            </a:r>
            <a:r>
              <a:rPr lang="cs-CZ" sz="1050" dirty="0" smtClean="0"/>
              <a:t> 20.9.2011</a:t>
            </a:r>
            <a:r>
              <a:rPr lang="cs-CZ" dirty="0" smtClean="0"/>
              <a:t>|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2656"/>
            <a:ext cx="1408967" cy="21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7141" y="5157192"/>
            <a:ext cx="2232098" cy="1465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851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Zvuky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08DM\AppData\Local\Microsoft\Windows\Temporary Internet Files\Content.IE5\5GQ56MI0\MP9004277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4484"/>
            <a:ext cx="4647902" cy="61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44008" y="764703"/>
            <a:ext cx="648072" cy="2192055"/>
          </a:xfrm>
          <a:prstGeom prst="wedgeEllipseCallout">
            <a:avLst>
              <a:gd name="adj1" fmla="val 154953"/>
              <a:gd name="adj2" fmla="val 8944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UAAÁ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3140968"/>
            <a:ext cx="777135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Lev si svým řevem chrání své území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400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Ohrožená zvířata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KOČKOVITÉ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900" b="1" dirty="0" smtClean="0">
                <a:solidFill>
                  <a:schemeClr val="tx2"/>
                </a:solidFill>
              </a:rPr>
              <a:t>  GEPARD </a:t>
            </a:r>
            <a:r>
              <a:rPr lang="cs-CZ" sz="2900" b="1" dirty="0" smtClean="0">
                <a:solidFill>
                  <a:schemeClr val="tx2"/>
                </a:solidFill>
              </a:rPr>
              <a:t>– nejrychlejší </a:t>
            </a:r>
            <a:r>
              <a:rPr lang="cs-CZ" sz="2900" b="1" dirty="0" smtClean="0">
                <a:solidFill>
                  <a:schemeClr val="tx2"/>
                </a:solidFill>
              </a:rPr>
              <a:t>savec na světě</a:t>
            </a:r>
          </a:p>
          <a:p>
            <a:r>
              <a:rPr lang="cs-CZ" sz="2900" b="1" dirty="0" smtClean="0">
                <a:solidFill>
                  <a:schemeClr val="tx2"/>
                </a:solidFill>
              </a:rPr>
              <a:t>  TYGR</a:t>
            </a:r>
          </a:p>
          <a:p>
            <a:r>
              <a:rPr lang="cs-CZ" sz="2900" b="1" dirty="0" smtClean="0">
                <a:solidFill>
                  <a:schemeClr val="tx2"/>
                </a:solidFill>
              </a:rPr>
              <a:t>   LEOPARD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www.pdclipart.org/albums/Animals_Cats_Wild/Cheetah.png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www.pdclipart.org/albums/Animals_Cats_Wild/Bengal_Tiger.png</a:t>
            </a:r>
            <a:endParaRPr lang="cs-CZ" dirty="0" smtClean="0"/>
          </a:p>
          <a:p>
            <a:r>
              <a:rPr lang="cs-CZ" dirty="0"/>
              <a:t>http://www.pdclipart.org/albums/Animals_Cats_Wild/Leopard.png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heetah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37294"/>
            <a:ext cx="1752600" cy="22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engal Tig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2500" y="490372"/>
            <a:ext cx="3625924" cy="238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Leopar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2304" y="2636912"/>
            <a:ext cx="3312368" cy="228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44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850832" cy="994122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Ohrožená  zvířata  z  Asie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842" y="1124744"/>
            <a:ext cx="7924800" cy="41148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DC9E1F"/>
                </a:solidFill>
              </a:rPr>
              <a:t>Nosorožec</a:t>
            </a:r>
          </a:p>
          <a:p>
            <a:r>
              <a:rPr lang="cs-CZ" sz="2800" dirty="0" smtClean="0">
                <a:solidFill>
                  <a:srgbClr val="DC9E1F"/>
                </a:solidFill>
              </a:rPr>
              <a:t>Panda velká</a:t>
            </a:r>
          </a:p>
          <a:p>
            <a:r>
              <a:rPr lang="cs-CZ" sz="2800" dirty="0" smtClean="0">
                <a:solidFill>
                  <a:srgbClr val="DC9E1F"/>
                </a:solidFill>
              </a:rPr>
              <a:t>Slon indický</a:t>
            </a:r>
            <a:endParaRPr lang="cs-CZ" sz="2800" dirty="0">
              <a:solidFill>
                <a:srgbClr val="DC9E1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5445224"/>
            <a:ext cx="4572000" cy="115416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www.pdclipart.org/albums/Animals_H-Z/rhinoceros_White_Rhino.png</a:t>
            </a:r>
            <a:endParaRPr lang="cs-CZ" sz="1100" dirty="0" smtClean="0"/>
          </a:p>
          <a:p>
            <a:r>
              <a:rPr lang="cs-CZ" sz="1100" dirty="0"/>
              <a:t>tp://</a:t>
            </a:r>
            <a:r>
              <a:rPr lang="cs-CZ" sz="1100" dirty="0" smtClean="0"/>
              <a:t>www.pdclipart.org/</a:t>
            </a:r>
            <a:r>
              <a:rPr lang="cs-CZ" sz="1100" dirty="0" err="1" smtClean="0"/>
              <a:t>albums</a:t>
            </a:r>
            <a:r>
              <a:rPr lang="cs-CZ" sz="1100" dirty="0" smtClean="0"/>
              <a:t>/1/bear_Gaint_Panda.png,citováno20.9.2011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officeimg.vo.msecnd.net/en-us/images/MH900178726.jpg,cit.20.9.2011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rhinoceros White Rhin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84784"/>
            <a:ext cx="3676650" cy="24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ear Gaint Pand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1704"/>
            <a:ext cx="2685018" cy="295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3560" y="4154636"/>
            <a:ext cx="3657600" cy="244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0728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Zcela  vyhynulý  druh  ve  volné přírodě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Kůň Převalského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Tento druh koně  žije pouze v </a:t>
            </a:r>
            <a:r>
              <a:rPr lang="cs-CZ" sz="3600" dirty="0" smtClean="0">
                <a:solidFill>
                  <a:srgbClr val="FFC000"/>
                </a:solidFill>
              </a:rPr>
              <a:t>ZOO -               asi </a:t>
            </a:r>
            <a:r>
              <a:rPr lang="cs-CZ" sz="3600" dirty="0" smtClean="0">
                <a:solidFill>
                  <a:srgbClr val="FFC000"/>
                </a:solidFill>
              </a:rPr>
              <a:t>200 kusů na celém světě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6021288"/>
            <a:ext cx="47342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</a:t>
            </a:r>
            <a:r>
              <a:rPr lang="cs-CZ" dirty="0" smtClean="0"/>
              <a:t>://officeimg.vo.msecnd.net/en-us/images/MH900178655.jpg,.cit.20.9.2011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8"/>
            <a:ext cx="3657600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643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Pravidla  chování  v  zoo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Chováme se tiše</a:t>
            </a:r>
          </a:p>
          <a:p>
            <a:endParaRPr lang="cs-CZ" sz="3600" dirty="0" smtClean="0">
              <a:solidFill>
                <a:srgbClr val="00B0F0"/>
              </a:solidFill>
            </a:endParaRPr>
          </a:p>
          <a:p>
            <a:endParaRPr lang="cs-CZ" sz="3600" dirty="0">
              <a:solidFill>
                <a:srgbClr val="00B0F0"/>
              </a:solidFill>
            </a:endParaRPr>
          </a:p>
          <a:p>
            <a:r>
              <a:rPr lang="cs-CZ" sz="3600" dirty="0" smtClean="0">
                <a:solidFill>
                  <a:srgbClr val="00B0F0"/>
                </a:solidFill>
              </a:rPr>
              <a:t>Zvířata nekrmíme</a:t>
            </a:r>
            <a:endParaRPr lang="cs-CZ" sz="3600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Users\08DM\AppData\Local\Microsoft\Windows\Temporary Internet Files\Content.IE5\5GQ56MI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74155"/>
            <a:ext cx="1584325" cy="194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M\AppData\Local\Microsoft\Windows\Temporary Internet Files\Content.IE5\5GQ56MI0\MC900232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1954040" cy="151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849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614</TotalTime>
  <Words>233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Název školy : Základní škola a Mateřská škola Prysk ,okres Česká Lípa ,příspěvková organizace Autor: Eva Vavřinová  Název materiálu : VY_52_INOVACE_09 _ENVIRONMENTÁLNÍ VÝCHOVA_ZOO                         </vt:lpstr>
      <vt:lpstr>ZOO</vt:lpstr>
      <vt:lpstr>Význam ZOO</vt:lpstr>
      <vt:lpstr>Zvuky zvířat</vt:lpstr>
      <vt:lpstr>Ohrožená zvířata KOČKOVITÉ ŠELMY</vt:lpstr>
      <vt:lpstr>Ohrožená  zvířata  z  Asie</vt:lpstr>
      <vt:lpstr>Zcela  vyhynulý  druh  ve  volné přírodě</vt:lpstr>
      <vt:lpstr>Pravidla  chování  v  zoo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a Mateřská škola Prysk,okres Česká Lípa,příspěvková organizace Autor:Eva Vavřinová Název materiálu:VY_52_INOVACE_01 _ENVIRONMENTÁLNÍ VÝCHOVA_ZOO_</dc:title>
  <dc:creator>08DM</dc:creator>
  <cp:lastModifiedBy>Dum</cp:lastModifiedBy>
  <cp:revision>37</cp:revision>
  <dcterms:created xsi:type="dcterms:W3CDTF">2012-02-20T12:19:24Z</dcterms:created>
  <dcterms:modified xsi:type="dcterms:W3CDTF">2012-03-19T16:56:57Z</dcterms:modified>
</cp:coreProperties>
</file>