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9" r:id="rId8"/>
    <p:sldId id="270" r:id="rId9"/>
    <p:sldId id="271" r:id="rId10"/>
    <p:sldId id="272" r:id="rId11"/>
    <p:sldId id="290" r:id="rId12"/>
    <p:sldId id="264" r:id="rId13"/>
    <p:sldId id="265" r:id="rId14"/>
    <p:sldId id="273" r:id="rId15"/>
    <p:sldId id="274" r:id="rId16"/>
    <p:sldId id="275" r:id="rId17"/>
    <p:sldId id="276" r:id="rId18"/>
    <p:sldId id="292" r:id="rId19"/>
    <p:sldId id="293" r:id="rId20"/>
    <p:sldId id="294" r:id="rId21"/>
    <p:sldId id="295" r:id="rId22"/>
    <p:sldId id="296" r:id="rId23"/>
    <p:sldId id="298" r:id="rId24"/>
    <p:sldId id="299" r:id="rId25"/>
    <p:sldId id="297" r:id="rId26"/>
    <p:sldId id="300" r:id="rId27"/>
    <p:sldId id="301" r:id="rId28"/>
    <p:sldId id="302" r:id="rId29"/>
    <p:sldId id="303" r:id="rId30"/>
    <p:sldId id="261" r:id="rId31"/>
    <p:sldId id="291" r:id="rId32"/>
    <p:sldId id="304" r:id="rId33"/>
    <p:sldId id="305" r:id="rId34"/>
    <p:sldId id="262" r:id="rId35"/>
    <p:sldId id="263" r:id="rId36"/>
    <p:sldId id="277" r:id="rId37"/>
    <p:sldId id="278" r:id="rId38"/>
    <p:sldId id="281" r:id="rId39"/>
    <p:sldId id="279" r:id="rId40"/>
    <p:sldId id="280" r:id="rId41"/>
    <p:sldId id="282" r:id="rId42"/>
    <p:sldId id="266" r:id="rId43"/>
    <p:sldId id="306" r:id="rId44"/>
    <p:sldId id="284" r:id="rId45"/>
    <p:sldId id="283" r:id="rId46"/>
    <p:sldId id="285" r:id="rId47"/>
    <p:sldId id="286" r:id="rId48"/>
    <p:sldId id="287" r:id="rId49"/>
    <p:sldId id="288" r:id="rId50"/>
    <p:sldId id="307" r:id="rId51"/>
    <p:sldId id="289" r:id="rId52"/>
    <p:sldId id="267" r:id="rId5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ACBA6E-D370-4364-9851-9EB9B27F57D4}" type="datetimeFigureOut">
              <a:rPr lang="cs-CZ" smtClean="0"/>
              <a:t>23.11.2013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D1295A-181F-4619-BA7A-3DF682159BA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g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ototuristika.cz/tips/detail/450" TargetMode="External"/><Relationship Id="rId13" Type="http://schemas.openxmlformats.org/officeDocument/2006/relationships/hyperlink" Target="http://artcontrarian.blogspot.cz/2011/01/in-beginning-georges-braque.html" TargetMode="External"/><Relationship Id="rId18" Type="http://schemas.openxmlformats.org/officeDocument/2006/relationships/hyperlink" Target="http://www.profimedia.cz/fotografie/socha-babicka-s-detmi-1922-otto-gutfreund/0006110060/" TargetMode="External"/><Relationship Id="rId26" Type="http://schemas.openxmlformats.org/officeDocument/2006/relationships/hyperlink" Target="http://artcontrarian.blogspot.cz/2012/05/frantisek-kupka-stylistic-gadfly.html" TargetMode="External"/><Relationship Id="rId3" Type="http://schemas.openxmlformats.org/officeDocument/2006/relationships/hyperlink" Target="http://hrusice.muzeumompv.cz/josef-lada/" TargetMode="External"/><Relationship Id="rId21" Type="http://schemas.openxmlformats.org/officeDocument/2006/relationships/hyperlink" Target="http://www.kralovehradecko-info.cz/cz/atraktivity/hradec-kralove/prochazkovy-okruh-2.php" TargetMode="External"/><Relationship Id="rId7" Type="http://schemas.openxmlformats.org/officeDocument/2006/relationships/hyperlink" Target="http://www.radio.cz/cz/rubrika/ceskenej/rukama-restauratoru-prosla-nejvetsi-jezdecka-socha-jana-zizky" TargetMode="External"/><Relationship Id="rId12" Type="http://schemas.openxmlformats.org/officeDocument/2006/relationships/hyperlink" Target="http://www.georgesbraque.org/" TargetMode="External"/><Relationship Id="rId17" Type="http://schemas.openxmlformats.org/officeDocument/2006/relationships/hyperlink" Target="http://creativoas.cz/vaclav-spala.php" TargetMode="External"/><Relationship Id="rId25" Type="http://schemas.openxmlformats.org/officeDocument/2006/relationships/hyperlink" Target="http://www.digital-guide.cz/cs/realie/architekti/josef-chochol/" TargetMode="External"/><Relationship Id="rId2" Type="http://schemas.openxmlformats.org/officeDocument/2006/relationships/hyperlink" Target="http://www.puzzle-puzzle.cz/zbozi/2000-rano-den-vecer-noc-118" TargetMode="External"/><Relationship Id="rId16" Type="http://schemas.openxmlformats.org/officeDocument/2006/relationships/hyperlink" Target="http://www.artmagazin.eu/galerie-vytvarniku/emil-filla-zatisi-s-rybou-a-ananasem.htm" TargetMode="External"/><Relationship Id="rId20" Type="http://schemas.openxmlformats.org/officeDocument/2006/relationships/hyperlink" Target="http://www.bam.brno.cz/architekt/48-josef-gocar" TargetMode="External"/><Relationship Id="rId29" Type="http://schemas.openxmlformats.org/officeDocument/2006/relationships/hyperlink" Target="http://cz.prague-stay.com/lifestyle/clanek/180-prumyslovy-pala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82.114.195.35:90/ProjektModerniUmeni/Socha%C5%99stv%C3%AD%201.%20pol.%2020.%20stol.%20-%20obr%C3%A1zky/" TargetMode="External"/><Relationship Id="rId11" Type="http://schemas.openxmlformats.org/officeDocument/2006/relationships/hyperlink" Target="http://vencisak.blog.cz/1011/mistr-klicek-a-prazska-sobota" TargetMode="External"/><Relationship Id="rId24" Type="http://schemas.openxmlformats.org/officeDocument/2006/relationships/hyperlink" Target="http://nl.wikipedia.org/wiki/Bestand:Josef_Go%C4%8D%C3%A1r_Winternitz_Mills_Pardubice_1911.JPGl" TargetMode="External"/><Relationship Id="rId5" Type="http://schemas.openxmlformats.org/officeDocument/2006/relationships/hyperlink" Target="http://www.nmnm.eu/jan-stursa.html" TargetMode="External"/><Relationship Id="rId15" Type="http://schemas.openxmlformats.org/officeDocument/2006/relationships/hyperlink" Target="http://www.flickriver.com/photos/hisgett/sets/72157605376728004/" TargetMode="External"/><Relationship Id="rId23" Type="http://schemas.openxmlformats.org/officeDocument/2006/relationships/hyperlink" Target="http://www.novinky.cz/bydleni/tipy-a-trendy/204459-kubisticke-stavby-josefa-gocara-poutaji-pozornost-i-sto-tricet-let-po-jeho-narozeni.htm" TargetMode="External"/><Relationship Id="rId28" Type="http://schemas.openxmlformats.org/officeDocument/2006/relationships/hyperlink" Target="http://bydleni.idnes.cz/slavne-vily-patri-k-ozdobam-metropole-dx2-/reality_bdp.aspx?c=A051220_141128_reality_bdp_pet" TargetMode="External"/><Relationship Id="rId10" Type="http://schemas.openxmlformats.org/officeDocument/2006/relationships/hyperlink" Target="http://batastory.net/cs/milniky/21.+budova" TargetMode="External"/><Relationship Id="rId19" Type="http://schemas.openxmlformats.org/officeDocument/2006/relationships/hyperlink" Target="http://m.denik.cz/mobile/hradecky_denik/clanek/1194173" TargetMode="External"/><Relationship Id="rId4" Type="http://schemas.openxmlformats.org/officeDocument/2006/relationships/hyperlink" Target="http://urania-josegalisifilho.blogspot.cz/2012/02/genius-of-josef-lada.html" TargetMode="External"/><Relationship Id="rId9" Type="http://schemas.openxmlformats.org/officeDocument/2006/relationships/hyperlink" Target="http://neviditelnypes.lidovky.cz/architektura-plecnik-nepostaveny-drv-/p_architekt.asp?c=A100426_000052_p_architekt_wag" TargetMode="External"/><Relationship Id="rId14" Type="http://schemas.openxmlformats.org/officeDocument/2006/relationships/hyperlink" Target="http://www.antinovinky.cz/ze-zahranici/zemrel-pablo-picasso.html" TargetMode="External"/><Relationship Id="rId22" Type="http://schemas.openxmlformats.org/officeDocument/2006/relationships/hyperlink" Target="http://nl.wikipedia.org/wiki/Bestand:Josef_Go%C4%8D%C3%A1r_pavillion_L%C3%A1zn%C4%9B_Bohdane%C4%8D.JPG" TargetMode="External"/><Relationship Id="rId27" Type="http://schemas.openxmlformats.org/officeDocument/2006/relationships/hyperlink" Target="http://www.seniorum.cz/aktuality/z-domova/vystavy/4776-vystava-jana-zrzaveho-v-muzeu-prostejovs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Umění mezi válkami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Doba první republiky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467544" y="861464"/>
            <a:ext cx="8136904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47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Dějepis – Kultura v Dějinách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Pořadové číslo: 1.16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Škola: ZŠ Choltice</a:t>
            </a:r>
          </a:p>
          <a:p>
            <a:r>
              <a:rPr lang="cs-CZ" dirty="0" smtClean="0"/>
              <a:t>Klíčová </a:t>
            </a:r>
            <a:r>
              <a:rPr lang="cs-CZ" dirty="0" smtClean="0"/>
              <a:t>slova</a:t>
            </a:r>
            <a:r>
              <a:rPr lang="cs-CZ" smtClean="0"/>
              <a:t>:  surrealismus, kubismus</a:t>
            </a:r>
            <a:r>
              <a:rPr lang="cs-CZ" dirty="0" smtClean="0"/>
              <a:t>, funkcionalismus</a:t>
            </a:r>
            <a:endParaRPr lang="cs-CZ" dirty="0" smtClean="0"/>
          </a:p>
          <a:p>
            <a:r>
              <a:rPr lang="cs-CZ" dirty="0" smtClean="0"/>
              <a:t>Třída :  Dějepis 9                 Datum:7.6.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301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vytvořena pro výkladový tip hodiny.</a:t>
            </a:r>
          </a:p>
          <a:p>
            <a:r>
              <a:rPr lang="cs-CZ" dirty="0" smtClean="0"/>
              <a:t>1) titulní strana</a:t>
            </a:r>
          </a:p>
          <a:p>
            <a:r>
              <a:rPr lang="cs-CZ" dirty="0" smtClean="0"/>
              <a:t>2) anotace</a:t>
            </a:r>
          </a:p>
          <a:p>
            <a:r>
              <a:rPr lang="cs-CZ" dirty="0" smtClean="0"/>
              <a:t>3) metodický návod a obsah</a:t>
            </a:r>
          </a:p>
          <a:p>
            <a:r>
              <a:rPr lang="cs-CZ" dirty="0" smtClean="0"/>
              <a:t>4) charakteristika probíraného období</a:t>
            </a:r>
          </a:p>
          <a:p>
            <a:r>
              <a:rPr lang="cs-CZ" dirty="0" smtClean="0"/>
              <a:t>5- 10) umělci  1. republiky</a:t>
            </a:r>
          </a:p>
          <a:p>
            <a:r>
              <a:rPr lang="cs-CZ" dirty="0" smtClean="0"/>
              <a:t>11- 13) konstruktivismus</a:t>
            </a:r>
          </a:p>
          <a:p>
            <a:r>
              <a:rPr lang="cs-CZ" dirty="0" smtClean="0"/>
              <a:t>14 – 19) kubismus</a:t>
            </a:r>
          </a:p>
          <a:p>
            <a:r>
              <a:rPr lang="cs-CZ" dirty="0" smtClean="0"/>
              <a:t>20 -  24) Josef Gočár</a:t>
            </a:r>
          </a:p>
          <a:p>
            <a:r>
              <a:rPr lang="cs-CZ" dirty="0" smtClean="0"/>
              <a:t>25) Josef Chochol</a:t>
            </a:r>
          </a:p>
          <a:p>
            <a:r>
              <a:rPr lang="cs-CZ" dirty="0" smtClean="0"/>
              <a:t>26 – 32) funkcionalismus</a:t>
            </a:r>
          </a:p>
          <a:p>
            <a:r>
              <a:rPr lang="cs-CZ" dirty="0" smtClean="0"/>
              <a:t>33) otázky pro opakování</a:t>
            </a:r>
          </a:p>
          <a:p>
            <a:r>
              <a:rPr lang="cs-CZ" dirty="0" smtClean="0"/>
              <a:t>34) 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Umění reaguje na různé myšlenkové proudy,</a:t>
            </a:r>
          </a:p>
          <a:p>
            <a:pPr marL="0" indent="0">
              <a:buNone/>
            </a:pPr>
            <a:r>
              <a:rPr lang="cs-CZ" dirty="0" smtClean="0"/>
              <a:t>   na společenské i politické události</a:t>
            </a:r>
          </a:p>
          <a:p>
            <a:r>
              <a:rPr lang="cs-CZ" dirty="0" smtClean="0"/>
              <a:t>Umělci nechtějí  napodobovat realitu</a:t>
            </a:r>
          </a:p>
          <a:p>
            <a:r>
              <a:rPr lang="cs-CZ" dirty="0" smtClean="0"/>
              <a:t>Hledají způsob, jak se vyrovnat se světem</a:t>
            </a:r>
          </a:p>
          <a:p>
            <a:r>
              <a:rPr lang="cs-CZ" dirty="0" smtClean="0"/>
              <a:t>Zachycují se komplikovanější vztahy ve společnosti</a:t>
            </a:r>
          </a:p>
          <a:p>
            <a:r>
              <a:rPr lang="cs-CZ" dirty="0" smtClean="0"/>
              <a:t>Projevuje se vliv amerického způsobu života</a:t>
            </a:r>
          </a:p>
          <a:p>
            <a:r>
              <a:rPr lang="cs-CZ" dirty="0" smtClean="0"/>
              <a:t>Je v oblibě revue, éra zvukového filmu</a:t>
            </a:r>
          </a:p>
          <a:p>
            <a:r>
              <a:rPr lang="cs-CZ" dirty="0" smtClean="0"/>
              <a:t>nejvíce se projevují </a:t>
            </a:r>
            <a:r>
              <a:rPr lang="cs-CZ" dirty="0"/>
              <a:t>Kubismus</a:t>
            </a:r>
          </a:p>
          <a:p>
            <a:pPr marL="0" indent="0">
              <a:buNone/>
            </a:pPr>
            <a:r>
              <a:rPr lang="cs-CZ" dirty="0" smtClean="0"/>
              <a:t>                                     Surrealismus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Abstraktní umění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Konstruktivismus</a:t>
            </a:r>
          </a:p>
          <a:p>
            <a:pPr marL="0" indent="0">
              <a:buNone/>
            </a:pPr>
            <a:r>
              <a:rPr lang="cs-CZ" dirty="0" smtClean="0"/>
              <a:t>                                     Funkcionalismus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196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Umělci  na počátku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Malíři:     Alfons Mucha – malíř a grafik</a:t>
            </a:r>
          </a:p>
          <a:p>
            <a:pPr marL="0" indent="0">
              <a:buNone/>
            </a:pPr>
            <a:r>
              <a:rPr lang="cs-CZ" dirty="0" smtClean="0"/>
              <a:t>                   Josef Lada – malíř, ilustrátor</a:t>
            </a:r>
          </a:p>
          <a:p>
            <a:endParaRPr lang="cs-CZ" dirty="0" smtClean="0"/>
          </a:p>
          <a:p>
            <a:r>
              <a:rPr lang="cs-CZ" dirty="0" smtClean="0"/>
              <a:t>Sochaři :  Jan Štursa </a:t>
            </a:r>
          </a:p>
          <a:p>
            <a:pPr marL="0" indent="0">
              <a:buNone/>
            </a:pPr>
            <a:r>
              <a:rPr lang="cs-CZ" dirty="0" smtClean="0"/>
              <a:t>                    Bohumil Kavka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Architekt : Josip </a:t>
            </a:r>
            <a:r>
              <a:rPr lang="cs-CZ" dirty="0" err="1" smtClean="0"/>
              <a:t>Plečnik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22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Alfons Mucha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370" y="1554163"/>
            <a:ext cx="6465660" cy="4525962"/>
          </a:xfrm>
        </p:spPr>
      </p:pic>
    </p:spTree>
    <p:extLst>
      <p:ext uri="{BB962C8B-B14F-4D97-AF65-F5344CB8AC3E}">
        <p14:creationId xmlns:p14="http://schemas.microsoft.com/office/powerpoint/2010/main" val="65250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Lada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052736"/>
            <a:ext cx="2511619" cy="252028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36912"/>
            <a:ext cx="5715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62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Štursa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288614"/>
            <a:ext cx="2617632" cy="312864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96752"/>
            <a:ext cx="2182138" cy="25202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487162"/>
            <a:ext cx="2597329" cy="37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44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Bohumil Kavka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548680"/>
            <a:ext cx="2487168" cy="365760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08920"/>
            <a:ext cx="5286375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77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Josip </a:t>
            </a:r>
            <a:r>
              <a:rPr lang="cs-CZ" dirty="0" err="1" smtClean="0"/>
              <a:t>Plečnik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700808"/>
            <a:ext cx="2857500" cy="21431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564904"/>
            <a:ext cx="4905375" cy="3676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59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  MEZIVÁLEČNÉ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přináší nový pohled na svět a tvorbu</a:t>
            </a:r>
          </a:p>
          <a:p>
            <a:r>
              <a:rPr lang="cs-CZ" b="1" dirty="0"/>
              <a:t>Literatura -  </a:t>
            </a:r>
            <a:r>
              <a:rPr lang="cs-CZ" dirty="0"/>
              <a:t>odraz válečných zážitků </a:t>
            </a:r>
          </a:p>
          <a:p>
            <a:r>
              <a:rPr lang="cs-CZ" b="1" dirty="0"/>
              <a:t>                      R. Rolland :Petr a Lucie</a:t>
            </a:r>
            <a:endParaRPr lang="cs-CZ" dirty="0"/>
          </a:p>
          <a:p>
            <a:r>
              <a:rPr lang="cs-CZ" b="1" dirty="0"/>
              <a:t>                      </a:t>
            </a:r>
            <a:r>
              <a:rPr lang="cs-CZ" b="1" dirty="0" err="1"/>
              <a:t>Remarque</a:t>
            </a:r>
            <a:r>
              <a:rPr lang="cs-CZ" b="1" dirty="0"/>
              <a:t>, </a:t>
            </a:r>
            <a:r>
              <a:rPr lang="cs-CZ" b="1" dirty="0" err="1"/>
              <a:t>Hemingway</a:t>
            </a:r>
            <a:endParaRPr lang="cs-CZ" dirty="0"/>
          </a:p>
          <a:p>
            <a:r>
              <a:rPr lang="cs-CZ" b="1" dirty="0"/>
              <a:t>                      Hašek : Dobrý voják Švejk</a:t>
            </a:r>
            <a:endParaRPr lang="cs-CZ" dirty="0"/>
          </a:p>
          <a:p>
            <a:r>
              <a:rPr lang="cs-CZ" b="1" dirty="0"/>
              <a:t>novinkou – rozhlasové hry, film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25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MALířství</a:t>
            </a:r>
            <a:r>
              <a:rPr lang="cs-CZ" dirty="0" smtClean="0"/>
              <a:t>  a   sochařství</a:t>
            </a:r>
            <a:br>
              <a:rPr lang="cs-CZ" dirty="0" smtClean="0"/>
            </a:br>
            <a:r>
              <a:rPr lang="cs-CZ" dirty="0" smtClean="0"/>
              <a:t>kubismus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6868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Vrcholí u nás ve 20. letech 20. století</a:t>
            </a:r>
          </a:p>
          <a:p>
            <a:r>
              <a:rPr lang="cs-CZ" dirty="0" smtClean="0"/>
              <a:t>Název – z lať „</a:t>
            </a:r>
            <a:r>
              <a:rPr lang="cs-CZ" dirty="0" err="1" smtClean="0"/>
              <a:t>cubus</a:t>
            </a:r>
            <a:r>
              <a:rPr lang="cs-CZ" dirty="0" smtClean="0"/>
              <a:t>“ = krychle</a:t>
            </a:r>
          </a:p>
          <a:p>
            <a:r>
              <a:rPr lang="cs-CZ" dirty="0" smtClean="0"/>
              <a:t>Využívá geometrických tvarů</a:t>
            </a:r>
          </a:p>
          <a:p>
            <a:r>
              <a:rPr lang="cs-CZ" dirty="0" smtClean="0"/>
              <a:t>Vzniká před 1. světovou válkou v Paříži</a:t>
            </a:r>
          </a:p>
          <a:p>
            <a:r>
              <a:rPr lang="cs-CZ" dirty="0" smtClean="0"/>
              <a:t>Projevuje se především v malířství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sochařství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architektuře</a:t>
            </a:r>
          </a:p>
          <a:p>
            <a:r>
              <a:rPr lang="cs-CZ" dirty="0" smtClean="0"/>
              <a:t>Cílem – nově vytvářet z nového úhlu pohledu</a:t>
            </a:r>
          </a:p>
          <a:p>
            <a:r>
              <a:rPr lang="cs-CZ" dirty="0" smtClean="0"/>
              <a:t>Podstatou = proměna tvarů na základní geometrické obrazce a jejich opětovné  složení na ploše dle vlastní fantazie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41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Umělci a památky kubismu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Svět : George </a:t>
            </a:r>
            <a:r>
              <a:rPr lang="cs-CZ" dirty="0" err="1" smtClean="0"/>
              <a:t>Braque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Pablo Picasso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 nás : Kotěrovi žáci – Josef Gočár</a:t>
            </a:r>
          </a:p>
          <a:p>
            <a:pPr marL="0" indent="0">
              <a:buNone/>
            </a:pPr>
            <a:r>
              <a:rPr lang="cs-CZ" dirty="0" smtClean="0"/>
              <a:t>´                                  - Josef Chochol</a:t>
            </a:r>
          </a:p>
          <a:p>
            <a:pPr marL="0" indent="0">
              <a:buNone/>
            </a:pPr>
            <a:r>
              <a:rPr lang="cs-CZ" dirty="0" smtClean="0"/>
              <a:t>             lázeňská budova v Bohdanči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dům U Černé Matky boží v Praze- Celetná</a:t>
            </a:r>
          </a:p>
          <a:p>
            <a:pPr marL="0" indent="0">
              <a:buNone/>
            </a:pPr>
            <a:r>
              <a:rPr lang="cs-CZ" dirty="0" smtClean="0"/>
              <a:t>Malíři : J. Čapek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Emil Filla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Bohumil Kubišta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Václav  </a:t>
            </a:r>
            <a:r>
              <a:rPr lang="cs-CZ" dirty="0" err="1" smtClean="0"/>
              <a:t>Špála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A. Procházka</a:t>
            </a:r>
          </a:p>
          <a:p>
            <a:pPr marL="0" indent="0">
              <a:buNone/>
            </a:pPr>
            <a:r>
              <a:rPr lang="cs-CZ" dirty="0" smtClean="0"/>
              <a:t>Sochař : Otto </a:t>
            </a:r>
            <a:r>
              <a:rPr lang="cs-CZ" dirty="0" err="1" smtClean="0"/>
              <a:t>Gütfreud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88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George </a:t>
            </a:r>
            <a:r>
              <a:rPr lang="cs-CZ" dirty="0" err="1" smtClean="0"/>
              <a:t>Braque</a:t>
            </a:r>
            <a:r>
              <a:rPr lang="cs-CZ" dirty="0" smtClean="0"/>
              <a:t>    Pablo Picasso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196753"/>
            <a:ext cx="1505255" cy="187220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564904"/>
            <a:ext cx="2803780" cy="34563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9696" y="1196752"/>
            <a:ext cx="1354234" cy="180200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660343"/>
            <a:ext cx="3755406" cy="339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77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Bohumil Kubišta  Emil </a:t>
            </a:r>
            <a:r>
              <a:rPr lang="cs-CZ" dirty="0" err="1" smtClean="0"/>
              <a:t>filla</a:t>
            </a:r>
            <a:r>
              <a:rPr lang="cs-CZ" dirty="0" smtClean="0"/>
              <a:t>     </a:t>
            </a:r>
            <a:r>
              <a:rPr lang="cs-CZ" dirty="0" err="1" smtClean="0"/>
              <a:t>václav</a:t>
            </a:r>
            <a:r>
              <a:rPr lang="cs-CZ" dirty="0" smtClean="0"/>
              <a:t> </a:t>
            </a:r>
            <a:r>
              <a:rPr lang="cs-CZ" dirty="0" err="1" smtClean="0"/>
              <a:t>Špála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3096344" cy="259473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861047"/>
            <a:ext cx="3332083" cy="268949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236032"/>
            <a:ext cx="3247216" cy="2492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093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Otto  </a:t>
            </a:r>
            <a:r>
              <a:rPr lang="cs-CZ" dirty="0" err="1" smtClean="0"/>
              <a:t>gÜtfreUd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68760"/>
            <a:ext cx="4002698" cy="2664296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3644" y="3789040"/>
            <a:ext cx="3716722" cy="278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61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GÜtfreud</a:t>
            </a:r>
            <a:r>
              <a:rPr lang="cs-CZ" dirty="0" smtClean="0"/>
              <a:t> – pětikoruna - 1. republika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2040731"/>
            <a:ext cx="7239000" cy="3552825"/>
          </a:xfrm>
        </p:spPr>
      </p:pic>
    </p:spTree>
    <p:extLst>
      <p:ext uri="{BB962C8B-B14F-4D97-AF65-F5344CB8AC3E}">
        <p14:creationId xmlns:p14="http://schemas.microsoft.com/office/powerpoint/2010/main" val="175849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KUBISMUS : </a:t>
            </a:r>
            <a:r>
              <a:rPr lang="cs-CZ" dirty="0"/>
              <a:t>obraz rozdělen na geometrické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obrazce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/>
              <a:t>pak abstraktně složen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z latinského „</a:t>
            </a:r>
            <a:r>
              <a:rPr lang="cs-CZ" dirty="0" err="1" smtClean="0"/>
              <a:t>cubus</a:t>
            </a:r>
            <a:r>
              <a:rPr lang="cs-CZ" dirty="0" smtClean="0"/>
              <a:t>“ krychle </a:t>
            </a:r>
          </a:p>
          <a:p>
            <a:r>
              <a:rPr lang="cs-CZ" dirty="0" smtClean="0"/>
              <a:t>    umělci :   </a:t>
            </a:r>
            <a:r>
              <a:rPr lang="cs-CZ" b="1" dirty="0" smtClean="0"/>
              <a:t>F</a:t>
            </a:r>
            <a:r>
              <a:rPr lang="cs-CZ" b="1" dirty="0"/>
              <a:t>. Kupka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                P</a:t>
            </a:r>
            <a:r>
              <a:rPr lang="cs-CZ" b="1" dirty="0"/>
              <a:t>. Picasso  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   </a:t>
            </a:r>
            <a:r>
              <a:rPr lang="cs-CZ" b="1" dirty="0" smtClean="0"/>
              <a:t>                    G</a:t>
            </a:r>
            <a:r>
              <a:rPr lang="cs-CZ" b="1" dirty="0"/>
              <a:t>. </a:t>
            </a:r>
            <a:r>
              <a:rPr lang="cs-CZ" b="1" dirty="0" err="1"/>
              <a:t>Braque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9840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SURREALISMUS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Reaguje na I. světovou válku</a:t>
            </a:r>
          </a:p>
          <a:p>
            <a:r>
              <a:rPr lang="cs-CZ" dirty="0" smtClean="0"/>
              <a:t>Usiluje o osvobození mysli</a:t>
            </a:r>
          </a:p>
          <a:p>
            <a:r>
              <a:rPr lang="cs-CZ" dirty="0" smtClean="0"/>
              <a:t>Zdůrazňuje podvědomí</a:t>
            </a:r>
          </a:p>
          <a:p>
            <a:r>
              <a:rPr lang="cs-CZ" dirty="0" smtClean="0"/>
              <a:t>Snaží se o zachycení snů, představ, pocitů, myšlenek</a:t>
            </a:r>
          </a:p>
          <a:p>
            <a:r>
              <a:rPr lang="cs-CZ" dirty="0" smtClean="0"/>
              <a:t>Při tvorbě by měl umělec být ponořen sám do sebe s zaznamenat stav své duše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3202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Umělci surrealismu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Svět :  André </a:t>
            </a:r>
            <a:r>
              <a:rPr lang="cs-CZ" dirty="0" err="1" smtClean="0"/>
              <a:t>Masson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Max Ernst</a:t>
            </a:r>
          </a:p>
          <a:p>
            <a:r>
              <a:rPr lang="cs-CZ" dirty="0"/>
              <a:t> </a:t>
            </a:r>
            <a:r>
              <a:rPr lang="cs-CZ" dirty="0" smtClean="0"/>
              <a:t>          Salvador Dalí</a:t>
            </a:r>
          </a:p>
          <a:p>
            <a:r>
              <a:rPr lang="cs-CZ" dirty="0"/>
              <a:t> </a:t>
            </a:r>
            <a:r>
              <a:rPr lang="cs-CZ" dirty="0" smtClean="0"/>
              <a:t>          Joan </a:t>
            </a:r>
            <a:r>
              <a:rPr lang="cs-CZ" dirty="0" err="1" smtClean="0"/>
              <a:t>Miró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Čeští umělci : Josef Šíma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</a:t>
            </a:r>
            <a:r>
              <a:rPr lang="cs-CZ" dirty="0" err="1" smtClean="0"/>
              <a:t>Toyen</a:t>
            </a:r>
            <a:r>
              <a:rPr lang="cs-CZ" dirty="0" smtClean="0"/>
              <a:t> – Marie Čermínová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760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Max Ernst</a:t>
            </a:r>
            <a:br>
              <a:rPr lang="cs-CZ" dirty="0" smtClean="0"/>
            </a:br>
            <a:r>
              <a:rPr lang="cs-CZ" dirty="0" smtClean="0"/>
              <a:t>Neoděná Eva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                 Joan </a:t>
            </a:r>
            <a:r>
              <a:rPr lang="cs-CZ" dirty="0" err="1" smtClean="0"/>
              <a:t>Miró</a:t>
            </a:r>
            <a:r>
              <a:rPr lang="cs-CZ" dirty="0" smtClean="0"/>
              <a:t>  zpívající ryby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36712"/>
            <a:ext cx="4968552" cy="372063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556792"/>
            <a:ext cx="2960701" cy="3941762"/>
          </a:xfrm>
        </p:spPr>
      </p:pic>
    </p:spTree>
    <p:extLst>
      <p:ext uri="{BB962C8B-B14F-4D97-AF65-F5344CB8AC3E}">
        <p14:creationId xmlns:p14="http://schemas.microsoft.com/office/powerpoint/2010/main" val="405935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Salvator  </a:t>
            </a:r>
            <a:r>
              <a:rPr lang="cs-CZ" dirty="0" err="1" smtClean="0"/>
              <a:t>dalí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Šťastný kozorožec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04864"/>
            <a:ext cx="4291012" cy="280256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692696"/>
            <a:ext cx="3355754" cy="5065290"/>
          </a:xfrm>
        </p:spPr>
      </p:pic>
    </p:spTree>
    <p:extLst>
      <p:ext uri="{BB962C8B-B14F-4D97-AF65-F5344CB8AC3E}">
        <p14:creationId xmlns:p14="http://schemas.microsoft.com/office/powerpoint/2010/main" val="203263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Šíma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Vejce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Krajina s torzem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404664"/>
            <a:ext cx="2592288" cy="521718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340768"/>
            <a:ext cx="4004040" cy="5065290"/>
          </a:xfrm>
        </p:spPr>
      </p:pic>
    </p:spTree>
    <p:extLst>
      <p:ext uri="{BB962C8B-B14F-4D97-AF65-F5344CB8AC3E}">
        <p14:creationId xmlns:p14="http://schemas.microsoft.com/office/powerpoint/2010/main" val="188620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Toyen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32856"/>
            <a:ext cx="4852430" cy="3111884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340768"/>
            <a:ext cx="3537104" cy="4752528"/>
          </a:xfrm>
        </p:spPr>
      </p:pic>
    </p:spTree>
    <p:extLst>
      <p:ext uri="{BB962C8B-B14F-4D97-AF65-F5344CB8AC3E}">
        <p14:creationId xmlns:p14="http://schemas.microsoft.com/office/powerpoint/2010/main" val="172367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Zápis </a:t>
            </a:r>
            <a:br>
              <a:rPr lang="cs-CZ" dirty="0" smtClean="0"/>
            </a:br>
            <a:r>
              <a:rPr lang="cs-CZ" dirty="0" smtClean="0"/>
              <a:t>SURREALISMUS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odmítá realitu</a:t>
            </a:r>
          </a:p>
          <a:p>
            <a:r>
              <a:rPr lang="cs-CZ" dirty="0" smtClean="0"/>
              <a:t>využívá sen, fantazii, podvědomí</a:t>
            </a:r>
          </a:p>
          <a:p>
            <a:r>
              <a:rPr lang="cs-CZ" dirty="0" smtClean="0"/>
              <a:t>„Svět se stává snem, a sen světem“</a:t>
            </a:r>
          </a:p>
          <a:p>
            <a:endParaRPr lang="cs-CZ" dirty="0"/>
          </a:p>
          <a:p>
            <a:r>
              <a:rPr lang="cs-CZ" dirty="0" smtClean="0"/>
              <a:t>Umělci : Salvator Dalí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Max Ernst</a:t>
            </a:r>
          </a:p>
          <a:p>
            <a:r>
              <a:rPr lang="cs-CZ" dirty="0" smtClean="0"/>
              <a:t>Naši : J. Šíma ,  </a:t>
            </a:r>
            <a:r>
              <a:rPr lang="cs-CZ" dirty="0" err="1" smtClean="0"/>
              <a:t>Toyen</a:t>
            </a:r>
            <a:r>
              <a:rPr lang="cs-CZ" dirty="0" smtClean="0"/>
              <a:t>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8361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Abstraktní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11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Marc</a:t>
            </a:r>
            <a:r>
              <a:rPr lang="cs-CZ" dirty="0" smtClean="0"/>
              <a:t> </a:t>
            </a:r>
            <a:r>
              <a:rPr lang="cs-CZ" dirty="0" err="1" smtClean="0"/>
              <a:t>Chagall</a:t>
            </a:r>
            <a:r>
              <a:rPr lang="cs-CZ" dirty="0" smtClean="0"/>
              <a:t> /čti </a:t>
            </a:r>
            <a:r>
              <a:rPr lang="cs-CZ" dirty="0" err="1" smtClean="0"/>
              <a:t>šagal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300" y="1626394"/>
            <a:ext cx="4495800" cy="4381500"/>
          </a:xfrm>
        </p:spPr>
      </p:pic>
    </p:spTree>
    <p:extLst>
      <p:ext uri="{BB962C8B-B14F-4D97-AF65-F5344CB8AC3E}">
        <p14:creationId xmlns:p14="http://schemas.microsoft.com/office/powerpoint/2010/main" val="395328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Henry </a:t>
            </a:r>
            <a:r>
              <a:rPr lang="cs-CZ" dirty="0" err="1" smtClean="0"/>
              <a:t>Matisse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00808"/>
            <a:ext cx="3472166" cy="3456384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196752"/>
            <a:ext cx="3342132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79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Kupka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07506"/>
            <a:ext cx="3434341" cy="410445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132" y="1556792"/>
            <a:ext cx="3800475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18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Architektura</a:t>
            </a:r>
            <a:br>
              <a:rPr lang="cs-CZ" dirty="0" smtClean="0"/>
            </a:br>
            <a:r>
              <a:rPr lang="cs-CZ" dirty="0" smtClean="0"/>
              <a:t>Konstruktivismus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Dle lať. „</a:t>
            </a:r>
            <a:r>
              <a:rPr lang="cs-CZ" dirty="0" err="1" smtClean="0"/>
              <a:t>construktiv</a:t>
            </a:r>
            <a:r>
              <a:rPr lang="cs-CZ" dirty="0" smtClean="0"/>
              <a:t>“= stavba</a:t>
            </a:r>
          </a:p>
          <a:p>
            <a:r>
              <a:rPr lang="cs-CZ" dirty="0" smtClean="0"/>
              <a:t>Vzniká v Rusku po r. 1917</a:t>
            </a:r>
          </a:p>
          <a:p>
            <a:r>
              <a:rPr lang="cs-CZ" dirty="0" smtClean="0"/>
              <a:t>Architektura odmítá secesní zdobnost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snaha o dům s přístupem slunce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do každého bytu</a:t>
            </a:r>
          </a:p>
          <a:p>
            <a:r>
              <a:rPr lang="cs-CZ" dirty="0" smtClean="0"/>
              <a:t>Výtvarné umění volí přísně racionální přístup k tvorbě</a:t>
            </a:r>
          </a:p>
          <a:p>
            <a:r>
              <a:rPr lang="cs-CZ" dirty="0" smtClean="0"/>
              <a:t>Sochařství – využívá nové materiály = beton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01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KONSTRUKTIVISMUS</a:t>
            </a:r>
            <a:r>
              <a:rPr lang="cs-CZ" dirty="0"/>
              <a:t> </a:t>
            </a:r>
            <a:r>
              <a:rPr lang="cs-CZ" dirty="0" smtClean="0"/>
              <a:t>– odmítá zdobnost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– </a:t>
            </a:r>
            <a:r>
              <a:rPr lang="cs-CZ" dirty="0"/>
              <a:t>jasnost,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- přehlednost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-  </a:t>
            </a:r>
            <a:r>
              <a:rPr lang="cs-CZ" dirty="0"/>
              <a:t>účelnost</a:t>
            </a:r>
          </a:p>
          <a:p>
            <a:r>
              <a:rPr lang="cs-CZ" dirty="0"/>
              <a:t>                                 technická </a:t>
            </a:r>
            <a:r>
              <a:rPr lang="cs-CZ" dirty="0" smtClean="0"/>
              <a:t>dokonalost</a:t>
            </a:r>
          </a:p>
          <a:p>
            <a:endParaRPr lang="cs-CZ" dirty="0"/>
          </a:p>
          <a:p>
            <a:r>
              <a:rPr lang="cs-CZ" dirty="0" smtClean="0"/>
              <a:t>Umělci : Karel Řepa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Adolf </a:t>
            </a:r>
            <a:r>
              <a:rPr lang="cs-CZ" dirty="0" err="1" smtClean="0"/>
              <a:t>Foehr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417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Karel Řepa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556792"/>
            <a:ext cx="4023612" cy="26669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463154"/>
            <a:ext cx="4104456" cy="3084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64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Adolf </a:t>
            </a:r>
            <a:r>
              <a:rPr lang="cs-CZ" dirty="0" err="1" smtClean="0"/>
              <a:t>Foehr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556791"/>
            <a:ext cx="4392488" cy="4410867"/>
          </a:xfrm>
        </p:spPr>
      </p:pic>
    </p:spTree>
    <p:extLst>
      <p:ext uri="{BB962C8B-B14F-4D97-AF65-F5344CB8AC3E}">
        <p14:creationId xmlns:p14="http://schemas.microsoft.com/office/powerpoint/2010/main" val="204447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Umělci konstruktivismu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Tvořil –fr. </a:t>
            </a:r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Corbusier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– tvar železobetonové konstrukce</a:t>
            </a:r>
          </a:p>
          <a:p>
            <a:pPr marL="0" indent="0">
              <a:buNone/>
            </a:pPr>
            <a:r>
              <a:rPr lang="cs-CZ" dirty="0"/>
              <a:t>U nás :  Veletržní palác – v Praze a Gottwaldově</a:t>
            </a:r>
          </a:p>
          <a:p>
            <a:r>
              <a:rPr lang="cs-CZ" dirty="0" smtClean="0"/>
              <a:t>Čech : K. </a:t>
            </a:r>
            <a:r>
              <a:rPr lang="cs-CZ" dirty="0" err="1" smtClean="0"/>
              <a:t>Teige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0203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Karfík</a:t>
            </a:r>
            <a:r>
              <a:rPr lang="cs-CZ" dirty="0" smtClean="0"/>
              <a:t> – </a:t>
            </a:r>
            <a:r>
              <a:rPr lang="cs-CZ" sz="2800" dirty="0" smtClean="0"/>
              <a:t>budova </a:t>
            </a:r>
            <a:r>
              <a:rPr lang="cs-CZ" sz="2800" dirty="0" err="1" smtClean="0"/>
              <a:t>Baťi</a:t>
            </a:r>
            <a:r>
              <a:rPr lang="cs-CZ" sz="2800" dirty="0" smtClean="0"/>
              <a:t>    </a:t>
            </a:r>
            <a:r>
              <a:rPr lang="cs-CZ" sz="2800" dirty="0" err="1" smtClean="0"/>
              <a:t>Foehr</a:t>
            </a:r>
            <a:r>
              <a:rPr lang="cs-CZ" sz="2800" dirty="0" smtClean="0"/>
              <a:t> - palác Dunaj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12776"/>
            <a:ext cx="3810000" cy="28670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356992"/>
            <a:ext cx="4680011" cy="312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482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Gočár - kubismus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068960"/>
            <a:ext cx="2658293" cy="3390680"/>
          </a:xfrm>
        </p:spPr>
      </p:pic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Narodil se v Semíně -okres Pardubice</a:t>
            </a:r>
          </a:p>
          <a:p>
            <a:r>
              <a:rPr lang="cs-CZ" dirty="0" smtClean="0"/>
              <a:t>Žákem Jana </a:t>
            </a:r>
            <a:r>
              <a:rPr lang="cs-CZ" dirty="0" err="1" smtClean="0"/>
              <a:t>Kotěry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72817"/>
            <a:ext cx="4214543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8989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J. Gočár     pavilon – Lázně Bohdaneč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728" y="1554163"/>
            <a:ext cx="6788943" cy="4525962"/>
          </a:xfrm>
        </p:spPr>
      </p:pic>
    </p:spTree>
    <p:extLst>
      <p:ext uri="{BB962C8B-B14F-4D97-AF65-F5344CB8AC3E}">
        <p14:creationId xmlns:p14="http://schemas.microsoft.com/office/powerpoint/2010/main" val="2116459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J. Gočár         Mlýny - Pardubice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3728" y="1554163"/>
            <a:ext cx="6788943" cy="4525962"/>
          </a:xfrm>
        </p:spPr>
      </p:pic>
    </p:spTree>
    <p:extLst>
      <p:ext uri="{BB962C8B-B14F-4D97-AF65-F5344CB8AC3E}">
        <p14:creationId xmlns:p14="http://schemas.microsoft.com/office/powerpoint/2010/main" val="17858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J. Gočár     Hradec Králové – gymnázium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84784"/>
            <a:ext cx="6693908" cy="5020431"/>
          </a:xfrm>
        </p:spPr>
      </p:pic>
    </p:spTree>
    <p:extLst>
      <p:ext uri="{BB962C8B-B14F-4D97-AF65-F5344CB8AC3E}">
        <p14:creationId xmlns:p14="http://schemas.microsoft.com/office/powerpoint/2010/main" val="3801004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Dům u černé matky boží - 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54162"/>
            <a:ext cx="6484733" cy="4631953"/>
          </a:xfrm>
        </p:spPr>
      </p:pic>
    </p:spTree>
    <p:extLst>
      <p:ext uri="{BB962C8B-B14F-4D97-AF65-F5344CB8AC3E}">
        <p14:creationId xmlns:p14="http://schemas.microsoft.com/office/powerpoint/2010/main" val="2354793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chochol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3015422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780928"/>
            <a:ext cx="5171606" cy="3555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55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funkcionalismus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Forma následuje funkci</a:t>
            </a:r>
          </a:p>
          <a:p>
            <a:r>
              <a:rPr lang="cs-CZ" dirty="0" smtClean="0"/>
              <a:t>Stavby oproštěny od ozdob, účelově stavěn</a:t>
            </a:r>
          </a:p>
          <a:p>
            <a:r>
              <a:rPr lang="cs-CZ" dirty="0" smtClean="0"/>
              <a:t>U  nás: architekt Jan </a:t>
            </a:r>
            <a:r>
              <a:rPr lang="cs-CZ" dirty="0" err="1" smtClean="0"/>
              <a:t>Kotěra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Adolf </a:t>
            </a:r>
            <a:r>
              <a:rPr lang="cs-CZ" dirty="0" err="1" smtClean="0"/>
              <a:t>Loos</a:t>
            </a:r>
            <a:r>
              <a:rPr lang="cs-CZ" dirty="0" smtClean="0"/>
              <a:t> – </a:t>
            </a:r>
            <a:r>
              <a:rPr lang="cs-CZ" dirty="0" err="1" smtClean="0"/>
              <a:t>Múlerova</a:t>
            </a:r>
            <a:r>
              <a:rPr lang="cs-CZ" dirty="0" smtClean="0"/>
              <a:t> vila -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Praha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Ludwig </a:t>
            </a:r>
            <a:r>
              <a:rPr lang="cs-CZ" dirty="0" err="1" smtClean="0"/>
              <a:t>Mies</a:t>
            </a:r>
            <a:r>
              <a:rPr lang="cs-CZ" dirty="0" smtClean="0"/>
              <a:t> van Der </a:t>
            </a:r>
            <a:r>
              <a:rPr lang="cs-CZ" dirty="0" err="1" smtClean="0"/>
              <a:t>Rohe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Další umělci : malíři : František Kupka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Jan Zrzavý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343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- Funkcionalismus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Dává přednost funkčnosti před zdobením stavby</a:t>
            </a:r>
          </a:p>
          <a:p>
            <a:r>
              <a:rPr lang="cs-CZ" dirty="0" smtClean="0"/>
              <a:t>U nás vznikají hodnotné stavby</a:t>
            </a:r>
          </a:p>
          <a:p>
            <a:endParaRPr lang="cs-CZ" dirty="0"/>
          </a:p>
          <a:p>
            <a:r>
              <a:rPr lang="cs-CZ" dirty="0" smtClean="0"/>
              <a:t>Umělci : Jan </a:t>
            </a:r>
            <a:r>
              <a:rPr lang="cs-CZ" dirty="0" err="1" smtClean="0"/>
              <a:t>Kotěra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Pavel Janák</a:t>
            </a:r>
          </a:p>
          <a:p>
            <a:r>
              <a:rPr lang="cs-CZ" dirty="0"/>
              <a:t> </a:t>
            </a:r>
            <a:r>
              <a:rPr lang="cs-CZ" dirty="0" smtClean="0"/>
              <a:t>             František Kupka</a:t>
            </a:r>
          </a:p>
          <a:p>
            <a:r>
              <a:rPr lang="cs-CZ" dirty="0"/>
              <a:t> </a:t>
            </a:r>
            <a:r>
              <a:rPr lang="cs-CZ" dirty="0" smtClean="0"/>
              <a:t>             Jan Zrzavý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2321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František Kupka                 Jan zrzavý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12776"/>
            <a:ext cx="3359476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484784"/>
            <a:ext cx="3799682" cy="4326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66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Kotěrova vila v Praze – Vinohradech (1909)</a:t>
            </a:r>
          </a:p>
          <a:p>
            <a:r>
              <a:rPr lang="cs-CZ" dirty="0" smtClean="0"/>
              <a:t>Veletržní palác - Praha</a:t>
            </a:r>
          </a:p>
          <a:p>
            <a:r>
              <a:rPr lang="cs-CZ" dirty="0" smtClean="0"/>
              <a:t>Bílá Labuť – Praha</a:t>
            </a:r>
          </a:p>
          <a:p>
            <a:r>
              <a:rPr lang="cs-CZ" dirty="0" smtClean="0"/>
              <a:t>Budova ÚRO – Praha</a:t>
            </a:r>
          </a:p>
          <a:p>
            <a:r>
              <a:rPr lang="cs-CZ" dirty="0" smtClean="0"/>
              <a:t>Sídliště </a:t>
            </a:r>
            <a:r>
              <a:rPr lang="cs-CZ" dirty="0" err="1" smtClean="0"/>
              <a:t>Spořilov</a:t>
            </a:r>
            <a:r>
              <a:rPr lang="cs-CZ" dirty="0" smtClean="0"/>
              <a:t> – Hradec Králové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983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Kotěrova vila - </a:t>
            </a:r>
            <a:r>
              <a:rPr lang="cs-CZ" dirty="0" err="1" smtClean="0"/>
              <a:t>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573768"/>
            <a:ext cx="6328220" cy="4375512"/>
          </a:xfrm>
        </p:spPr>
      </p:pic>
    </p:spTree>
    <p:extLst>
      <p:ext uri="{BB962C8B-B14F-4D97-AF65-F5344CB8AC3E}">
        <p14:creationId xmlns:p14="http://schemas.microsoft.com/office/powerpoint/2010/main" val="32235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Veletržní palác - Praha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523" y="1554163"/>
            <a:ext cx="6287354" cy="4525962"/>
          </a:xfrm>
        </p:spPr>
      </p:pic>
    </p:spTree>
    <p:extLst>
      <p:ext uri="{BB962C8B-B14F-4D97-AF65-F5344CB8AC3E}">
        <p14:creationId xmlns:p14="http://schemas.microsoft.com/office/powerpoint/2010/main" val="199977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Obchodní dům  Bílá labuť   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28800"/>
            <a:ext cx="6455369" cy="4608512"/>
          </a:xfrm>
        </p:spPr>
      </p:pic>
    </p:spTree>
    <p:extLst>
      <p:ext uri="{BB962C8B-B14F-4D97-AF65-F5344CB8AC3E}">
        <p14:creationId xmlns:p14="http://schemas.microsoft.com/office/powerpoint/2010/main" val="670243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Budova </a:t>
            </a:r>
            <a:r>
              <a:rPr lang="cs-CZ" dirty="0" err="1" smtClean="0"/>
              <a:t>úro</a:t>
            </a:r>
            <a:r>
              <a:rPr lang="cs-CZ" dirty="0" smtClean="0"/>
              <a:t> - Praha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628800"/>
            <a:ext cx="6524201" cy="4558203"/>
          </a:xfrm>
        </p:spPr>
      </p:pic>
    </p:spTree>
    <p:extLst>
      <p:ext uri="{BB962C8B-B14F-4D97-AF65-F5344CB8AC3E}">
        <p14:creationId xmlns:p14="http://schemas.microsoft.com/office/powerpoint/2010/main" val="380355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Pavel Janák – palác </a:t>
            </a:r>
            <a:r>
              <a:rPr lang="cs-CZ" dirty="0" err="1" smtClean="0"/>
              <a:t>Adria</a:t>
            </a:r>
            <a:r>
              <a:rPr lang="cs-CZ" dirty="0" smtClean="0"/>
              <a:t> –</a:t>
            </a:r>
            <a:r>
              <a:rPr lang="cs-CZ" dirty="0" err="1" smtClean="0"/>
              <a:t>praha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         Krematorium </a:t>
            </a:r>
            <a:r>
              <a:rPr lang="cs-CZ" dirty="0" err="1" smtClean="0"/>
              <a:t>pardubice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412777"/>
            <a:ext cx="3689398" cy="273630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924944"/>
            <a:ext cx="4896544" cy="3762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7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1) Uveď charakteristiku doby mezi válkami?</a:t>
            </a:r>
          </a:p>
          <a:p>
            <a:r>
              <a:rPr lang="cs-CZ" dirty="0" smtClean="0"/>
              <a:t>2) Co zachycuje umění mezi válkami?</a:t>
            </a:r>
          </a:p>
          <a:p>
            <a:r>
              <a:rPr lang="cs-CZ" dirty="0" smtClean="0"/>
              <a:t>3) Které směry se nejvíce projevují?</a:t>
            </a:r>
          </a:p>
          <a:p>
            <a:r>
              <a:rPr lang="cs-CZ" dirty="0" smtClean="0"/>
              <a:t>4) Kteří umělci tvoří v </a:t>
            </a:r>
            <a:r>
              <a:rPr lang="cs-CZ" smtClean="0"/>
              <a:t>době první </a:t>
            </a:r>
            <a:r>
              <a:rPr lang="cs-CZ" dirty="0" smtClean="0"/>
              <a:t>republiky?</a:t>
            </a:r>
          </a:p>
          <a:p>
            <a:r>
              <a:rPr lang="cs-CZ" dirty="0" smtClean="0"/>
              <a:t>5) Jak se liší konstruktivismus od secese?</a:t>
            </a:r>
          </a:p>
          <a:p>
            <a:r>
              <a:rPr lang="cs-CZ" dirty="0" smtClean="0"/>
              <a:t>6) Od čeho je odvozen název směru Kubismus?</a:t>
            </a:r>
          </a:p>
          <a:p>
            <a:r>
              <a:rPr lang="cs-CZ" dirty="0" smtClean="0"/>
              <a:t>7) Znáš památky stavěné Josefem Gočárem?</a:t>
            </a:r>
          </a:p>
          <a:p>
            <a:r>
              <a:rPr lang="cs-CZ" dirty="0" smtClean="0"/>
              <a:t>8) Který další umělec tvořil v tomto slohu?</a:t>
            </a:r>
          </a:p>
          <a:p>
            <a:r>
              <a:rPr lang="cs-CZ" dirty="0" smtClean="0"/>
              <a:t>9) Co víš o funkcionalismus?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0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www.puzzle-puzzle.cz/zbozi/2000-rano-den-vecer-noc-118</a:t>
            </a:r>
            <a:endParaRPr lang="cs-CZ" dirty="0" smtClean="0"/>
          </a:p>
          <a:p>
            <a:r>
              <a:rPr lang="cs-CZ" dirty="0">
                <a:hlinkClick r:id="rId3"/>
              </a:rPr>
              <a:t>http://hrusice.muzeumompv.cz/josef-lada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urania-josegalisifilho.blogspot.cz/2012/02/genius-of-josef-lada.html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www.nmnm.eu/jan-stursa.html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http://82.114.195.35:90/ProjektModerniUmeni/Socha%C5%99stv%C3%AD%201.%20pol.%2020.%20stol.%20-%20obr%C3%A1zky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www.radio.cz/cz/rubrika/ceskenej/rukama-restauratoru-prosla-nejvetsi-jezdecka-socha-jana-zizky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www.fototuristika.cz/tips/detail/450</a:t>
            </a:r>
            <a:endParaRPr lang="cs-CZ" dirty="0" smtClean="0"/>
          </a:p>
          <a:p>
            <a:r>
              <a:rPr lang="cs-CZ" dirty="0">
                <a:hlinkClick r:id="rId9"/>
              </a:rPr>
              <a:t>http://neviditelnypes.lidovky.cz/architektura-plecnik-nepostaveny-drv-/</a:t>
            </a:r>
            <a:r>
              <a:rPr lang="cs-CZ" dirty="0" smtClean="0">
                <a:hlinkClick r:id="rId9"/>
              </a:rPr>
              <a:t>p_architekt.asp?c=A100426_000052_p_architekt_wag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http://batastory.net/cs/milniky/21.+</a:t>
            </a:r>
            <a:r>
              <a:rPr lang="cs-CZ" dirty="0" smtClean="0">
                <a:hlinkClick r:id="rId10"/>
              </a:rPr>
              <a:t>budova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vencisak.blog.cz/1011/mistr-klicek-a-prazska-sobota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http://www.georgesbraque.org</a:t>
            </a:r>
            <a:r>
              <a:rPr lang="cs-CZ" dirty="0" smtClean="0">
                <a:hlinkClick r:id="rId12"/>
              </a:rPr>
              <a:t>/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artcontrarian.blogspot.cz/2011/01/in-beginning-georges-braque.html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www.antinovinky.cz/ze-zahranici/zemrel-pablo-picasso.html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http://www.flickriver.com/photos/hisgett/sets/72157605376728004</a:t>
            </a:r>
            <a:r>
              <a:rPr lang="cs-CZ" dirty="0" smtClean="0">
                <a:hlinkClick r:id="rId15"/>
              </a:rPr>
              <a:t>/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www.artmagazin.eu/galerie-vytvarniku/emil-filla-zatisi-s-rybou-a-ananasem.htm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creativoas.cz/vaclav-spala.php</a:t>
            </a:r>
            <a:endParaRPr lang="cs-CZ" dirty="0" smtClean="0"/>
          </a:p>
          <a:p>
            <a:r>
              <a:rPr lang="cs-CZ" dirty="0">
                <a:hlinkClick r:id="rId18"/>
              </a:rPr>
              <a:t>http://www.profimedia.cz/fotografie/socha-babicka-s-detmi-1922-otto-gutfreund/0006110060</a:t>
            </a:r>
            <a:r>
              <a:rPr lang="cs-CZ" dirty="0" smtClean="0">
                <a:hlinkClick r:id="rId18"/>
              </a:rPr>
              <a:t>/</a:t>
            </a:r>
            <a:endParaRPr lang="cs-CZ" dirty="0" smtClean="0"/>
          </a:p>
          <a:p>
            <a:r>
              <a:rPr lang="cs-CZ" dirty="0">
                <a:hlinkClick r:id="rId19"/>
              </a:rPr>
              <a:t>http://</a:t>
            </a:r>
            <a:r>
              <a:rPr lang="cs-CZ" dirty="0" smtClean="0">
                <a:hlinkClick r:id="rId19"/>
              </a:rPr>
              <a:t>m.denik.cz/mobile/hradecky_denik/clanek/1194173</a:t>
            </a:r>
            <a:endParaRPr lang="cs-CZ" dirty="0" smtClean="0"/>
          </a:p>
          <a:p>
            <a:r>
              <a:rPr lang="cs-CZ" dirty="0"/>
              <a:t>http://www.kudyznudy.cz/Aktuality/Navstivte-perly-kubisticke-a-funkcionalisticke-arc.aspx?plc_lt_zoneMain_pageplaceholder_pageplaceholder_lt_zoneMain_KzN_NewsDetail_AllMostReaded_RepeaterReadersChangePage=3</a:t>
            </a:r>
            <a:endParaRPr lang="cs-CZ" dirty="0" smtClean="0"/>
          </a:p>
          <a:p>
            <a:r>
              <a:rPr lang="cs-CZ" dirty="0">
                <a:hlinkClick r:id="rId20"/>
              </a:rPr>
              <a:t>http://</a:t>
            </a:r>
            <a:r>
              <a:rPr lang="cs-CZ" dirty="0" smtClean="0">
                <a:hlinkClick r:id="rId20"/>
              </a:rPr>
              <a:t>www.bam.brno.cz/architekt/48-josef-gocar</a:t>
            </a:r>
            <a:endParaRPr lang="cs-CZ" dirty="0" smtClean="0"/>
          </a:p>
          <a:p>
            <a:r>
              <a:rPr lang="cs-CZ" dirty="0">
                <a:hlinkClick r:id="rId21"/>
              </a:rPr>
              <a:t>http://</a:t>
            </a:r>
            <a:r>
              <a:rPr lang="cs-CZ" dirty="0" smtClean="0">
                <a:hlinkClick r:id="rId21"/>
              </a:rPr>
              <a:t>www.kralovehradecko-info.cz/cz/atraktivity/hradec-kralove/prochazkovy-okruh-2.php</a:t>
            </a:r>
            <a:endParaRPr lang="cs-CZ" dirty="0" smtClean="0"/>
          </a:p>
          <a:p>
            <a:r>
              <a:rPr lang="cs-CZ" dirty="0">
                <a:hlinkClick r:id="rId22"/>
              </a:rPr>
              <a:t>http://</a:t>
            </a:r>
            <a:r>
              <a:rPr lang="cs-CZ" dirty="0" smtClean="0">
                <a:hlinkClick r:id="rId22"/>
              </a:rPr>
              <a:t>nl.wikipedia.org/wiki/Bestand:Josef_Go%C4%8D%C3%A1r_pavillion_L%C3%A1zn%C4%9B_Bohdane%C4%8D.JPG</a:t>
            </a:r>
            <a:endParaRPr lang="cs-CZ" dirty="0" smtClean="0"/>
          </a:p>
          <a:p>
            <a:r>
              <a:rPr lang="cs-CZ" dirty="0">
                <a:hlinkClick r:id="rId23"/>
              </a:rPr>
              <a:t>http://</a:t>
            </a:r>
            <a:r>
              <a:rPr lang="cs-CZ" dirty="0" smtClean="0">
                <a:hlinkClick r:id="rId23"/>
              </a:rPr>
              <a:t>www.novinky.cz/bydleni/tipy-a-trendy/204459-kubisticke-stavby-josefa-gocara-poutaji-pozornost-i-sto-tricet-let-po-jeho-narozeni.htm</a:t>
            </a:r>
            <a:endParaRPr lang="cs-CZ" dirty="0" smtClean="0"/>
          </a:p>
          <a:p>
            <a:r>
              <a:rPr lang="cs-CZ" dirty="0">
                <a:hlinkClick r:id="rId24"/>
              </a:rPr>
              <a:t>http://</a:t>
            </a:r>
            <a:r>
              <a:rPr lang="cs-CZ" dirty="0" smtClean="0">
                <a:hlinkClick r:id="rId24"/>
              </a:rPr>
              <a:t>nl.wikipedia.org/wiki/Bestand:Josef_Go%C4%8D%C3%A1r_Winternitz_Mills_Pardubice_1911.JPGl</a:t>
            </a:r>
            <a:endParaRPr lang="cs-CZ" dirty="0" smtClean="0"/>
          </a:p>
          <a:p>
            <a:r>
              <a:rPr lang="cs-CZ" dirty="0">
                <a:hlinkClick r:id="rId25"/>
              </a:rPr>
              <a:t>http://www.digital-guide.cz/cs/realie/architekti/josef-chochol</a:t>
            </a:r>
            <a:r>
              <a:rPr lang="cs-CZ" dirty="0" smtClean="0">
                <a:hlinkClick r:id="rId25"/>
              </a:rPr>
              <a:t>/</a:t>
            </a:r>
            <a:endParaRPr lang="cs-CZ" dirty="0" smtClean="0"/>
          </a:p>
          <a:p>
            <a:r>
              <a:rPr lang="cs-CZ" dirty="0">
                <a:hlinkClick r:id="rId26"/>
              </a:rPr>
              <a:t>http://</a:t>
            </a:r>
            <a:r>
              <a:rPr lang="cs-CZ" dirty="0" smtClean="0">
                <a:hlinkClick r:id="rId26"/>
              </a:rPr>
              <a:t>artcontrarian.blogspot.cz/2012/05/frantisek-kupka-stylistic-gadfly.html</a:t>
            </a:r>
            <a:endParaRPr lang="cs-CZ" dirty="0" smtClean="0"/>
          </a:p>
          <a:p>
            <a:r>
              <a:rPr lang="cs-CZ" dirty="0">
                <a:hlinkClick r:id="rId27"/>
              </a:rPr>
              <a:t>http://</a:t>
            </a:r>
            <a:r>
              <a:rPr lang="cs-CZ" dirty="0" smtClean="0">
                <a:hlinkClick r:id="rId27"/>
              </a:rPr>
              <a:t>www.seniorum.cz/aktuality/z-domova/vystavy/4776-vystava-jana-zrzaveho-v-muzeu-prostejovska</a:t>
            </a:r>
            <a:endParaRPr lang="cs-CZ" dirty="0" smtClean="0"/>
          </a:p>
          <a:p>
            <a:r>
              <a:rPr lang="cs-CZ" dirty="0">
                <a:hlinkClick r:id="rId28"/>
              </a:rPr>
              <a:t>http://bydleni.idnes.cz/slavne-vily-patri-k-ozdobam-metropole-dx2-/</a:t>
            </a:r>
            <a:r>
              <a:rPr lang="cs-CZ" dirty="0" smtClean="0">
                <a:hlinkClick r:id="rId28"/>
              </a:rPr>
              <a:t>reality_bdp.aspx?c=A051220_141128_reality_bdp_pet</a:t>
            </a:r>
            <a:endParaRPr lang="cs-CZ" dirty="0" smtClean="0"/>
          </a:p>
          <a:p>
            <a:r>
              <a:rPr lang="cs-CZ" dirty="0">
                <a:hlinkClick r:id="rId29"/>
              </a:rPr>
              <a:t>http://cz.prague-stay.com/lifestyle/clanek/180-prumyslovy-palac</a:t>
            </a:r>
            <a:r>
              <a:rPr lang="cs-CZ" dirty="0" smtClean="0">
                <a:hlinkClick r:id="rId29"/>
              </a:rPr>
              <a:t>/</a:t>
            </a:r>
            <a:endParaRPr lang="cs-CZ" dirty="0" smtClean="0"/>
          </a:p>
          <a:p>
            <a:r>
              <a:rPr lang="cs-CZ" dirty="0"/>
              <a:t>http://www.fotohistorie.cz/FullFoto.aspx?photoID=14605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738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652</TotalTime>
  <Words>1029</Words>
  <Application>Microsoft Office PowerPoint</Application>
  <PresentationFormat>Předvádění na obrazovce (4:3)</PresentationFormat>
  <Paragraphs>230</Paragraphs>
  <Slides>52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52</vt:i4>
      </vt:variant>
    </vt:vector>
  </HeadingPairs>
  <TitlesOfParts>
    <vt:vector size="53" baseType="lpstr">
      <vt:lpstr>Cesta</vt:lpstr>
      <vt:lpstr>Umění mezi válkami</vt:lpstr>
      <vt:lpstr>anotace</vt:lpstr>
      <vt:lpstr>metodika</vt:lpstr>
      <vt:lpstr>charakteristika</vt:lpstr>
      <vt:lpstr>Umělci  na počátku republiky</vt:lpstr>
      <vt:lpstr>Alfons Mucha</vt:lpstr>
      <vt:lpstr>Josef Lada</vt:lpstr>
      <vt:lpstr>Jan Štursa </vt:lpstr>
      <vt:lpstr>Bohumil Kavka</vt:lpstr>
      <vt:lpstr>Josip Plečnik  </vt:lpstr>
      <vt:lpstr>Zápis:   MEZIVÁLEČNÉ UMĚNÍ</vt:lpstr>
      <vt:lpstr>MALířství  a   sochařství kubismus</vt:lpstr>
      <vt:lpstr>Umělci a památky kubismu</vt:lpstr>
      <vt:lpstr>George Braque    Pablo Picasso</vt:lpstr>
      <vt:lpstr>Bohumil Kubišta  Emil filla     václav Špála</vt:lpstr>
      <vt:lpstr>Otto  gÜtfreUd</vt:lpstr>
      <vt:lpstr>GÜtfreud – pětikoruna - 1. republika</vt:lpstr>
      <vt:lpstr>Zápis:</vt:lpstr>
      <vt:lpstr>SURREALISMUS</vt:lpstr>
      <vt:lpstr>Umělci surrealismu</vt:lpstr>
      <vt:lpstr>Max Ernst Neoděná Eva</vt:lpstr>
      <vt:lpstr>Salvator  dalí  </vt:lpstr>
      <vt:lpstr>Josef Šíma</vt:lpstr>
      <vt:lpstr>Toyen  </vt:lpstr>
      <vt:lpstr>Zápis  SURREALISMUS</vt:lpstr>
      <vt:lpstr>Abstraktní umění</vt:lpstr>
      <vt:lpstr>Marc Chagall /čti šagal/</vt:lpstr>
      <vt:lpstr>Henry Matisse</vt:lpstr>
      <vt:lpstr>František Kupka</vt:lpstr>
      <vt:lpstr>Architektura Konstruktivismus</vt:lpstr>
      <vt:lpstr>Zápis:</vt:lpstr>
      <vt:lpstr>Karel Řepa</vt:lpstr>
      <vt:lpstr>Adolf Foehr</vt:lpstr>
      <vt:lpstr>Umělci konstruktivismu</vt:lpstr>
      <vt:lpstr>Karfík – budova Baťi    Foehr - palác Dunaj</vt:lpstr>
      <vt:lpstr>Josef Gočár - kubismus</vt:lpstr>
      <vt:lpstr>J. Gočár     pavilon – Lázně Bohdaneč</vt:lpstr>
      <vt:lpstr>J. Gočár         Mlýny - Pardubice</vt:lpstr>
      <vt:lpstr>J. Gočár     Hradec Králové – gymnázium</vt:lpstr>
      <vt:lpstr>Dům u černé matky boží - Praha</vt:lpstr>
      <vt:lpstr>Josef chochol</vt:lpstr>
      <vt:lpstr>funkcionalismus</vt:lpstr>
      <vt:lpstr>Zápis - Funkcionalismus</vt:lpstr>
      <vt:lpstr>František Kupka                 Jan zrzavý</vt:lpstr>
      <vt:lpstr>Památky</vt:lpstr>
      <vt:lpstr>Kotěrova vila - praha</vt:lpstr>
      <vt:lpstr>Veletržní palác - Praha</vt:lpstr>
      <vt:lpstr>Obchodní dům  Bílá labuť   Praha</vt:lpstr>
      <vt:lpstr>Budova úro - Praha</vt:lpstr>
      <vt:lpstr>Pavel Janák – palác Adria –praha                                   Krematorium pardubice</vt:lpstr>
      <vt:lpstr>Otázky pro opakování</vt:lpstr>
      <vt:lpstr>Zdroje</vt:lpstr>
    </vt:vector>
  </TitlesOfParts>
  <Company>Choltice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ve 20. a 30. letech </dc:title>
  <dc:creator>Blazkova</dc:creator>
  <cp:lastModifiedBy>Blazkova</cp:lastModifiedBy>
  <cp:revision>45</cp:revision>
  <dcterms:created xsi:type="dcterms:W3CDTF">2012-05-08T13:13:16Z</dcterms:created>
  <dcterms:modified xsi:type="dcterms:W3CDTF">2013-11-23T20:04:22Z</dcterms:modified>
</cp:coreProperties>
</file>