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66" r:id="rId4"/>
    <p:sldId id="256" r:id="rId5"/>
    <p:sldId id="257" r:id="rId6"/>
    <p:sldId id="276" r:id="rId7"/>
    <p:sldId id="273" r:id="rId8"/>
    <p:sldId id="274" r:id="rId9"/>
    <p:sldId id="275" r:id="rId10"/>
    <p:sldId id="26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5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DBD68BC-C492-4343-B799-127F80424A75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012A2D3-0241-467E-950F-411CAB7F60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938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0281A4-0E19-474C-9118-49BA1A3D7751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717FD-D95D-4C44-AFB2-CE0C2EBD3B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371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4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A1ECB47-7840-4602-B161-2FC4186587C9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2AABA84-1F4D-4FB4-9EDF-FC747EF774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23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FFAC4F-93BB-483F-96D9-65D8FDFF07E1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02676-8E47-4F51-B2A5-1309193D72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6666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EE72B-C345-44D7-8A45-D50109C32396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5E63-6EC2-423C-9378-3B087D4333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666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173B8D-5916-49A4-A6FB-1AA6FDC0F158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938DC2-1E4D-4E63-BF5D-7D642A014C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063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BB0F598-E212-496E-B474-C0B0C0C71164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03D0FD4-ED7F-4D19-896C-940862BE15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7475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F03B8-1838-46BE-A179-36FEF6ACF12B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42C3CE-1758-4940-B0E1-773ABCF5F4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1410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5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5896101-DF28-4451-B73D-A5C4C05DC282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918496B-9486-417A-A7AD-22997C7ADA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2229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DC92B-7B3A-4869-9A16-CBCD31DBF887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350603-2D58-4F0C-BC3D-40959BC3FF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613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B1D76-2972-4C09-9D36-2BB34EEEF8AE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EFFF24-A414-4CF8-B743-1BEDC0A1CD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677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E18557AD-D4CD-49C3-A0A4-43D4265AFE65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F940ABE8-E85B-426A-A986-9A6BCDDBF3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1" r:id="rId2"/>
    <p:sldLayoutId id="2147483759" r:id="rId3"/>
    <p:sldLayoutId id="2147483752" r:id="rId4"/>
    <p:sldLayoutId id="2147483753" r:id="rId5"/>
    <p:sldLayoutId id="2147483754" r:id="rId6"/>
    <p:sldLayoutId id="2147483760" r:id="rId7"/>
    <p:sldLayoutId id="2147483755" r:id="rId8"/>
    <p:sldLayoutId id="2147483761" r:id="rId9"/>
    <p:sldLayoutId id="2147483756" r:id="rId10"/>
    <p:sldLayoutId id="214748375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eaLnBrk="0" fontAlgn="base" hangingPunct="0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eaLnBrk="0" fontAlgn="base" hangingPunct="0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eaLnBrk="0" fontAlgn="base" hangingPunct="0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jpeg"/><Relationship Id="rId4" Type="http://schemas.openxmlformats.org/officeDocument/2006/relationships/image" Target="../media/image2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5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Object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214563"/>
            <a:ext cx="6424613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ts val="25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ts val="250"/>
              </a:spcBef>
              <a:buClr>
                <a:schemeClr val="accent1"/>
              </a:buClr>
              <a:buSzPct val="100000"/>
              <a:buFont typeface="Verdana" pitchFamily="34" charset="0"/>
              <a:buChar char="◦"/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ts val="250"/>
              </a:spcBef>
              <a:buClr>
                <a:srgbClr val="ED3742"/>
              </a:buClr>
              <a:buSzPct val="100000"/>
              <a:buFont typeface="Wingdings 2" pitchFamily="18" charset="2"/>
              <a:buChar char="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ts val="225"/>
              </a:spcBef>
              <a:buClr>
                <a:srgbClr val="ED3742"/>
              </a:buClr>
              <a:buSzPct val="112000"/>
              <a:buFont typeface="Verdana" pitchFamily="34" charset="0"/>
              <a:buChar char="◦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ts val="250"/>
              </a:spcBef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Georgia" pitchFamily="18" charset="0"/>
            </a:endParaRPr>
          </a:p>
        </p:txBody>
      </p:sp>
      <p:sp>
        <p:nvSpPr>
          <p:cNvPr id="6149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indent="449263" eaLnBrk="0" hangingPunct="0">
              <a:spcBef>
                <a:spcPts val="25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ts val="250"/>
              </a:spcBef>
              <a:buClr>
                <a:schemeClr val="accent1"/>
              </a:buClr>
              <a:buSzPct val="100000"/>
              <a:buFont typeface="Verdana" pitchFamily="34" charset="0"/>
              <a:buChar char="◦"/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ts val="250"/>
              </a:spcBef>
              <a:buClr>
                <a:srgbClr val="ED3742"/>
              </a:buClr>
              <a:buSzPct val="100000"/>
              <a:buFont typeface="Wingdings 2" pitchFamily="18" charset="2"/>
              <a:buChar char="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ts val="225"/>
              </a:spcBef>
              <a:buClr>
                <a:srgbClr val="ED3742"/>
              </a:buClr>
              <a:buSzPct val="112000"/>
              <a:buFont typeface="Verdana" pitchFamily="34" charset="0"/>
              <a:buChar char="◦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ts val="250"/>
              </a:spcBef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alt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alt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6150" name="Rectangle 20"/>
          <p:cNvSpPr>
            <a:spLocks noChangeArrowheads="1"/>
          </p:cNvSpPr>
          <p:nvPr/>
        </p:nvSpPr>
        <p:spPr bwMode="auto">
          <a:xfrm>
            <a:off x="642938" y="4429125"/>
            <a:ext cx="7961312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ts val="25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ts val="250"/>
              </a:spcBef>
              <a:buClr>
                <a:schemeClr val="accent1"/>
              </a:buClr>
              <a:buSzPct val="100000"/>
              <a:buFont typeface="Verdana" pitchFamily="34" charset="0"/>
              <a:buChar char="◦"/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ts val="250"/>
              </a:spcBef>
              <a:buClr>
                <a:srgbClr val="ED3742"/>
              </a:buClr>
              <a:buSzPct val="100000"/>
              <a:buFont typeface="Wingdings 2" pitchFamily="18" charset="2"/>
              <a:buChar char="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ts val="225"/>
              </a:spcBef>
              <a:buClr>
                <a:srgbClr val="ED3742"/>
              </a:buClr>
              <a:buSzPct val="112000"/>
              <a:buFont typeface="Verdana" pitchFamily="34" charset="0"/>
              <a:buChar char="◦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ts val="250"/>
              </a:spcBef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835150" y="692150"/>
          <a:ext cx="5476875" cy="553402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16308"/>
                <a:gridCol w="2760567"/>
              </a:tblGrid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Mgr. Růžena Koubová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275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Matematika  a její aplikace/Matematika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  <a:latin typeface="Calibri"/>
                          <a:cs typeface="Times New Roman"/>
                        </a:rPr>
                        <a:t> IX.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Datum tvorby:</a:t>
                      </a:r>
                      <a:endParaRPr lang="cs-CZ" sz="13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7.10.2013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8.10.2013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smtClean="0">
                          <a:effectLst/>
                        </a:rPr>
                        <a:t>Název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VY_32_INOVACE_M.9.35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Matematika pro 6.-9. ročník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275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Výraz, sčítání,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 odčítání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ANOTACE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4959722"/>
              </p:ext>
            </p:extLst>
          </p:nvPr>
        </p:nvGraphicFramePr>
        <p:xfrm>
          <a:off x="827088" y="1773238"/>
          <a:ext cx="7488237" cy="40854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078"/>
                <a:gridCol w="5040159"/>
              </a:tblGrid>
              <a:tr h="4318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86" marB="3328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86" marB="33286"/>
                </a:tc>
              </a:tr>
              <a:tr h="4318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86" marB="3328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9.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86" marB="33286"/>
                </a:tc>
              </a:tr>
              <a:tr h="4318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86" marB="3328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86" marB="33286"/>
                </a:tc>
              </a:tr>
              <a:tr h="5589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86" marB="33286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Prezentace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slouží k výuce a procvičování</a:t>
                      </a: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 učiva s užitím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86" marB="33286"/>
                </a:tc>
              </a:tr>
              <a:tr h="12933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86" marB="3328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5, 6 – žáci si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zopakují, co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je to lomený výraz a určování podmínek existence (pracují do sešitu nebo na tabuli – kontrola po kliknutí)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8 – žáci odvodí postup pro sčítání a odčítání lomených výrazů se stejným jmenovatelem (zlomky)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9 – procvičování (kontrola – kliknutí na barevné obdélníky)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86" marB="33286"/>
                </a:tc>
              </a:tr>
              <a:tr h="7066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86" marB="33286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Žák umí sečíst a odečíst 2 i více lomených výrazů se stejným jmenovatelem a umí určit podmínky,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za kterých mají tyto lomené výrazy smysl</a:t>
                      </a: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  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286" marB="33286"/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13" y="1820863"/>
            <a:ext cx="7772400" cy="18288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Lomené výrazy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288" y="3684588"/>
            <a:ext cx="8280400" cy="103981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Sčítání a odčítání lomených výrazů se stejným jmenovatelem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Lomený výraz – připomeň si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571500"/>
            <a:ext cx="8183562" cy="4187825"/>
          </a:xfrm>
        </p:spPr>
        <p:txBody>
          <a:bodyPr/>
          <a:lstStyle/>
          <a:p>
            <a:pPr eaLnBrk="1" hangingPunct="1"/>
            <a:r>
              <a:rPr lang="cs-CZ" altLang="cs-CZ" smtClean="0"/>
              <a:t>zlomek, v jehož jmenovateli je mnohočlen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je definován pro takové hodnoty proměnných, pro které je jmenovatel různý od nuly</a:t>
            </a:r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>
              <a:buFont typeface="Wingdings 2" pitchFamily="18" charset="2"/>
              <a:buNone/>
            </a:pPr>
            <a:endParaRPr lang="cs-CZ" alt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1928813" y="3155950"/>
            <a:ext cx="6357937" cy="1000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podmínky, za nichž má lomený výraz smysl </a:t>
            </a:r>
          </a:p>
        </p:txBody>
      </p:sp>
      <p:sp>
        <p:nvSpPr>
          <p:cNvPr id="5" name="Šipka dolů 4"/>
          <p:cNvSpPr/>
          <p:nvPr/>
        </p:nvSpPr>
        <p:spPr>
          <a:xfrm>
            <a:off x="4000500" y="2571750"/>
            <a:ext cx="357188" cy="50006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7174" name="Picture 6" descr="C:\Documents and Settings\Koubovi\Local Settings\Temporary Internet Files\Content.IE5\GEL7XG3E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788" y="3263900"/>
            <a:ext cx="1155700" cy="785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Zopakuj si – urči podmínky, za kterých mají smysl dané výrazy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</m:den>
                    </m:f>
                  </m:oMath>
                </a14:m>
                <a:r>
                  <a:rPr lang="cs-CZ" dirty="0" smtClean="0"/>
                  <a:t>				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x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−3</m:t>
                    </m:r>
                  </m:oMath>
                </a14:m>
                <a:endParaRPr lang="cs-CZ" dirty="0" smtClean="0"/>
              </a:p>
              <a:p>
                <a:endParaRPr lang="cs-CZ" sz="1100" i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+ 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 − 8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− 4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r>
                  <a:rPr lang="cs-CZ" dirty="0" smtClean="0"/>
                  <a:t>			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a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4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𝑏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endParaRPr lang="cs-CZ" sz="1100" i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𝑥𝑦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 − 1)(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 + 9)</m:t>
                        </m:r>
                      </m:den>
                    </m:f>
                  </m:oMath>
                </a14:m>
                <a:r>
                  <a:rPr lang="cs-CZ" dirty="0" smtClean="0"/>
                  <a:t>		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y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1, 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≠−9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endParaRPr lang="cs-CZ" sz="1100" i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+ 5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+ 1</m:t>
                        </m:r>
                      </m:den>
                    </m:f>
                  </m:oMath>
                </a14:m>
                <a:r>
                  <a:rPr lang="cs-CZ" dirty="0" smtClean="0"/>
                  <a:t>				</a:t>
                </a:r>
                <a:r>
                  <a:rPr lang="cs-CZ" sz="2400" dirty="0" smtClean="0"/>
                  <a:t>má vždy smysl</a:t>
                </a:r>
              </a:p>
              <a:p>
                <a:endParaRPr lang="cs-CZ" sz="1100" i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13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 − 49</m:t>
                        </m:r>
                      </m:den>
                    </m:f>
                  </m:oMath>
                </a14:m>
                <a:r>
                  <a:rPr lang="cs-CZ" dirty="0" smtClean="0"/>
                  <a:t>			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x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±7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4572000" y="548680"/>
            <a:ext cx="3240087" cy="4176712"/>
          </a:xfrm>
          <a:prstGeom prst="roundRect">
            <a:avLst/>
          </a:prstGeom>
          <a:gradFill flip="none"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>
                <a:solidFill>
                  <a:schemeClr val="tx1"/>
                </a:solidFill>
              </a:rPr>
              <a:t>ŘEŠENÍ</a:t>
            </a:r>
          </a:p>
        </p:txBody>
      </p:sp>
    </p:spTree>
    <p:extLst>
      <p:ext uri="{BB962C8B-B14F-4D97-AF65-F5344CB8AC3E}">
        <p14:creationId xmlns:p14="http://schemas.microsoft.com/office/powerpoint/2010/main" val="3205150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Zopakuj si – krácení lomených výrazů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lomený výraz krátíme tak, že čitatele i jmenovatele dělíme stejným výrazem různým od nuly</a:t>
                </a:r>
              </a:p>
              <a:p>
                <a:r>
                  <a:rPr lang="cs-CZ" dirty="0" smtClean="0"/>
                  <a:t>krátit můžeme pouze v případě, že je v čitateli i jmenovateli součin</a:t>
                </a:r>
              </a:p>
              <a:p>
                <a:r>
                  <a:rPr lang="cs-CZ" b="1" dirty="0" smtClean="0">
                    <a:solidFill>
                      <a:srgbClr val="FF0000"/>
                    </a:solidFill>
                  </a:rPr>
                  <a:t>lze</a:t>
                </a:r>
                <a:r>
                  <a:rPr lang="cs-CZ" dirty="0" smtClean="0"/>
                  <a:t>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+1) 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+1)(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−1)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−1</m:t>
                        </m:r>
                      </m:den>
                    </m:f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b="1" dirty="0">
                    <a:solidFill>
                      <a:srgbClr val="FF0000"/>
                    </a:solidFill>
                  </a:rPr>
                  <a:t>n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elze</a:t>
                </a:r>
                <a:r>
                  <a:rPr lang="cs-CZ" dirty="0" smtClean="0"/>
                  <a:t>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+(2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−5) 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(2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−5)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291" b="-5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31" descr="C:\Documents and Settings\Koubovi\Local Settings\Temporary Internet Files\Content.IE5\4UJ4EHRN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5" y="2852738"/>
            <a:ext cx="871538" cy="71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 descr="C:\Users\Koubová\AppData\Local\Microsoft\Windows\Temporary Internet Files\Content.IE5\FKV26JOB\MC9004344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5" y="4005263"/>
            <a:ext cx="720725" cy="674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2339975" y="2852738"/>
            <a:ext cx="647700" cy="28892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849438" y="3209925"/>
            <a:ext cx="647700" cy="28733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9650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Sčítání a odčítání lomených výrazů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 algn="ctr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Se stejným jmenovatelem</a:t>
                </a:r>
              </a:p>
              <a:p>
                <a:pPr marL="0" indent="0" algn="ctr">
                  <a:buNone/>
                </a:pPr>
                <a:r>
                  <a:rPr lang="cs-CZ" dirty="0" smtClean="0">
                    <a:solidFill>
                      <a:srgbClr val="0070C0"/>
                    </a:solidFill>
                  </a:rPr>
                  <a:t>Připomeň si zlomky: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13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0070C0"/>
                    </a:solidFill>
                  </a:rPr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13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0070C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5+1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13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0070C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13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 algn="ctr">
                  <a:buNone/>
                </a:pPr>
                <a:r>
                  <a:rPr lang="cs-CZ" dirty="0" smtClean="0"/>
                  <a:t>= čitatele lomených výrazů sečteme nebo odečteme a jmenovatele opíšeme</a:t>
                </a:r>
              </a:p>
              <a:p>
                <a:endParaRPr lang="cs-CZ" i="1" dirty="0" smtClean="0">
                  <a:latin typeface="Cambria Math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+ 6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− 1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r>
                  <a:rPr lang="cs-CZ" sz="2400" dirty="0" smtClean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 − 8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− 1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r>
                  <a:rPr lang="cs-CZ" sz="2400" dirty="0" smtClean="0"/>
                  <a:t>=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400" b="0" i="1" smtClean="0">
                            <a:latin typeface="Cambria Math"/>
                          </a:rPr>
                          <m:t>+ 6 + 5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2400" b="0" i="1" smtClean="0">
                            <a:latin typeface="Cambria Math"/>
                          </a:rPr>
                          <m:t> −8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2400" b="0" i="1" smtClean="0">
                            <a:latin typeface="Cambria Math"/>
                          </a:rPr>
                          <m:t> −1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400" b="0" i="1" smtClean="0">
                            <a:latin typeface="Cambria Math"/>
                          </a:rPr>
                          <m:t>+5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2400" b="0" i="1" smtClean="0">
                            <a:latin typeface="Cambria Math"/>
                          </a:rPr>
                          <m:t> −2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2400" b="0" i="1" smtClean="0">
                            <a:latin typeface="Cambria Math"/>
                          </a:rPr>
                          <m:t> −1</m:t>
                        </m:r>
                      </m:den>
                    </m:f>
                  </m:oMath>
                </a14:m>
                <a:r>
                  <a:rPr lang="cs-CZ" dirty="0" smtClean="0"/>
                  <a:t>, </a:t>
                </a:r>
                <a:r>
                  <a:rPr lang="cs-CZ" sz="2400" dirty="0" smtClean="0"/>
                  <a:t>a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latin typeface="Cambria Math"/>
                        <a:ea typeface="Cambria Math"/>
                      </a:rPr>
                      <m:t>≠</m:t>
                    </m:r>
                    <m:f>
                      <m:fPr>
                        <m:ctrlPr>
                          <a:rPr lang="cs-CZ" sz="2400" i="1" dirty="0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400" b="0" i="1" dirty="0" smtClean="0">
                            <a:latin typeface="Cambria Math"/>
                            <a:ea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dirty="0" smtClean="0">
                            <a:latin typeface="Cambria Math"/>
                            <a:ea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291" r="-5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15186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𝑧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−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  <m:r>
                          <a:rPr lang="cs-CZ" b="0" i="1" smtClean="0">
                            <a:latin typeface="Cambria Math"/>
                          </a:rPr>
                          <m:t>𝑧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−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  <m:r>
                          <a:rPr lang="cs-CZ" b="0" i="1" smtClean="0">
                            <a:latin typeface="Cambria Math"/>
                          </a:rPr>
                          <m:t>𝑧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−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x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𝑦</m:t>
                    </m:r>
                  </m:oMath>
                </a14:m>
                <a:endParaRPr lang="cs-CZ" dirty="0" smtClean="0"/>
              </a:p>
              <a:p>
                <a:endParaRPr lang="cs-CZ" sz="1100" dirty="0" smtClean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  <m:r>
                          <a:rPr lang="cs-CZ" b="0" i="1" smtClean="0">
                            <a:latin typeface="Cambria Math"/>
                          </a:rPr>
                          <m:t>𝑦𝑧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  <m:r>
                          <a:rPr lang="cs-CZ" b="0" i="1" smtClean="0">
                            <a:latin typeface="Cambria Math"/>
                          </a:rPr>
                          <m:t>𝑦𝑧</m:t>
                        </m:r>
                      </m:den>
                    </m:f>
                  </m:oMath>
                </a14:m>
                <a:r>
                  <a:rPr lang="cs-CZ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  <m:r>
                          <a:rPr lang="cs-CZ" b="0" i="1" smtClean="0">
                            <a:latin typeface="Cambria Math"/>
                          </a:rPr>
                          <m:t>𝑦𝑧</m:t>
                        </m:r>
                      </m:den>
                    </m:f>
                  </m:oMath>
                </a14:m>
                <a:r>
                  <a:rPr lang="cs-CZ" dirty="0" smtClean="0"/>
                  <a:t>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  <m:r>
                          <a:rPr lang="cs-CZ" b="0" i="1" smtClean="0">
                            <a:latin typeface="Cambria Math"/>
                          </a:rPr>
                          <m:t>𝑦𝑧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y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≠0,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endParaRPr lang="cs-CZ" dirty="0" smtClean="0"/>
              </a:p>
              <a:p>
                <a:endParaRPr lang="cs-CZ" sz="1100" dirty="0" smtClean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 − 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−3 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/>
                  <a:t>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 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− 3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dirty="0" smtClean="0">
                        <a:latin typeface="Cambria Math"/>
                        <a:ea typeface="Cambria Math"/>
                      </a:rPr>
                      <m:t>x</m:t>
                    </m:r>
                    <m:r>
                      <a:rPr lang="cs-CZ" i="1" dirty="0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endParaRPr lang="cs-CZ" sz="1100" i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+ 5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+ 2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 −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+ 2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r>
                  <a:rPr lang="cs-CZ" sz="2400" dirty="0" smtClean="0"/>
                  <a:t>= 1</a:t>
                </a:r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x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−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b="0" dirty="0" smtClean="0">
                  <a:ea typeface="Cambria Math"/>
                </a:endParaRPr>
              </a:p>
              <a:p>
                <a:endParaRPr lang="cs-CZ" sz="1100" i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𝑧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𝑥𝑦</m:t>
                        </m:r>
                      </m:den>
                    </m:f>
                  </m:oMath>
                </a14:m>
                <a:r>
                  <a:rPr lang="cs-CZ" dirty="0" smtClean="0"/>
                  <a:t> -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  <m:r>
                              <a:rPr lang="cs-CZ" i="1">
                                <a:latin typeface="Cambria Math"/>
                              </a:rPr>
                              <m:t>𝑧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i="1">
                            <a:latin typeface="Cambria Math"/>
                          </a:rPr>
                          <m:t>𝑥𝑦</m:t>
                        </m:r>
                      </m:den>
                    </m:f>
                  </m:oMath>
                </a14:m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 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𝑧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i="1">
                            <a:latin typeface="Cambria Math"/>
                          </a:rPr>
                          <m:t>𝑥𝑦</m:t>
                        </m:r>
                      </m:den>
                    </m:f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400" b="0" i="0" dirty="0" smtClean="0">
                        <a:latin typeface="Cambria Math"/>
                        <a:ea typeface="Cambria Math"/>
                      </a:rPr>
                      <m:t>x</m:t>
                    </m:r>
                    <m:r>
                      <a:rPr lang="cs-CZ" sz="2400" i="1" dirty="0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400" b="0" i="1" dirty="0" smtClean="0">
                        <a:latin typeface="Cambria Math"/>
                        <a:ea typeface="Cambria Math"/>
                      </a:rPr>
                      <m:t>0, </m:t>
                    </m:r>
                    <m:r>
                      <a:rPr lang="cs-CZ" sz="2400" b="0" i="1" dirty="0" smtClean="0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sz="2400" b="0" i="1" dirty="0" smtClean="0"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r>
                  <a:rPr lang="cs-CZ" sz="2400" dirty="0" smtClean="0"/>
                  <a:t> 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b="-68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2800" dirty="0" smtClean="0"/>
              <a:t>Procvič si – nezapomeň na podmínky!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4981131" y="614100"/>
            <a:ext cx="3455987" cy="720725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03849" y="1484784"/>
            <a:ext cx="3455988" cy="719138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003849" y="2420888"/>
            <a:ext cx="3455988" cy="72072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03850" y="3284984"/>
            <a:ext cx="3455987" cy="720725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98643" y="4241424"/>
            <a:ext cx="3455987" cy="72072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347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2457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>
              <a:defRPr/>
            </a:pPr>
            <a:endParaRPr lang="cs-CZ" sz="1600" dirty="0" smtClean="0"/>
          </a:p>
          <a:p>
            <a:pPr eaLnBrk="1" hangingPunct="1">
              <a:defRPr/>
            </a:pPr>
            <a:r>
              <a:rPr lang="cs-CZ" sz="1600" dirty="0"/>
              <a:t>Obrázky: </a:t>
            </a:r>
            <a:r>
              <a:rPr lang="cs-CZ" sz="1600" dirty="0">
                <a:hlinkClick r:id="rId2"/>
              </a:rPr>
              <a:t>http://office.microsoft.com</a:t>
            </a:r>
            <a:r>
              <a:rPr lang="cs-CZ" sz="1600" dirty="0"/>
              <a:t> – galerie PowerPointu (školní licence)</a:t>
            </a:r>
          </a:p>
          <a:p>
            <a:pPr eaLnBrk="1" hangingPunct="1">
              <a:defRPr/>
            </a:pPr>
            <a:endParaRPr lang="cs-CZ" sz="1600" dirty="0"/>
          </a:p>
          <a:p>
            <a:pPr eaLnBrk="1" hangingPunct="1">
              <a:defRPr/>
            </a:pPr>
            <a:endParaRPr lang="cs-CZ" sz="1600" dirty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Autorem materiálu a všech jeho částí, není-li uvedeno jinak, je Mgr. Růžena Koubová.</a:t>
            </a:r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 Materiál vznikl v OP Vzdělávání pro konkurenceschopnost – projekt EU peníze školám.</a:t>
            </a:r>
          </a:p>
          <a:p>
            <a:pPr algn="ctr" eaLnBrk="1" hangingPunct="1">
              <a:defRPr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242334</TotalTime>
  <Words>514</Words>
  <Application>Microsoft Office PowerPoint</Application>
  <PresentationFormat>Předvádění na obrazovce (4:3)</PresentationFormat>
  <Paragraphs>89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Aspekt</vt:lpstr>
      <vt:lpstr>Picture</vt:lpstr>
      <vt:lpstr>Prezentace aplikace PowerPoint</vt:lpstr>
      <vt:lpstr>Prezentace aplikace PowerPoint</vt:lpstr>
      <vt:lpstr>ANOTACE</vt:lpstr>
      <vt:lpstr>Lomené výrazy</vt:lpstr>
      <vt:lpstr>Lomený výraz – připomeň si</vt:lpstr>
      <vt:lpstr>Zopakuj si – urči podmínky, za kterých mají smysl dané výrazy</vt:lpstr>
      <vt:lpstr>Zopakuj si – krácení lomených výrazů</vt:lpstr>
      <vt:lpstr>Sčítání a odčítání lomených výrazů</vt:lpstr>
      <vt:lpstr>Procvič si – nezapomeň na podmínky!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Lineární rovnice</dc:title>
  <dc:creator>Honzik</dc:creator>
  <cp:lastModifiedBy>Koubová</cp:lastModifiedBy>
  <cp:revision>71</cp:revision>
  <dcterms:created xsi:type="dcterms:W3CDTF">2012-11-10T17:15:42Z</dcterms:created>
  <dcterms:modified xsi:type="dcterms:W3CDTF">2013-11-24T07:19:31Z</dcterms:modified>
</cp:coreProperties>
</file>