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44" r:id="rId7"/>
    <p:sldMasterId id="2147483756" r:id="rId8"/>
    <p:sldMasterId id="2147483768" r:id="rId9"/>
  </p:sldMasterIdLst>
  <p:notesMasterIdLst>
    <p:notesMasterId r:id="rId31"/>
  </p:notesMasterIdLst>
  <p:sldIdLst>
    <p:sldId id="256" r:id="rId10"/>
    <p:sldId id="276" r:id="rId11"/>
    <p:sldId id="277" r:id="rId12"/>
    <p:sldId id="257" r:id="rId13"/>
    <p:sldId id="274" r:id="rId14"/>
    <p:sldId id="275" r:id="rId15"/>
    <p:sldId id="268" r:id="rId16"/>
    <p:sldId id="266" r:id="rId17"/>
    <p:sldId id="278" r:id="rId18"/>
    <p:sldId id="263" r:id="rId19"/>
    <p:sldId id="279" r:id="rId20"/>
    <p:sldId id="265" r:id="rId21"/>
    <p:sldId id="280" r:id="rId22"/>
    <p:sldId id="267" r:id="rId23"/>
    <p:sldId id="281" r:id="rId24"/>
    <p:sldId id="269" r:id="rId25"/>
    <p:sldId id="271" r:id="rId26"/>
    <p:sldId id="272" r:id="rId27"/>
    <p:sldId id="273" r:id="rId28"/>
    <p:sldId id="264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90" autoAdjust="0"/>
    <p:restoredTop sz="94660"/>
  </p:normalViewPr>
  <p:slideViewPr>
    <p:cSldViewPr>
      <p:cViewPr varScale="1">
        <p:scale>
          <a:sx n="80" d="100"/>
          <a:sy n="80" d="100"/>
        </p:scale>
        <p:origin x="-8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0C4C2-CEB4-49E5-B0B5-D3BABB1C235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06808-9D40-4D22-BE84-3574561D2D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480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06808-9D40-4D22-BE84-3574561D2DE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08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06808-9D40-4D22-BE84-3574561D2DE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178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81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20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65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86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21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26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42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07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785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60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5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48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7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03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550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28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30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01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71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873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833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16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90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24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47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62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18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19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17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994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71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03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40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24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53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59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57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61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98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89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69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63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32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750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749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39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60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13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81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51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53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08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95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55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47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21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080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3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62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07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53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78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69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93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9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71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183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87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29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27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16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15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72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477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33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05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92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48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9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0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7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1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38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65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44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5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09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D736E09-CE0F-470C-8FB0-F3E17A031BF4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C5487CB-6C63-45F8-956C-A5047DA327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792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287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306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7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91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570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010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6A66D0-6117-4F74-870B-8046763ACC8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895C0-0146-4C89-B778-1C619D61D73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662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cs.wikipedia.org/wiki/L&#269;ovice" TargetMode="External"/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N&#225;rodn&#237;_divadlo" TargetMode="Externa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5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9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A1clav_Bro%C5%BE%C3%ADk" TargetMode="External"/><Relationship Id="rId3" Type="http://schemas.openxmlformats.org/officeDocument/2006/relationships/hyperlink" Target="http://www.osobnosti.net/foto-josef-zitek.htm" TargetMode="External"/><Relationship Id="rId7" Type="http://schemas.openxmlformats.org/officeDocument/2006/relationships/hyperlink" Target="http://www.pozitivni-noviny.cz/cz/clanek-2009050071" TargetMode="External"/><Relationship Id="rId12" Type="http://schemas.openxmlformats.org/officeDocument/2006/relationships/hyperlink" Target="http://obrazky.cz/?q=Josef+Z%C3%ADtek" TargetMode="External"/><Relationship Id="rId2" Type="http://schemas.openxmlformats.org/officeDocument/2006/relationships/hyperlink" Target="http://obrazky.cz/?step=20&amp;filter=1&amp;s=&amp;size=any&amp;sId=zn_2rtcFwShSBgTozsxd&amp;orientation=&amp;q=N%C3%A1rodn%C3%AD+divad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ncelcino.webnode.cz/vla-dejepis/narodni-divadlo-a-umeni/" TargetMode="External"/><Relationship Id="rId11" Type="http://schemas.openxmlformats.org/officeDocument/2006/relationships/hyperlink" Target="http://www.pozary.cz/clanek/1960-proc-horelo-narodni-divadlo/" TargetMode="External"/><Relationship Id="rId5" Type="http://schemas.openxmlformats.org/officeDocument/2006/relationships/hyperlink" Target="http://www.trutnovmestodraka.cz/zajimavosti-detail.php?id=101" TargetMode="External"/><Relationship Id="rId10" Type="http://schemas.openxmlformats.org/officeDocument/2006/relationships/hyperlink" Target="http://zpravy.idnes.cz/frantisek-palacky-dusledne-rozebrany-kamilem-cinatlem-bohuzel-bez-nazoru-15n-/kavarna.aspx?c=A111023_101202_kavarna_chu" TargetMode="External"/><Relationship Id="rId4" Type="http://schemas.openxmlformats.org/officeDocument/2006/relationships/hyperlink" Target="http://www.artmuseum.cz/umelec.php?art_id=81" TargetMode="External"/><Relationship Id="rId9" Type="http://schemas.openxmlformats.org/officeDocument/2006/relationships/hyperlink" Target="http://czechfolks.com/plus/2010/07/10/miroslav-sigl-o-husitskou-tradici-se-zajimaji-krajane-a-zahranicni-navstevnic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      Historie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Národního divadla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476672"/>
            <a:ext cx="5616664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83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Pořadové číslo: 1.20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slova: generace národního divadla, slavnostní zahájení, </a:t>
            </a:r>
            <a:r>
              <a:rPr lang="cs-CZ" smtClean="0"/>
              <a:t>opětovné otevření ND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Třída : Dějepis  8                     Datum:15.6.2012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727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Prezentace je zhotovena pro výkladovou část hodiny, nebo pro zopakování tématu</a:t>
            </a:r>
          </a:p>
          <a:p>
            <a:r>
              <a:rPr lang="cs-CZ" dirty="0" smtClean="0"/>
              <a:t>1) titulní strana</a:t>
            </a:r>
          </a:p>
          <a:p>
            <a:r>
              <a:rPr lang="cs-CZ" dirty="0" smtClean="0"/>
              <a:t>2) anotace</a:t>
            </a:r>
          </a:p>
          <a:p>
            <a:r>
              <a:rPr lang="cs-CZ" dirty="0" smtClean="0"/>
              <a:t>3) osnova + metodický návod</a:t>
            </a:r>
          </a:p>
          <a:p>
            <a:r>
              <a:rPr lang="cs-CZ" dirty="0" smtClean="0"/>
              <a:t>4) pohled na budovu ND</a:t>
            </a:r>
          </a:p>
          <a:p>
            <a:r>
              <a:rPr lang="cs-CZ" dirty="0" smtClean="0"/>
              <a:t>5) charakteristika doby</a:t>
            </a:r>
          </a:p>
          <a:p>
            <a:r>
              <a:rPr lang="cs-CZ" dirty="0" smtClean="0"/>
              <a:t>6) generace umělců ND</a:t>
            </a:r>
          </a:p>
          <a:p>
            <a:r>
              <a:rPr lang="cs-CZ" dirty="0" smtClean="0"/>
              <a:t>7) Josef Zítek</a:t>
            </a:r>
          </a:p>
          <a:p>
            <a:r>
              <a:rPr lang="cs-CZ" dirty="0" smtClean="0"/>
              <a:t>8) Mikoláš Aleš</a:t>
            </a:r>
          </a:p>
          <a:p>
            <a:r>
              <a:rPr lang="cs-CZ" dirty="0" smtClean="0"/>
              <a:t>9) František Ženíšek</a:t>
            </a:r>
          </a:p>
          <a:p>
            <a:r>
              <a:rPr lang="cs-CZ" dirty="0" smtClean="0"/>
              <a:t>10) Václav Brožík</a:t>
            </a:r>
          </a:p>
          <a:p>
            <a:r>
              <a:rPr lang="cs-CZ" dirty="0" smtClean="0"/>
              <a:t>11) Vojtěch </a:t>
            </a:r>
            <a:r>
              <a:rPr lang="cs-CZ" dirty="0" err="1" smtClean="0"/>
              <a:t>Hynais</a:t>
            </a:r>
            <a:endParaRPr lang="cs-CZ" dirty="0" smtClean="0"/>
          </a:p>
          <a:p>
            <a:r>
              <a:rPr lang="cs-CZ" dirty="0" smtClean="0"/>
              <a:t>12) položení základního kamene</a:t>
            </a:r>
          </a:p>
          <a:p>
            <a:r>
              <a:rPr lang="cs-CZ" dirty="0" smtClean="0"/>
              <a:t>13) Prodaná nevěsta</a:t>
            </a:r>
          </a:p>
          <a:p>
            <a:r>
              <a:rPr lang="cs-CZ" dirty="0" smtClean="0"/>
              <a:t>14) požár ND </a:t>
            </a:r>
          </a:p>
          <a:p>
            <a:r>
              <a:rPr lang="cs-CZ" dirty="0" smtClean="0"/>
              <a:t>15) znovuotevření ND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39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726" y="764704"/>
            <a:ext cx="6848560" cy="566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92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polovina 19. století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764704"/>
            <a:ext cx="6400800" cy="3474720"/>
          </a:xfrm>
        </p:spPr>
        <p:txBody>
          <a:bodyPr/>
          <a:lstStyle/>
          <a:p>
            <a:r>
              <a:rPr lang="cs-CZ" sz="2400" dirty="0" smtClean="0"/>
              <a:t>Čeští umělci se v této době nesdružovali do názorově spřízněných skupin</a:t>
            </a:r>
          </a:p>
          <a:p>
            <a:r>
              <a:rPr lang="cs-CZ" sz="2400" dirty="0" smtClean="0"/>
              <a:t>Jeden společný důvod se našel </a:t>
            </a:r>
          </a:p>
          <a:p>
            <a:pPr marL="45720" indent="0">
              <a:buNone/>
            </a:pPr>
            <a:r>
              <a:rPr lang="cs-CZ" dirty="0" smtClean="0"/>
              <a:t>                            =     NÁRODNÍ  DIVADLO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Tvůrci této doby jsou označovány jako</a:t>
            </a:r>
          </a:p>
          <a:p>
            <a:pPr marL="45720" indent="0">
              <a:buNone/>
            </a:pPr>
            <a:r>
              <a:rPr lang="cs-CZ" sz="3200" dirty="0" smtClean="0"/>
              <a:t>    Generace Národního divadla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5631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85184"/>
            <a:ext cx="6512511" cy="429984"/>
          </a:xfrm>
        </p:spPr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Architekti :    Josef Zítek</a:t>
            </a:r>
          </a:p>
          <a:p>
            <a:pPr marL="45720" indent="0">
              <a:buNone/>
            </a:pPr>
            <a:r>
              <a:rPr lang="cs-CZ" sz="1800" dirty="0" smtClean="0"/>
              <a:t>                        Josef Schulz (dostavba ND)</a:t>
            </a:r>
          </a:p>
          <a:p>
            <a:r>
              <a:rPr lang="cs-CZ" sz="1800" dirty="0" smtClean="0"/>
              <a:t>Malíři : Mikoláš Aleš  (Lunety)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František Ženíšek (Múzy, strop)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Vojtěch </a:t>
            </a:r>
            <a:r>
              <a:rPr lang="cs-CZ" sz="1800" dirty="0" err="1" smtClean="0"/>
              <a:t>Hynais</a:t>
            </a:r>
            <a:r>
              <a:rPr lang="cs-CZ" sz="1800" dirty="0" smtClean="0"/>
              <a:t> (opona)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Julius Mařák – historické výjevy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Václav Brožík – historické výjevy</a:t>
            </a:r>
          </a:p>
          <a:p>
            <a:pPr marL="45720" indent="0">
              <a:buNone/>
            </a:pPr>
            <a:r>
              <a:rPr lang="cs-CZ" sz="1800" dirty="0" smtClean="0"/>
              <a:t>Sochaři : J.V. </a:t>
            </a:r>
            <a:r>
              <a:rPr lang="cs-CZ" sz="1800" dirty="0" err="1" smtClean="0"/>
              <a:t>Myslbek</a:t>
            </a:r>
            <a:endParaRPr lang="cs-CZ" sz="1800" dirty="0" smtClean="0"/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Bohuslav </a:t>
            </a:r>
            <a:r>
              <a:rPr lang="cs-CZ" sz="1800" dirty="0" err="1" smtClean="0"/>
              <a:t>Schnirch</a:t>
            </a: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Hudebníci : Bedřich Smetana</a:t>
            </a:r>
          </a:p>
          <a:p>
            <a:pPr marL="45720" indent="0">
              <a:buNone/>
            </a:pPr>
            <a:r>
              <a:rPr lang="cs-CZ" sz="1800" dirty="0" smtClean="0"/>
              <a:t>Herci : Václav Mošna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Hana Kvapilová</a:t>
            </a:r>
          </a:p>
          <a:p>
            <a:pPr marL="4572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2696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900" b="1" i="1" u="sng" dirty="0">
                <a:solidFill>
                  <a:srgbClr val="C00000"/>
                </a:solidFill>
                <a:latin typeface="Times New Roman"/>
              </a:rPr>
              <a:t>Josef </a:t>
            </a:r>
            <a:r>
              <a:rPr lang="cs-CZ" sz="8900" b="1" i="1" u="sng" dirty="0" smtClean="0">
                <a:solidFill>
                  <a:srgbClr val="C00000"/>
                </a:solidFill>
                <a:latin typeface="Times New Roman"/>
              </a:rPr>
              <a:t>Zítek </a:t>
            </a:r>
            <a:r>
              <a:rPr lang="cs-CZ" dirty="0">
                <a:latin typeface="Times New Roman"/>
              </a:rPr>
              <a:t/>
            </a:r>
            <a:br>
              <a:rPr lang="cs-CZ" dirty="0">
                <a:latin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64704"/>
            <a:ext cx="6400800" cy="347472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Arial Black" pitchFamily="34" charset="0"/>
              </a:rPr>
              <a:t>Narození</a:t>
            </a:r>
            <a:r>
              <a:rPr lang="cs-CZ" dirty="0" smtClean="0"/>
              <a:t>: </a:t>
            </a:r>
            <a:r>
              <a:rPr lang="cs-CZ" dirty="0" smtClean="0">
                <a:latin typeface="Arial Black" pitchFamily="34" charset="0"/>
              </a:rPr>
              <a:t>4</a:t>
            </a:r>
            <a:r>
              <a:rPr lang="cs-CZ" dirty="0">
                <a:latin typeface="Arial Black" pitchFamily="34" charset="0"/>
              </a:rPr>
              <a:t>. duben </a:t>
            </a:r>
            <a:r>
              <a:rPr lang="cs-CZ" dirty="0" smtClean="0">
                <a:latin typeface="Arial Black" pitchFamily="34" charset="0"/>
              </a:rPr>
              <a:t>1832 Praha</a:t>
            </a:r>
          </a:p>
          <a:p>
            <a:r>
              <a:rPr lang="cs-CZ" dirty="0"/>
              <a:t> </a:t>
            </a:r>
            <a:r>
              <a:rPr lang="cs-CZ" dirty="0" smtClean="0">
                <a:latin typeface="Arial Black" pitchFamily="34" charset="0"/>
              </a:rPr>
              <a:t>architekt Národního Divadla</a:t>
            </a:r>
          </a:p>
          <a:p>
            <a:pPr marL="4572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   novorenesanční styl</a:t>
            </a:r>
            <a:endParaRPr lang="cs-CZ" dirty="0">
              <a:latin typeface="Times New Roman"/>
            </a:endParaRPr>
          </a:p>
          <a:p>
            <a:r>
              <a:rPr lang="cs-CZ" dirty="0">
                <a:solidFill>
                  <a:schemeClr val="tx1"/>
                </a:solidFill>
                <a:latin typeface="Arial Black" pitchFamily="34" charset="0"/>
                <a:hlinkClick r:id="rId2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 Black" pitchFamily="34" charset="0"/>
                <a:hlinkClick r:id="rId2"/>
              </a:rPr>
              <a:t>dům umělců „RUDOFINUM“ </a:t>
            </a:r>
          </a:p>
          <a:p>
            <a:r>
              <a:rPr lang="cs-CZ" dirty="0">
                <a:latin typeface="Arial Black" pitchFamily="34" charset="0"/>
              </a:rPr>
              <a:t>absolvoval stipendijní studijní pobyty v Itálii, Francii a Německu.</a:t>
            </a:r>
          </a:p>
          <a:p>
            <a:endParaRPr lang="cs-CZ" dirty="0" smtClean="0">
              <a:latin typeface="Arial Black" pitchFamily="34" charset="0"/>
              <a:hlinkClick r:id="rId2"/>
            </a:endParaRPr>
          </a:p>
          <a:p>
            <a:endParaRPr lang="cs-CZ" dirty="0">
              <a:latin typeface="Arial Black" pitchFamily="34" charset="0"/>
              <a:hlinkClick r:id="rId2"/>
            </a:endParaRPr>
          </a:p>
          <a:p>
            <a:endParaRPr lang="cs-CZ" dirty="0">
              <a:latin typeface="Times New Roman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228600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129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0912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6700" b="1" i="1" u="sng" dirty="0" smtClean="0">
                <a:solidFill>
                  <a:srgbClr val="C00000"/>
                </a:solidFill>
                <a:effectLst/>
                <a:latin typeface="Arial Black" pitchFamily="34" charset="0"/>
              </a:rPr>
              <a:t>Mikoláš Aleš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55536"/>
            <a:ext cx="6400800" cy="3474720"/>
          </a:xfrm>
        </p:spPr>
        <p:txBody>
          <a:bodyPr>
            <a:normAutofit fontScale="92500" lnSpcReduction="10000"/>
          </a:bodyPr>
          <a:lstStyle/>
          <a:p>
            <a:r>
              <a:rPr lang="cs-CZ" sz="4300" dirty="0" smtClean="0">
                <a:solidFill>
                  <a:srgbClr val="C00000"/>
                </a:solidFill>
                <a:latin typeface="Arial Black" pitchFamily="34" charset="0"/>
              </a:rPr>
              <a:t>Narození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: </a:t>
            </a:r>
            <a:r>
              <a:rPr lang="cs-CZ" dirty="0" smtClean="0">
                <a:latin typeface="Arial Black" pitchFamily="34" charset="0"/>
              </a:rPr>
              <a:t>18. listopadu</a:t>
            </a: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1852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Mirotice, Česko - Rakouské císařství</a:t>
            </a:r>
          </a:p>
          <a:p>
            <a:r>
              <a:rPr lang="cs-CZ" u="sng" dirty="0" smtClean="0">
                <a:latin typeface="Arial Black" pitchFamily="34" charset="0"/>
              </a:rPr>
              <a:t>Český </a:t>
            </a:r>
            <a:r>
              <a:rPr lang="cs-CZ" dirty="0" smtClean="0">
                <a:effectLst/>
                <a:latin typeface="Arial Black" pitchFamily="34" charset="0"/>
              </a:rPr>
              <a:t> </a:t>
            </a:r>
            <a:r>
              <a:rPr lang="cs-CZ" u="sng" dirty="0" smtClean="0">
                <a:latin typeface="Arial Black" pitchFamily="34" charset="0"/>
              </a:rPr>
              <a:t>malíř a</a:t>
            </a:r>
            <a:r>
              <a:rPr lang="cs-CZ" dirty="0" smtClean="0">
                <a:effectLst/>
                <a:latin typeface="Arial Black" pitchFamily="34" charset="0"/>
              </a:rPr>
              <a:t> </a:t>
            </a:r>
            <a:r>
              <a:rPr lang="cs-CZ" u="sng" dirty="0" smtClean="0">
                <a:latin typeface="Arial Black" pitchFamily="34" charset="0"/>
              </a:rPr>
              <a:t>kreslíř</a:t>
            </a:r>
          </a:p>
          <a:p>
            <a:r>
              <a:rPr lang="cs-CZ" b="1" dirty="0">
                <a:latin typeface="Arial Black" pitchFamily="34" charset="0"/>
              </a:rPr>
              <a:t>společně s Františkem Ženíškem </a:t>
            </a:r>
            <a:r>
              <a:rPr lang="cs-CZ" b="1" dirty="0" smtClean="0">
                <a:latin typeface="Arial Black" pitchFamily="34" charset="0"/>
              </a:rPr>
              <a:t>namaloval  cyklus </a:t>
            </a:r>
            <a:r>
              <a:rPr lang="cs-CZ" b="1" dirty="0">
                <a:latin typeface="Arial Black" pitchFamily="34" charset="0"/>
              </a:rPr>
              <a:t>obrazů „Vlast“ pro </a:t>
            </a:r>
            <a:r>
              <a:rPr lang="cs-CZ" b="1" dirty="0" smtClean="0">
                <a:latin typeface="Arial Black" pitchFamily="34" charset="0"/>
              </a:rPr>
              <a:t>ND </a:t>
            </a:r>
          </a:p>
          <a:p>
            <a:r>
              <a:rPr lang="cs-CZ" b="1" dirty="0" smtClean="0">
                <a:latin typeface="Arial Black" pitchFamily="34" charset="0"/>
              </a:rPr>
              <a:t>1877 </a:t>
            </a:r>
            <a:r>
              <a:rPr lang="cs-CZ" b="1" dirty="0">
                <a:latin typeface="Arial Black" pitchFamily="34" charset="0"/>
              </a:rPr>
              <a:t>- 1881, 14 </a:t>
            </a:r>
            <a:r>
              <a:rPr lang="cs-CZ" b="1" dirty="0" smtClean="0">
                <a:latin typeface="Arial Black" pitchFamily="34" charset="0"/>
              </a:rPr>
              <a:t>lunet</a:t>
            </a:r>
          </a:p>
          <a:p>
            <a:r>
              <a:rPr lang="cs-CZ" b="1" dirty="0">
                <a:latin typeface="Arial Black" pitchFamily="34" charset="0"/>
              </a:rPr>
              <a:t> </a:t>
            </a:r>
            <a:r>
              <a:rPr lang="cs-CZ" b="1" dirty="0" smtClean="0">
                <a:latin typeface="Arial Black" pitchFamily="34" charset="0"/>
              </a:rPr>
              <a:t>                    4 nástěnná pole</a:t>
            </a:r>
          </a:p>
          <a:p>
            <a:r>
              <a:rPr lang="cs-CZ" b="1" dirty="0">
                <a:latin typeface="Arial Black" pitchFamily="34" charset="0"/>
              </a:rPr>
              <a:t> </a:t>
            </a:r>
            <a:r>
              <a:rPr lang="cs-CZ" b="1" dirty="0" smtClean="0">
                <a:latin typeface="Arial Black" pitchFamily="34" charset="0"/>
              </a:rPr>
              <a:t>                    3 </a:t>
            </a:r>
            <a:r>
              <a:rPr lang="cs-CZ" b="1" dirty="0">
                <a:latin typeface="Arial Black" pitchFamily="34" charset="0"/>
              </a:rPr>
              <a:t>nástropní pole ve </a:t>
            </a:r>
            <a:r>
              <a:rPr lang="cs-CZ" b="1" dirty="0" smtClean="0">
                <a:latin typeface="Arial Black" pitchFamily="34" charset="0"/>
              </a:rPr>
              <a:t>foyeru</a:t>
            </a:r>
            <a:endParaRPr lang="cs-CZ" b="1" dirty="0" smtClean="0">
              <a:effectLst/>
              <a:latin typeface="Arial Black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effectLst/>
                <a:latin typeface="Arial Black" pitchFamily="34" charset="0"/>
              </a:rPr>
              <a:t>  </a:t>
            </a:r>
          </a:p>
          <a:p>
            <a:endParaRPr lang="cs-CZ" dirty="0" smtClean="0">
              <a:effectLst/>
              <a:latin typeface="Arial Black" pitchFamily="34" charset="0"/>
            </a:endParaRPr>
          </a:p>
          <a:p>
            <a:endParaRPr lang="cs-CZ" dirty="0" smtClean="0">
              <a:effectLst/>
              <a:latin typeface="Arial Black" pitchFamily="34" charset="0"/>
            </a:endParaRPr>
          </a:p>
          <a:p>
            <a:pPr marL="45720" indent="0">
              <a:buNone/>
            </a:pP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648"/>
            <a:ext cx="2035018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964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Mikoláš Aleš – lunety Má vlast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764704"/>
            <a:ext cx="5760640" cy="3622803"/>
          </a:xfrm>
        </p:spPr>
      </p:pic>
    </p:spTree>
    <p:extLst>
      <p:ext uri="{BB962C8B-B14F-4D97-AF65-F5344CB8AC3E}">
        <p14:creationId xmlns:p14="http://schemas.microsoft.com/office/powerpoint/2010/main" val="386150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373216"/>
            <a:ext cx="6512511" cy="1143000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solidFill>
                  <a:srgbClr val="C00000"/>
                </a:solidFill>
              </a:rPr>
              <a:t>František Ženíšek </a:t>
            </a:r>
            <a:endParaRPr lang="cs-CZ" sz="5400" b="1" i="1" u="sng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66375898"/>
              </p:ext>
            </p:extLst>
          </p:nvPr>
        </p:nvGraphicFramePr>
        <p:xfrm>
          <a:off x="457200" y="3543141"/>
          <a:ext cx="8229600" cy="36576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3208"/>
            <a:ext cx="309634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632775"/>
              </p:ext>
            </p:extLst>
          </p:nvPr>
        </p:nvGraphicFramePr>
        <p:xfrm>
          <a:off x="457200" y="3573015"/>
          <a:ext cx="3629988" cy="610205"/>
        </p:xfrm>
        <a:graphic>
          <a:graphicData uri="http://schemas.openxmlformats.org/drawingml/2006/table">
            <a:tbl>
              <a:tblPr/>
              <a:tblGrid>
                <a:gridCol w="235268"/>
                <a:gridCol w="3394720"/>
              </a:tblGrid>
              <a:tr h="6102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50448" y="404664"/>
            <a:ext cx="56166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Narození</a:t>
            </a:r>
            <a:r>
              <a:rPr lang="cs-CZ" sz="4000" b="1" i="1" dirty="0" smtClean="0">
                <a:solidFill>
                  <a:srgbClr val="FF0000"/>
                </a:solidFill>
              </a:rPr>
              <a:t>:  </a:t>
            </a:r>
            <a:r>
              <a:rPr lang="cs-CZ" sz="2000" b="1" i="1" dirty="0" smtClean="0">
                <a:latin typeface="Arial Black" pitchFamily="34" charset="0"/>
              </a:rPr>
              <a:t>25. května   1849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4000" b="0" i="0" strike="noStrike" dirty="0" smtClean="0">
              <a:effectLst/>
              <a:latin typeface="Arial"/>
            </a:endParaRPr>
          </a:p>
          <a:p>
            <a:pPr lvl="0"/>
            <a:endParaRPr lang="cs-CZ" sz="4000" b="1" i="1" u="sng" dirty="0">
              <a:solidFill>
                <a:srgbClr val="C0000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095975"/>
              </p:ext>
            </p:extLst>
          </p:nvPr>
        </p:nvGraphicFramePr>
        <p:xfrm>
          <a:off x="0" y="1549683"/>
          <a:ext cx="7835436" cy="7844408"/>
        </p:xfrm>
        <a:graphic>
          <a:graphicData uri="http://schemas.openxmlformats.org/drawingml/2006/table">
            <a:tbl>
              <a:tblPr/>
              <a:tblGrid>
                <a:gridCol w="6306566"/>
                <a:gridCol w="1528870"/>
              </a:tblGrid>
              <a:tr h="7844408">
                <a:tc>
                  <a:txBody>
                    <a:bodyPr/>
                    <a:lstStyle/>
                    <a:p>
                      <a:endParaRPr lang="cs-CZ" sz="4000" b="1" i="1" u="sng" baseline="0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r>
                        <a:rPr lang="cs-CZ" sz="4000" b="1" i="1" u="sng" baseline="0" dirty="0" smtClean="0">
                          <a:solidFill>
                            <a:schemeClr val="tx1"/>
                          </a:solidFill>
                        </a:rPr>
                        <a:t>-Malíř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Arial Black" pitchFamily="34" charset="0"/>
                        </a:rPr>
                        <a:t>první úspěchy slavil již v žákovských letech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>
                        <a:effectLst/>
                        <a:latin typeface="Arial Black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Arial Black" pitchFamily="34" charset="0"/>
                        </a:rPr>
                        <a:t>Autor původní opony ND</a:t>
                      </a:r>
                    </a:p>
                    <a:p>
                      <a:endParaRPr lang="cs-CZ" sz="4000" b="1" i="1" u="sng" baseline="0" dirty="0" smtClean="0">
                        <a:solidFill>
                          <a:schemeClr val="tx1"/>
                        </a:solidFill>
                        <a:latin typeface="Arial Black" pitchFamily="34" charset="0"/>
                      </a:endParaRPr>
                    </a:p>
                    <a:p>
                      <a:endParaRPr lang="cs-CZ" sz="4000" b="1" i="1" u="sng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sz="4000" b="1" i="1" u="sng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fr-FR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636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opona ND</a:t>
            </a:r>
            <a:br>
              <a:rPr lang="cs-CZ" dirty="0" smtClean="0"/>
            </a:br>
            <a:r>
              <a:rPr lang="cs-CZ" dirty="0" smtClean="0"/>
              <a:t>František Ženíšek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72052"/>
            <a:ext cx="5616624" cy="3859070"/>
          </a:xfrm>
        </p:spPr>
      </p:pic>
    </p:spTree>
    <p:extLst>
      <p:ext uri="{BB962C8B-B14F-4D97-AF65-F5344CB8AC3E}">
        <p14:creationId xmlns:p14="http://schemas.microsoft.com/office/powerpoint/2010/main" val="286602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221088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6700" b="1" i="1" u="sng" dirty="0" smtClean="0">
                <a:solidFill>
                  <a:srgbClr val="C00000"/>
                </a:solidFill>
              </a:rPr>
              <a:t>Václav Brožík</a:t>
            </a:r>
            <a:r>
              <a:rPr lang="cs-CZ" b="1" i="1" u="sng" dirty="0" smtClean="0"/>
              <a:t/>
            </a:r>
            <a:br>
              <a:rPr lang="cs-CZ" b="1" i="1" u="sng" dirty="0" smtClean="0"/>
            </a:b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62113" y="692696"/>
            <a:ext cx="6400800" cy="347472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Narození</a:t>
            </a:r>
            <a:r>
              <a:rPr lang="cs-CZ" dirty="0" smtClean="0">
                <a:latin typeface="Arial Black" pitchFamily="34" charset="0"/>
              </a:rPr>
              <a:t>: 5.března 1851 Třemošná  </a:t>
            </a:r>
          </a:p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Malíř</a:t>
            </a:r>
          </a:p>
          <a:p>
            <a:r>
              <a:rPr lang="pt-BR" dirty="0" smtClean="0">
                <a:effectLst/>
                <a:latin typeface="Arial Black" pitchFamily="34" charset="0"/>
              </a:rPr>
              <a:t>Pocházel z nejchudších poměrů. Učil se </a:t>
            </a:r>
            <a:r>
              <a:rPr lang="pt-BR" dirty="0" smtClean="0">
                <a:latin typeface="Arial Black" pitchFamily="34" charset="0"/>
              </a:rPr>
              <a:t>litog</a:t>
            </a:r>
            <a:r>
              <a:rPr lang="cs-CZ" dirty="0" err="1" smtClean="0">
                <a:latin typeface="Arial Black" pitchFamily="34" charset="0"/>
              </a:rPr>
              <a:t>rafem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pt-BR" dirty="0" smtClean="0">
                <a:effectLst/>
                <a:latin typeface="Arial Black" pitchFamily="34" charset="0"/>
              </a:rPr>
              <a:t> a v porcelánce</a:t>
            </a:r>
            <a:endParaRPr lang="cs-CZ" dirty="0" smtClean="0">
              <a:effectLst/>
              <a:latin typeface="Arial Black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Arial Black" pitchFamily="34" charset="0"/>
              </a:rPr>
              <a:t>Výzdoba</a:t>
            </a:r>
            <a:r>
              <a:rPr lang="cs-CZ" dirty="0" smtClean="0">
                <a:effectLst/>
                <a:latin typeface="Arial Black" pitchFamily="34" charset="0"/>
              </a:rPr>
              <a:t> ND: obrazy v salónku       </a:t>
            </a:r>
          </a:p>
          <a:p>
            <a:pPr marL="45720" indent="0">
              <a:buNone/>
            </a:pPr>
            <a:r>
              <a:rPr lang="cs-CZ" dirty="0" smtClean="0">
                <a:latin typeface="Arial Black" pitchFamily="34" charset="0"/>
              </a:rPr>
              <a:t>                                         </a:t>
            </a:r>
            <a:r>
              <a:rPr lang="cs-CZ" dirty="0" smtClean="0">
                <a:effectLst/>
                <a:latin typeface="Arial Black" pitchFamily="34" charset="0"/>
              </a:rPr>
              <a:t>Královské lóže </a:t>
            </a:r>
          </a:p>
          <a:p>
            <a:pPr marL="4572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 „Tři doby země české“</a:t>
            </a:r>
          </a:p>
          <a:p>
            <a:pPr marL="45720" indent="0">
              <a:buNone/>
            </a:pPr>
            <a:r>
              <a:rPr lang="cs-CZ" dirty="0">
                <a:effectLst/>
                <a:latin typeface="Arial Black" pitchFamily="34" charset="0"/>
              </a:rPr>
              <a:t> </a:t>
            </a:r>
            <a:r>
              <a:rPr lang="cs-CZ" dirty="0" smtClean="0">
                <a:effectLst/>
                <a:latin typeface="Arial Black" pitchFamily="34" charset="0"/>
              </a:rPr>
              <a:t>                    : lunety, historické malby</a:t>
            </a:r>
          </a:p>
          <a:p>
            <a:endParaRPr lang="cs-CZ" b="1" dirty="0">
              <a:latin typeface="Arial Black" pitchFamily="34" charset="0"/>
            </a:endParaRPr>
          </a:p>
          <a:p>
            <a:endParaRPr lang="pt-BR" dirty="0" smtClean="0">
              <a:effectLst/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906141" cy="241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02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Brožík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4664"/>
            <a:ext cx="3690983" cy="277200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340768"/>
            <a:ext cx="4224511" cy="273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43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700" b="1" i="1" u="sng" dirty="0" smtClean="0">
                <a:solidFill>
                  <a:srgbClr val="C00000"/>
                </a:solidFill>
              </a:rPr>
              <a:t>Vojtěch </a:t>
            </a:r>
            <a:r>
              <a:rPr lang="cs-CZ" sz="6700" b="1" i="1" u="sng" dirty="0" err="1" smtClean="0">
                <a:solidFill>
                  <a:srgbClr val="C00000"/>
                </a:solidFill>
              </a:rPr>
              <a:t>Hynais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9" y="1374609"/>
            <a:ext cx="8229600" cy="4525963"/>
          </a:xfrm>
        </p:spPr>
        <p:txBody>
          <a:bodyPr/>
          <a:lstStyle/>
          <a:p>
            <a:pPr marL="347472" indent="-347472">
              <a:spcBef>
                <a:spcPts val="768"/>
              </a:spcBef>
            </a:pP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Narození: </a:t>
            </a:r>
            <a:r>
              <a:rPr lang="cs-CZ" dirty="0" smtClean="0">
                <a:latin typeface="Arial Black" pitchFamily="34" charset="0"/>
              </a:rPr>
              <a:t>14. ledna 1854 Vídeň</a:t>
            </a:r>
          </a:p>
          <a:p>
            <a:r>
              <a:rPr lang="cs-CZ" dirty="0" smtClean="0">
                <a:latin typeface="Arial Black" pitchFamily="34" charset="0"/>
              </a:rPr>
              <a:t> byl významný český malíř a autor </a:t>
            </a:r>
          </a:p>
          <a:p>
            <a:pPr marL="45720" indent="0">
              <a:buNone/>
            </a:pPr>
            <a:r>
              <a:rPr lang="cs-CZ" dirty="0" smtClean="0">
                <a:latin typeface="Arial Black" pitchFamily="34" charset="0"/>
              </a:rPr>
              <a:t>   současné opony </a:t>
            </a:r>
            <a:r>
              <a:rPr lang="cs-CZ" u="sng" dirty="0" smtClean="0">
                <a:latin typeface="Arial Black" pitchFamily="34" charset="0"/>
                <a:hlinkClick r:id="rId2"/>
              </a:rPr>
              <a:t>Národního divadla</a:t>
            </a:r>
            <a:endParaRPr lang="cs-CZ" dirty="0" smtClean="0">
              <a:latin typeface="Arial Black" pitchFamily="34" charset="0"/>
              <a:hlinkClick r:id="rId2"/>
            </a:endParaRPr>
          </a:p>
          <a:p>
            <a:r>
              <a:rPr lang="cs-CZ" dirty="0" smtClean="0">
                <a:latin typeface="Arial Black" pitchFamily="34" charset="0"/>
              </a:rPr>
              <a:t>Pro </a:t>
            </a:r>
            <a:r>
              <a:rPr lang="cs-CZ" dirty="0">
                <a:latin typeface="Arial Black" pitchFamily="34" charset="0"/>
              </a:rPr>
              <a:t>Národní divadlo také vytvořil soubor obrazů </a:t>
            </a:r>
            <a:r>
              <a:rPr lang="cs-CZ" i="1" dirty="0">
                <a:latin typeface="Arial Black" pitchFamily="34" charset="0"/>
              </a:rPr>
              <a:t>Apoteóza zemí Koruny české</a:t>
            </a:r>
            <a:r>
              <a:rPr lang="cs-CZ" dirty="0">
                <a:latin typeface="Arial Black" pitchFamily="34" charset="0"/>
              </a:rPr>
              <a:t>.</a:t>
            </a:r>
          </a:p>
          <a:p>
            <a:pPr marL="347472" indent="-347472">
              <a:spcBef>
                <a:spcPts val="768"/>
              </a:spcBef>
            </a:pPr>
            <a:endParaRPr lang="cs-CZ" dirty="0"/>
          </a:p>
          <a:p>
            <a:endParaRPr lang="cs-CZ" dirty="0">
              <a:latin typeface="Arial Black" pitchFamily="34" charset="0"/>
            </a:endParaRPr>
          </a:p>
          <a:p>
            <a:pPr marL="347472" indent="-347472">
              <a:spcBef>
                <a:spcPts val="768"/>
              </a:spcBef>
            </a:pPr>
            <a:endParaRPr lang="cs-CZ" dirty="0"/>
          </a:p>
          <a:p>
            <a:endParaRPr lang="cs-CZ" dirty="0" smtClean="0">
              <a:effectLst/>
              <a:latin typeface="Arial Black" pitchFamily="34" charset="0"/>
            </a:endParaRPr>
          </a:p>
          <a:p>
            <a:endParaRPr lang="cs-CZ" dirty="0" smtClean="0">
              <a:effectLst/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0"/>
            <a:ext cx="2497857" cy="277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3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Vojtěch </a:t>
            </a:r>
            <a:r>
              <a:rPr lang="cs-CZ" dirty="0" err="1" smtClean="0"/>
              <a:t>Hynais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opona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9603" y="731838"/>
            <a:ext cx="4967593" cy="3475037"/>
          </a:xfrm>
        </p:spPr>
      </p:pic>
    </p:spTree>
    <p:extLst>
      <p:ext uri="{BB962C8B-B14F-4D97-AF65-F5344CB8AC3E}">
        <p14:creationId xmlns:p14="http://schemas.microsoft.com/office/powerpoint/2010/main" val="259409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9809" y="4869160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6600" b="1" i="1" u="sng" dirty="0" smtClean="0">
                <a:solidFill>
                  <a:srgbClr val="C00000"/>
                </a:solidFill>
                <a:latin typeface="Arial Black" pitchFamily="34" charset="0"/>
              </a:rPr>
              <a:t>Základní </a:t>
            </a:r>
            <a:r>
              <a:rPr lang="cs-CZ" sz="6600" b="1" i="1" u="sng" dirty="0">
                <a:solidFill>
                  <a:srgbClr val="C00000"/>
                </a:solidFill>
                <a:latin typeface="Arial Black" pitchFamily="34" charset="0"/>
              </a:rPr>
              <a:t>kámen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65091" y="404664"/>
            <a:ext cx="6400800" cy="468052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latin typeface="Arial Black" pitchFamily="34" charset="0"/>
              </a:rPr>
              <a:t>První kámen došel z Radhoště 5. </a:t>
            </a:r>
            <a:r>
              <a:rPr lang="cs-CZ" b="1" dirty="0" smtClean="0">
                <a:latin typeface="Arial Black" pitchFamily="34" charset="0"/>
              </a:rPr>
              <a:t>května 1868, </a:t>
            </a:r>
            <a:r>
              <a:rPr lang="cs-CZ" b="1" dirty="0">
                <a:latin typeface="Arial Black" pitchFamily="34" charset="0"/>
              </a:rPr>
              <a:t>z Řípu a Žižkova 11. května, z Blaníku 13. května. Dne 16. května se konala veřejná slavnost pokládání základního kamene (spíše kamenů) za veliké účasti lidu – odhaduje se přítomnost asi 100 až 150 tisíc lidí. Večerní slavnostní premiéry </a:t>
            </a:r>
            <a:r>
              <a:rPr lang="cs-CZ" b="1" i="1" dirty="0">
                <a:latin typeface="Arial Black" pitchFamily="34" charset="0"/>
              </a:rPr>
              <a:t>Libuše</a:t>
            </a:r>
            <a:r>
              <a:rPr lang="cs-CZ" b="1" dirty="0">
                <a:latin typeface="Arial Black" pitchFamily="34" charset="0"/>
              </a:rPr>
              <a:t> se zúčastnili pouze vybraní hosté.</a:t>
            </a:r>
          </a:p>
          <a:p>
            <a:r>
              <a:rPr lang="cs-CZ" b="1" dirty="0">
                <a:latin typeface="Arial Black" pitchFamily="34" charset="0"/>
              </a:rPr>
              <a:t>Střešní konstrukce byla pokryta břidlicí.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měl </a:t>
            </a:r>
            <a:r>
              <a:rPr lang="cs-CZ" dirty="0">
                <a:latin typeface="Arial Black" pitchFamily="34" charset="0"/>
              </a:rPr>
              <a:t>být dovezen základní kámen jen a pouze z hory </a:t>
            </a:r>
            <a:r>
              <a:rPr lang="cs-CZ" dirty="0" smtClean="0">
                <a:latin typeface="Arial Black" pitchFamily="34" charset="0"/>
              </a:rPr>
              <a:t>Říp</a:t>
            </a:r>
          </a:p>
          <a:p>
            <a:r>
              <a:rPr lang="cs-CZ" dirty="0">
                <a:latin typeface="Arial Black" pitchFamily="34" charset="0"/>
              </a:rPr>
              <a:t>byly však dodány kameny i z následujících míst: Blaník, Radhošť, Vyšehrad </a:t>
            </a:r>
            <a:r>
              <a:rPr lang="cs-CZ" dirty="0" smtClean="0">
                <a:latin typeface="Arial Black" pitchFamily="34" charset="0"/>
              </a:rPr>
              <a:t>Hostýn</a:t>
            </a:r>
            <a:r>
              <a:rPr lang="cs-CZ" dirty="0">
                <a:latin typeface="Arial Black" pitchFamily="34" charset="0"/>
              </a:rPr>
              <a:t>, Žižkov, Svatobor u Sušice, Branka na </a:t>
            </a:r>
            <a:r>
              <a:rPr lang="cs-CZ" dirty="0" err="1">
                <a:latin typeface="Arial Black" pitchFamily="34" charset="0"/>
              </a:rPr>
              <a:t>Dobeníně</a:t>
            </a:r>
            <a:r>
              <a:rPr lang="cs-CZ" dirty="0">
                <a:latin typeface="Arial Black" pitchFamily="34" charset="0"/>
              </a:rPr>
              <a:t> u </a:t>
            </a:r>
            <a:r>
              <a:rPr lang="cs-CZ" dirty="0" err="1">
                <a:latin typeface="Arial Black" pitchFamily="34" charset="0"/>
              </a:rPr>
              <a:t>Náchoda</a:t>
            </a:r>
            <a:r>
              <a:rPr lang="cs-CZ" dirty="0">
                <a:latin typeface="Arial Black" pitchFamily="34" charset="0"/>
              </a:rPr>
              <a:t>, Boubín, Zlatý kůň u Tmaně </a:t>
            </a:r>
            <a:r>
              <a:rPr lang="cs-CZ" dirty="0" smtClean="0">
                <a:latin typeface="Arial Black" pitchFamily="34" charset="0"/>
              </a:rPr>
              <a:t>(Prácheň </a:t>
            </a:r>
            <a:r>
              <a:rPr lang="cs-CZ" dirty="0">
                <a:latin typeface="Arial Black" pitchFamily="34" charset="0"/>
              </a:rPr>
              <a:t>u </a:t>
            </a:r>
            <a:r>
              <a:rPr lang="cs-CZ" dirty="0" smtClean="0">
                <a:latin typeface="Arial Black" pitchFamily="34" charset="0"/>
              </a:rPr>
              <a:t>Horažďovic, </a:t>
            </a:r>
            <a:r>
              <a:rPr lang="cs-CZ" dirty="0" err="1" smtClean="0">
                <a:latin typeface="Arial Black" pitchFamily="34" charset="0"/>
              </a:rPr>
              <a:t>Čerchov</a:t>
            </a:r>
            <a:r>
              <a:rPr lang="cs-CZ" dirty="0">
                <a:latin typeface="Arial Black" pitchFamily="34" charset="0"/>
              </a:rPr>
              <a:t>, </a:t>
            </a:r>
            <a:r>
              <a:rPr lang="cs-CZ" dirty="0" err="1">
                <a:latin typeface="Arial Black" pitchFamily="34" charset="0"/>
              </a:rPr>
              <a:t>Buchlov</a:t>
            </a:r>
            <a:r>
              <a:rPr lang="cs-CZ" dirty="0">
                <a:latin typeface="Arial Black" pitchFamily="34" charset="0"/>
              </a:rPr>
              <a:t>, Lipník, </a:t>
            </a:r>
            <a:r>
              <a:rPr lang="cs-CZ" dirty="0" err="1">
                <a:latin typeface="Arial Black" pitchFamily="34" charset="0"/>
              </a:rPr>
              <a:t>Helfštýn</a:t>
            </a:r>
            <a:r>
              <a:rPr lang="cs-CZ" dirty="0">
                <a:latin typeface="Arial Black" pitchFamily="34" charset="0"/>
              </a:rPr>
              <a:t>,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420" y="2852936"/>
            <a:ext cx="2815580" cy="2080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16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674707"/>
            <a:ext cx="6883167" cy="21531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Požár Národního divadla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332656"/>
            <a:ext cx="8064896" cy="4104456"/>
          </a:xfrm>
        </p:spPr>
        <p:txBody>
          <a:bodyPr>
            <a:normAutofit/>
          </a:bodyPr>
          <a:lstStyle/>
          <a:p>
            <a:r>
              <a:rPr lang="cs-CZ" sz="1600" dirty="0" smtClean="0">
                <a:latin typeface="Arial Black" pitchFamily="34" charset="0"/>
              </a:rPr>
              <a:t>12.srpna 1881 zachvátilo Prahu zděšení.</a:t>
            </a:r>
          </a:p>
          <a:p>
            <a:r>
              <a:rPr lang="cs-CZ" sz="1600" dirty="0">
                <a:latin typeface="Arial Black" pitchFamily="34" charset="0"/>
              </a:rPr>
              <a:t>Úsilí mnoha </a:t>
            </a:r>
            <a:r>
              <a:rPr lang="cs-CZ" sz="1600" dirty="0" smtClean="0">
                <a:latin typeface="Arial Black" pitchFamily="34" charset="0"/>
              </a:rPr>
              <a:t>umělců, sbírky </a:t>
            </a:r>
            <a:r>
              <a:rPr lang="cs-CZ" sz="1600" dirty="0">
                <a:latin typeface="Arial Black" pitchFamily="34" charset="0"/>
              </a:rPr>
              <a:t>a dary vlastenců byly </a:t>
            </a:r>
            <a:r>
              <a:rPr lang="cs-CZ" sz="1600" dirty="0" smtClean="0">
                <a:latin typeface="Arial Black" pitchFamily="34" charset="0"/>
              </a:rPr>
              <a:t>zmařeny.</a:t>
            </a:r>
          </a:p>
          <a:p>
            <a:r>
              <a:rPr lang="cs-CZ" sz="1600" dirty="0" smtClean="0">
                <a:latin typeface="Arial Black" pitchFamily="34" charset="0"/>
              </a:rPr>
              <a:t>Při spájení drátu hromosvodu na střeše divadla způsobila odlétnuvší jiskra požár.</a:t>
            </a:r>
          </a:p>
          <a:p>
            <a:r>
              <a:rPr lang="cs-CZ" sz="1600" dirty="0" smtClean="0">
                <a:latin typeface="Arial Black" pitchFamily="34" charset="0"/>
              </a:rPr>
              <a:t>Z budovy zůstalo: vnější zdi budovy, vestibul, foyery, schodiště a místnosti…</a:t>
            </a:r>
          </a:p>
          <a:p>
            <a:r>
              <a:rPr lang="cs-CZ" sz="1600" dirty="0" smtClean="0">
                <a:latin typeface="Arial Black" pitchFamily="34" charset="0"/>
              </a:rPr>
              <a:t>Národ se však vzmužil rychle.</a:t>
            </a:r>
          </a:p>
          <a:p>
            <a:r>
              <a:rPr lang="cs-CZ" sz="1600" dirty="0" smtClean="0">
                <a:latin typeface="Arial Black" pitchFamily="34" charset="0"/>
              </a:rPr>
              <a:t>Během pouhých čtyř týdnů uspořádal český lid novou sbírku na znovuzřízení Národního divadla.</a:t>
            </a:r>
          </a:p>
          <a:p>
            <a:r>
              <a:rPr lang="cs-CZ" sz="1600" dirty="0" smtClean="0">
                <a:latin typeface="Arial Black" pitchFamily="34" charset="0"/>
              </a:rPr>
              <a:t>Sebralo se za 47 dnů – milión zlatých. </a:t>
            </a:r>
          </a:p>
          <a:p>
            <a:endParaRPr lang="cs-CZ" sz="1600" dirty="0">
              <a:latin typeface="Arial Black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428999"/>
            <a:ext cx="2857500" cy="19526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7364" y="3428999"/>
            <a:ext cx="3466198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36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Znovuotevření ND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 Black" pitchFamily="34" charset="0"/>
              </a:rPr>
              <a:t>Budova po požáru byla dokončena </a:t>
            </a:r>
          </a:p>
          <a:p>
            <a:pPr marL="4572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 prof. Arch. Josefem Schulzem</a:t>
            </a:r>
          </a:p>
          <a:p>
            <a:r>
              <a:rPr lang="cs-CZ" dirty="0" smtClean="0">
                <a:latin typeface="Arial Black" pitchFamily="34" charset="0"/>
              </a:rPr>
              <a:t>Obnovené divadlo bylo znovuotevřeno</a:t>
            </a:r>
          </a:p>
          <a:p>
            <a:endParaRPr lang="cs-CZ" dirty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               18. listopadu 1883</a:t>
            </a:r>
          </a:p>
          <a:p>
            <a:pPr marL="45720" indent="0">
              <a:buNone/>
            </a:pPr>
            <a:endParaRPr lang="cs-CZ" dirty="0" smtClean="0"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 ND opět otevřela </a:t>
            </a:r>
            <a:r>
              <a:rPr lang="cs-CZ" dirty="0" smtClean="0">
                <a:latin typeface="Arial Black" pitchFamily="34" charset="0"/>
              </a:rPr>
              <a:t>Smetanova  opera </a:t>
            </a:r>
          </a:p>
          <a:p>
            <a:endParaRPr lang="cs-CZ" dirty="0">
              <a:latin typeface="Arial Black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 Black" pitchFamily="34" charset="0"/>
              </a:rPr>
              <a:t>                          LIBUŠE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85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-396552" y="10625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Interiér ND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6175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073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1) Kdy bylo ND  poprvé otevřeno?</a:t>
            </a:r>
          </a:p>
          <a:p>
            <a:r>
              <a:rPr lang="cs-CZ" dirty="0" smtClean="0"/>
              <a:t>2) Co víš o položení základního kamene ND?</a:t>
            </a:r>
          </a:p>
          <a:p>
            <a:r>
              <a:rPr lang="cs-CZ" dirty="0" smtClean="0"/>
              <a:t>3) Kdy bylo ND otevřeno znovu po požáru?</a:t>
            </a:r>
          </a:p>
          <a:p>
            <a:r>
              <a:rPr lang="cs-CZ" dirty="0" smtClean="0"/>
              <a:t>4) Vyjmenuješ architekty, kteří tvořili ND?</a:t>
            </a:r>
          </a:p>
          <a:p>
            <a:r>
              <a:rPr lang="cs-CZ" dirty="0" smtClean="0"/>
              <a:t>5) Kdo se podílel malířsky na výzdobě ND?</a:t>
            </a:r>
          </a:p>
          <a:p>
            <a:r>
              <a:rPr lang="cs-CZ" dirty="0" smtClean="0"/>
              <a:t>6) Jak souvisí LIBUŠE- B. </a:t>
            </a:r>
            <a:r>
              <a:rPr lang="cs-CZ" smtClean="0"/>
              <a:t>SMETANA- ND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8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http://obrazky.cz/?step=20&amp;filter=1&amp;s=&amp;size=any&amp;sId=zn_2rtcFwShSBgTozsxd&amp;orientation=&amp;</a:t>
            </a:r>
            <a:r>
              <a:rPr lang="cs-CZ" dirty="0" smtClean="0">
                <a:hlinkClick r:id="rId2"/>
              </a:rPr>
              <a:t>q=N%C3%A1rodn%C3%AD+divadlo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www.osobnosti.net/foto-josef-zitek.htm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www.artmuseum.cz/umelec.php?art_id=81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www.trutnovmestodraka.cz/zajimavosti-detail.php?id=101</a:t>
            </a:r>
            <a:endParaRPr lang="cs-CZ" dirty="0" smtClean="0"/>
          </a:p>
          <a:p>
            <a:r>
              <a:rPr lang="cs-CZ" dirty="0">
                <a:hlinkClick r:id="rId6"/>
              </a:rPr>
              <a:t>http://pancelcino.webnode.cz/vla-dejepis/narodni-divadlo-a-umeni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www.pozitivni-noviny.cz/cz/clanek-2009050071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cs.wikipedia.org/wiki/V%C3%A1clav_Bro%C5%BE%C3%ADk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http://czechfolks.com/plus/2010/07/10/miroslav-sigl-o-husitskou-tradici-se-zajimaji-krajane-a-zahranicni-navstevnici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/>
              <a:t>http://zpravy.idnes.cz/frantisek-palacky-dusledne-rozebrany-kamilem-cinatlem-bohuzel-bez-nazoru-15n-/kavarna.aspx?c=A111023_101202_kavarna_chu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http://zpravy.idnes.cz/frantisek-palacky-dusledne-rozebrany-kamilem-cinatlem-bohuzel-bez-nazoru-15n-/</a:t>
            </a:r>
            <a:r>
              <a:rPr lang="cs-CZ" dirty="0" smtClean="0">
                <a:hlinkClick r:id="rId10"/>
              </a:rPr>
              <a:t>kavarna.aspx?c=A111023_101202_kavarna_chu</a:t>
            </a:r>
            <a:endParaRPr lang="cs-CZ" dirty="0" smtClean="0"/>
          </a:p>
          <a:p>
            <a:r>
              <a:rPr lang="cs-CZ" dirty="0"/>
              <a:t>http://cs.wikipedia.org/wiki/Vojt%C4%9Bch_Hynais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http://www.pozary.cz/clanek/1960-proc-horelo-narodni-divadlo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/>
              <a:t>http://www.novinky.cz/veda-skoly/historie/241062-pred-130-lety-zachvatily-narodni-divadlo-plameny.html</a:t>
            </a:r>
          </a:p>
          <a:p>
            <a:r>
              <a:rPr lang="cs-CZ" dirty="0" smtClean="0">
                <a:hlinkClick r:id="rId12"/>
              </a:rPr>
              <a:t>http</a:t>
            </a:r>
            <a:r>
              <a:rPr lang="cs-CZ" dirty="0">
                <a:hlinkClick r:id="rId12"/>
              </a:rPr>
              <a:t>://obrazky.cz/?</a:t>
            </a:r>
            <a:r>
              <a:rPr lang="cs-CZ" dirty="0" smtClean="0">
                <a:hlinkClick r:id="rId12"/>
              </a:rPr>
              <a:t>q=Josef+Z%C3%ADtek</a:t>
            </a:r>
            <a:endParaRPr lang="cs-CZ" dirty="0" smtClean="0"/>
          </a:p>
          <a:p>
            <a:r>
              <a:rPr lang="cs-CZ" dirty="0"/>
              <a:t>http://obrazky.cz/?step=20&amp;filter=1&amp;s=&amp;size=any&amp;sId=iZWyYWrcwgNxBgTZ0APR&amp;orientation=&amp;q=Mikov%C3%A1%C5%A1+Ale%C5%A1</a:t>
            </a:r>
          </a:p>
        </p:txBody>
      </p:sp>
    </p:spTree>
    <p:extLst>
      <p:ext uri="{BB962C8B-B14F-4D97-AF65-F5344CB8AC3E}">
        <p14:creationId xmlns:p14="http://schemas.microsoft.com/office/powerpoint/2010/main" val="25286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308</TotalTime>
  <Words>740</Words>
  <Application>Microsoft Office PowerPoint</Application>
  <PresentationFormat>Předvádění na obrazovce (4:3)</PresentationFormat>
  <Paragraphs>155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21</vt:i4>
      </vt:variant>
    </vt:vector>
  </HeadingPairs>
  <TitlesOfParts>
    <vt:vector size="30" baseType="lpstr">
      <vt:lpstr>Aerodynamika</vt:lpstr>
      <vt:lpstr>1_Aerodynamika</vt:lpstr>
      <vt:lpstr>2_Aerodynamika</vt:lpstr>
      <vt:lpstr>3_Aerodynamika</vt:lpstr>
      <vt:lpstr>4_Aerodynamika</vt:lpstr>
      <vt:lpstr>5_Aerodynamika</vt:lpstr>
      <vt:lpstr>7_Aerodynamika</vt:lpstr>
      <vt:lpstr>8_Aerodynamika</vt:lpstr>
      <vt:lpstr>9_Aerodynamika</vt:lpstr>
      <vt:lpstr>       Historie  Národního divadla</vt:lpstr>
      <vt:lpstr>Anotace</vt:lpstr>
      <vt:lpstr>Metodický návod:</vt:lpstr>
      <vt:lpstr>Prezentace aplikace PowerPoint</vt:lpstr>
      <vt:lpstr>Druhá polovina 19. století</vt:lpstr>
      <vt:lpstr>Generace Národního divadla</vt:lpstr>
      <vt:lpstr>Josef Zítek  </vt:lpstr>
      <vt:lpstr>Mikoláš Aleš </vt:lpstr>
      <vt:lpstr>Mikoláš Aleš – lunety Má vlast</vt:lpstr>
      <vt:lpstr>František Ženíšek </vt:lpstr>
      <vt:lpstr>Původní opona ND František Ženíšek</vt:lpstr>
      <vt:lpstr>Václav Brožík </vt:lpstr>
      <vt:lpstr>Václav Brožík</vt:lpstr>
      <vt:lpstr>Vojtěch Hynais </vt:lpstr>
      <vt:lpstr>Vojtěch Hynais  opona</vt:lpstr>
      <vt:lpstr>Základní kámen</vt:lpstr>
      <vt:lpstr>                             Požár Národního divadla</vt:lpstr>
      <vt:lpstr>Znovuotevření ND</vt:lpstr>
      <vt:lpstr>Interiér ND</vt:lpstr>
      <vt:lpstr>Otázky pro shrnutí:</vt:lpstr>
      <vt:lpstr>Zdroje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Historie  Národního divadla</dc:title>
  <dc:creator>Blazkova</dc:creator>
  <cp:lastModifiedBy>Blazkova</cp:lastModifiedBy>
  <cp:revision>24</cp:revision>
  <dcterms:created xsi:type="dcterms:W3CDTF">2012-04-19T15:48:26Z</dcterms:created>
  <dcterms:modified xsi:type="dcterms:W3CDTF">2012-08-28T16:03:07Z</dcterms:modified>
</cp:coreProperties>
</file>