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6" r:id="rId4"/>
    <p:sldId id="256" r:id="rId5"/>
    <p:sldId id="257" r:id="rId6"/>
    <p:sldId id="273" r:id="rId7"/>
    <p:sldId id="275" r:id="rId8"/>
    <p:sldId id="274" r:id="rId9"/>
    <p:sldId id="276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5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44377E-2C80-4BAE-9D50-B08C3B62B102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8EA88A-1BEB-477B-AF7E-8637479310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01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F766A-4DCF-497E-B157-5CDCE12E6A87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0B05C-5064-41EC-A943-8CC31DF0CE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683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4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517BE2-C287-401D-8680-EFB107DE1EFA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FFE7A19-3954-45CB-A2A2-E42DA713BE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662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06058-2C08-47DA-A651-5E5CCEB36CB0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66D3B-E8D9-4882-97E2-5EEBCEF39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095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4C225-0E9F-447A-ACD2-59D41A5F02AE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57302-F918-464E-AF50-471883E66F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31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960EED-5940-4259-BF39-2A6D9406A183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C39F8-B55B-417E-81D5-478000BC1E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966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9ACDA7-A81D-424E-A45D-8E7A49C5203B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D8CE68-AB3F-4253-8D4A-F8F56C7A9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268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1AE3E-8689-4A86-ADA9-1747881AF351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051B9-211B-40BD-8E19-5ABE0C4F7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330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5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1D72B39-3705-403C-85F2-1428BC03EC53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2A1298-4465-4FE2-9A94-CCB7F6D3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83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CEE3B-FA33-4AD8-B956-486FB509D748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6CEA0-AD7D-4F16-9686-3BB323123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639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8CC1B-8929-4793-93ED-193014F3DF74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0A463-CBA5-4072-BDE6-A42949CE6A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272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5742A63-F820-4AE0-B88A-1A68EFC9595D}" type="datetimeFigureOut">
              <a:rPr lang="cs-CZ"/>
              <a:pPr>
                <a:defRPr/>
              </a:pPr>
              <a:t>24.11.2013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8AD7127-ECC0-460F-9D4B-980909F2E3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36" r:id="rId2"/>
    <p:sldLayoutId id="2147483744" r:id="rId3"/>
    <p:sldLayoutId id="2147483737" r:id="rId4"/>
    <p:sldLayoutId id="2147483738" r:id="rId5"/>
    <p:sldLayoutId id="2147483739" r:id="rId6"/>
    <p:sldLayoutId id="2147483745" r:id="rId7"/>
    <p:sldLayoutId id="2147483740" r:id="rId8"/>
    <p:sldLayoutId id="2147483746" r:id="rId9"/>
    <p:sldLayoutId id="2147483741" r:id="rId10"/>
    <p:sldLayoutId id="21474837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214563"/>
            <a:ext cx="6424613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Georgia" pitchFamily="18" charset="0"/>
            </a:endParaRPr>
          </a:p>
        </p:txBody>
      </p:sp>
      <p:sp>
        <p:nvSpPr>
          <p:cNvPr id="6149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6150" name="Rectangle 20"/>
          <p:cNvSpPr>
            <a:spLocks noChangeArrowheads="1"/>
          </p:cNvSpPr>
          <p:nvPr/>
        </p:nvSpPr>
        <p:spPr bwMode="auto">
          <a:xfrm>
            <a:off x="642938" y="4429125"/>
            <a:ext cx="7961312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ts val="250"/>
              </a:spcBef>
              <a:buClr>
                <a:schemeClr val="accent1"/>
              </a:buClr>
              <a:buSzPct val="100000"/>
              <a:buFont typeface="Verdana" pitchFamily="34" charset="0"/>
              <a:buChar char="◦"/>
              <a:defRPr sz="24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ts val="250"/>
              </a:spcBef>
              <a:buClr>
                <a:srgbClr val="ED3742"/>
              </a:buClr>
              <a:buSzPct val="100000"/>
              <a:buFont typeface="Wingdings 2" pitchFamily="18" charset="2"/>
              <a:buChar char="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ts val="225"/>
              </a:spcBef>
              <a:buClr>
                <a:srgbClr val="ED3742"/>
              </a:buClr>
              <a:buSzPct val="112000"/>
              <a:buFont typeface="Verdana" pitchFamily="34" charset="0"/>
              <a:buChar char="◦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ts val="250"/>
              </a:spcBef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ts val="250"/>
              </a:spcBef>
              <a:spcAft>
                <a:spcPct val="0"/>
              </a:spcAft>
              <a:buClr>
                <a:srgbClr val="4A85BF"/>
              </a:buClr>
              <a:buSzPct val="100000"/>
              <a:buFont typeface="Wingdings 2" pitchFamily="18" charset="2"/>
              <a:buChar char=""/>
              <a:defRPr sz="2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4003565"/>
              </p:ext>
            </p:extLst>
          </p:nvPr>
        </p:nvGraphicFramePr>
        <p:xfrm>
          <a:off x="1835150" y="692150"/>
          <a:ext cx="5476875" cy="55340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 a její aplikace/Matematika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IX.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8.10.2013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9.10.2013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smtClean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VY_32_INOVACE_M.9.36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11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Matematika pro 6.-9. 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  <a:tr h="6275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22" marB="3332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Výraz, sčítání,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odčítání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22" marB="3332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999154"/>
              </p:ext>
            </p:extLst>
          </p:nvPr>
        </p:nvGraphicFramePr>
        <p:xfrm>
          <a:off x="827088" y="1773238"/>
          <a:ext cx="7488237" cy="40855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318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8" marB="33288"/>
                </a:tc>
              </a:tr>
              <a:tr h="4318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8" marB="33288"/>
                </a:tc>
              </a:tr>
              <a:tr h="4318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8" marB="33288"/>
                </a:tc>
              </a:tr>
              <a:tr h="559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slouží k výuce a procvičování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 učiva s užitím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8" marB="33288"/>
                </a:tc>
              </a:tr>
              <a:tr h="12932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5 – opakování – pojem lomený výraz – po kliknutí kontrola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6 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žáci s pomocí učitele odvodí postup pro sčítání a odčítání lomených výrazů s různým jmenovatelem – zápis do sešitu</a:t>
                      </a: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7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procvičování (kontrola – kliknutí na barevné obdélníky)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8 – nejmenší společný násobek výrazů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. 9 – procvičování (kontrola – kliknutí na barevné obdélníky)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288" marB="33288"/>
                </a:tc>
              </a:tr>
              <a:tr h="7065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288" marB="33288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sečíst a odečíst 2 i více lomených výrazů s různým jmenovatelem a umí určit podmínky,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za kterých mají tyto lomené výrazy smysl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 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288" marB="33288"/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Lomené výrazy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288" y="3684588"/>
            <a:ext cx="8280400" cy="103981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Sčítání a odčítání lomených výrazů s různým jmenovatelem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Lomený výraz – opakování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330" y="404664"/>
            <a:ext cx="8183562" cy="4187825"/>
          </a:xfrm>
        </p:spPr>
        <p:txBody>
          <a:bodyPr/>
          <a:lstStyle/>
          <a:p>
            <a:pPr eaLnBrk="1" hangingPunct="1"/>
            <a:r>
              <a:rPr lang="cs-CZ" altLang="cs-CZ" sz="2400" dirty="0" smtClean="0"/>
              <a:t>Co je to lomený výraz? </a:t>
            </a:r>
          </a:p>
          <a:p>
            <a:pPr eaLnBrk="1" hangingPunct="1"/>
            <a:endParaRPr lang="cs-CZ" altLang="cs-CZ" sz="2400" dirty="0"/>
          </a:p>
          <a:p>
            <a:pPr eaLnBrk="1" hangingPunct="1"/>
            <a:r>
              <a:rPr lang="cs-CZ" altLang="cs-CZ" sz="2400" dirty="0" smtClean="0"/>
              <a:t>Pro které hodnoty proměnných je lomený výraz definován?</a:t>
            </a:r>
          </a:p>
          <a:p>
            <a:pPr eaLnBrk="1" hangingPunct="1"/>
            <a:endParaRPr lang="cs-CZ" altLang="cs-CZ" sz="2400" dirty="0" smtClean="0"/>
          </a:p>
          <a:p>
            <a:pPr eaLnBrk="1" hangingPunct="1"/>
            <a:endParaRPr lang="cs-CZ" altLang="cs-CZ" sz="1400" dirty="0" smtClean="0"/>
          </a:p>
          <a:p>
            <a:pPr eaLnBrk="1" hangingPunct="1"/>
            <a:r>
              <a:rPr lang="cs-CZ" altLang="cs-CZ" sz="2400" dirty="0" smtClean="0"/>
              <a:t>Jak krátíme lomený výraz?</a:t>
            </a:r>
          </a:p>
          <a:p>
            <a:pPr eaLnBrk="1" hangingPunct="1"/>
            <a:endParaRPr lang="cs-CZ" altLang="cs-CZ" sz="2400" dirty="0"/>
          </a:p>
          <a:p>
            <a:pPr eaLnBrk="1" hangingPunct="1"/>
            <a:endParaRPr lang="cs-CZ" altLang="cs-CZ" sz="2400" dirty="0" smtClean="0"/>
          </a:p>
          <a:p>
            <a:pPr eaLnBrk="1" hangingPunct="1"/>
            <a:r>
              <a:rPr lang="cs-CZ" altLang="cs-CZ" sz="2400" dirty="0" smtClean="0"/>
              <a:t>Jak sčítáme (odčítáme) lomené výrazy se stejným jmenovatelem?</a:t>
            </a:r>
          </a:p>
          <a:p>
            <a:pPr eaLnBrk="1" hangingPunct="1"/>
            <a:endParaRPr lang="cs-CZ" altLang="cs-CZ" sz="2400" dirty="0"/>
          </a:p>
          <a:p>
            <a:pPr eaLnBrk="1" hangingPunct="1"/>
            <a:endParaRPr lang="cs-CZ" altLang="cs-CZ" sz="2400" dirty="0" smtClean="0"/>
          </a:p>
          <a:p>
            <a:pPr eaLnBrk="1" hangingPunct="1"/>
            <a:endParaRPr lang="cs-CZ" altLang="cs-CZ" sz="2400" dirty="0" smtClean="0"/>
          </a:p>
          <a:p>
            <a:pPr eaLnBrk="1" hangingPunct="1"/>
            <a:endParaRPr lang="cs-CZ" altLang="cs-CZ" sz="2400" dirty="0" smtClean="0"/>
          </a:p>
          <a:p>
            <a:pPr eaLnBrk="1" hangingPunct="1"/>
            <a:endParaRPr lang="cs-CZ" altLang="cs-CZ" sz="2400" dirty="0" smtClean="0"/>
          </a:p>
          <a:p>
            <a:pPr eaLnBrk="1" hangingPunct="1">
              <a:buFont typeface="Wingdings 2" pitchFamily="18" charset="2"/>
              <a:buNone/>
            </a:pPr>
            <a:endParaRPr lang="cs-CZ" alt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39552" y="1988840"/>
            <a:ext cx="780864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/>
            <a:r>
              <a:rPr lang="cs-CZ" altLang="cs-CZ" sz="2400" dirty="0" smtClean="0">
                <a:solidFill>
                  <a:srgbClr val="7030A0"/>
                </a:solidFill>
              </a:rPr>
              <a:t>Pro takové hodnoty proměnných, pro které je jmenovatel různý od nuly.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791173"/>
            <a:ext cx="7776864" cy="5040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/>
            <a:r>
              <a:rPr lang="cs-CZ" altLang="cs-CZ" sz="2400" dirty="0" smtClean="0">
                <a:solidFill>
                  <a:srgbClr val="FF0000"/>
                </a:solidFill>
              </a:rPr>
              <a:t>Je to zlomek, v jehož jmenovateli je mnohočlen.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2087" y="3140968"/>
            <a:ext cx="780864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/>
            <a:r>
              <a:rPr lang="cs-CZ" altLang="cs-CZ" sz="2400" dirty="0" smtClean="0">
                <a:solidFill>
                  <a:srgbClr val="FF0000"/>
                </a:solidFill>
              </a:rPr>
              <a:t>Čitatele i jmenovatele lomeného výrazu dělíme stejným mnohočlenem různým od nuly.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78969" y="4653136"/>
            <a:ext cx="8112361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eaLnBrk="1" hangingPunct="1"/>
            <a:r>
              <a:rPr lang="cs-CZ" altLang="cs-CZ" sz="2400" dirty="0" smtClean="0">
                <a:solidFill>
                  <a:srgbClr val="7030A0"/>
                </a:solidFill>
              </a:rPr>
              <a:t>Jejich čitatele sečteme (odečteme) a jmenovatele opíšeme.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S různým jmenovatelem</a:t>
                </a:r>
              </a:p>
              <a:p>
                <a:pPr marL="0" indent="0" algn="ctr">
                  <a:buNone/>
                </a:pPr>
                <a:r>
                  <a:rPr lang="cs-CZ" sz="2400" dirty="0" smtClean="0">
                    <a:solidFill>
                      <a:srgbClr val="0070C0"/>
                    </a:solidFill>
                  </a:rPr>
                  <a:t>Připomeň si zlomky: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70C0"/>
                    </a:solidFill>
                  </a:rPr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5 −3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endParaRPr lang="cs-CZ" sz="2400" dirty="0" smtClean="0">
                  <a:solidFill>
                    <a:srgbClr val="0070C0"/>
                  </a:solidFill>
                </a:endParaRP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cs-CZ" sz="2400" dirty="0" smtClean="0"/>
                  <a:t>určíme společného jmenovatele výrazů 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cs-CZ" sz="2400" dirty="0" smtClean="0"/>
                  <a:t>každý výraz rozšíříme podílem společného jmenovatele a jmenovatele tohoto výrazu</a:t>
                </a:r>
              </a:p>
              <a:p>
                <a:pPr>
                  <a:buFont typeface="Wingdings" panose="05000000000000000000" pitchFamily="2" charset="2"/>
                  <a:buChar char="Ø"/>
                </a:pPr>
                <a:r>
                  <a:rPr lang="cs-CZ" sz="2400" dirty="0" smtClean="0"/>
                  <a:t>takto upravené výrazy napíšeme se společným jmenovatelem a jejich čitatele sečteme nebo odečteme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1+5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5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2(1+5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sSup>
                          <m:sSupPr>
                            <m:ctrlPr>
                              <a:rPr lang="cs-CZ" sz="24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−2 −10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  <m:r>
                      <a:rPr lang="cs-CZ" sz="24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5</m:t>
                        </m:r>
                        <m:r>
                          <a:rPr lang="cs-CZ" sz="24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400" b="0" i="1" smtClean="0">
                            <a:latin typeface="Cambria Math"/>
                          </a:rPr>
                          <m:t> −2</m:t>
                        </m:r>
                      </m:num>
                      <m:den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10</m:t>
                            </m:r>
                            <m:r>
                              <a:rPr lang="cs-CZ" sz="24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dirty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sz="2400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</a:rPr>
                      <m:t>0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291" b="-64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Sčítání a odčítání lomených výrazů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17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𝑝𝑟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p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0, 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𝑟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 smtClean="0"/>
              </a:p>
              <a:p>
                <a:endParaRPr lang="cs-CZ" sz="12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− 6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14</m:t>
                        </m:r>
                        <m:r>
                          <a:rPr lang="cs-CZ" b="0" i="1" smtClean="0">
                            <a:latin typeface="Cambria Math"/>
                          </a:rPr>
                          <m:t>𝑎𝑏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dirty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 smtClean="0"/>
              </a:p>
              <a:p>
                <a:endParaRPr lang="cs-CZ" sz="12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den>
                    </m:f>
                  </m:oMath>
                </a14:m>
                <a:r>
                  <a:rPr lang="cs-CZ" dirty="0" smtClean="0"/>
                  <a:t> + 1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−1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dirty="0" smtClean="0">
                        <a:latin typeface="Cambria Math"/>
                        <a:ea typeface="Cambria Math"/>
                      </a:rPr>
                      <m:t>b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1</m:t>
                    </m:r>
                  </m:oMath>
                </a14:m>
                <a:endParaRPr lang="cs-CZ" dirty="0" smtClean="0"/>
              </a:p>
              <a:p>
                <a:endParaRPr lang="cs-CZ" sz="1200" dirty="0" smtClean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− 2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𝑏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dirty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≠0, 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𝑏</m:t>
                    </m:r>
                    <m:r>
                      <a:rPr lang="cs-CZ" i="1" dirty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294719" y="548680"/>
            <a:ext cx="3582076" cy="8402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02291" y="1498599"/>
            <a:ext cx="3582077" cy="838419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02290" y="2420938"/>
            <a:ext cx="3582077" cy="8402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2292" y="3356992"/>
            <a:ext cx="3582076" cy="840269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39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Nejmenší společný násobek dvou výrazů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= výraz, který je oběma výrazy dělitelný a je ze všech těchto výrazů nejnižšího stupně</a:t>
            </a:r>
          </a:p>
          <a:p>
            <a:r>
              <a:rPr lang="cs-CZ" sz="2400" dirty="0" smtClean="0"/>
              <a:t>mnohočleny rozložíme na součin mnohočlenů co nejnižšího stupně</a:t>
            </a:r>
          </a:p>
          <a:p>
            <a:r>
              <a:rPr lang="cs-CZ" sz="2400" dirty="0" smtClean="0"/>
              <a:t>každý činitel, který se vyskytuje alespoň v jednom rozkladu, zahrneme do nejmenšího společného násobku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1. výraz: </a:t>
            </a:r>
            <a:r>
              <a:rPr lang="cs-CZ" sz="2400" dirty="0" smtClean="0"/>
              <a:t>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1= (x – 1)(x + 1)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2. výraz: </a:t>
            </a:r>
            <a:r>
              <a:rPr lang="cs-CZ" sz="2400" dirty="0" smtClean="0"/>
              <a:t>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x = x(x – 1)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n</a:t>
            </a:r>
            <a:r>
              <a:rPr lang="cs-CZ" sz="2400" b="1" dirty="0" smtClean="0">
                <a:solidFill>
                  <a:srgbClr val="7030A0"/>
                </a:solidFill>
              </a:rPr>
              <a:t>ejmenší společný násobek</a:t>
            </a:r>
            <a:r>
              <a:rPr lang="cs-CZ" sz="2400" dirty="0" smtClean="0"/>
              <a:t>  x(x - 1)(x + 1)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6415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+ 1</m:t>
                        </m:r>
                      </m:den>
                    </m:f>
                  </m:oMath>
                </a14:m>
                <a:r>
                  <a:rPr lang="cs-CZ" dirty="0" smtClean="0"/>
                  <a:t>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+1)(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−1)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1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400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den>
                    </m:f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𝑥𝑦</m:t>
                        </m:r>
                        <m:r>
                          <a:rPr lang="cs-CZ" b="0" i="1" smtClean="0">
                            <a:latin typeface="Cambria Math"/>
                          </a:rPr>
                          <m:t>+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0, 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𝑦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400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+ 7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 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− 1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7 − 6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−1)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a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0, 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≠1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endParaRPr lang="cs-CZ" sz="1400" b="0" dirty="0" smtClean="0">
                  <a:ea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 −3</m:t>
                        </m:r>
                      </m:den>
                    </m:f>
                  </m:oMath>
                </a14:m>
                <a:r>
                  <a:rPr lang="cs-CZ" dirty="0" smtClean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num>
                      <m:den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 −9</m:t>
                        </m:r>
                      </m:den>
                    </m:f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+ 9</m:t>
                        </m:r>
                      </m:num>
                      <m:den>
                        <m:d>
                          <m:d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 −3</m:t>
                            </m:r>
                          </m:e>
                        </m:d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+3)</m:t>
                        </m:r>
                      </m:den>
                    </m:f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dirty="0" smtClean="0">
                        <a:latin typeface="Cambria Math"/>
                        <a:ea typeface="Cambria Math"/>
                      </a:rPr>
                      <m:t>x</m:t>
                    </m:r>
                    <m:r>
                      <a:rPr lang="cs-CZ" i="1" dirty="0" smtClean="0">
                        <a:latin typeface="Cambria Math"/>
                        <a:ea typeface="Cambria Math"/>
                      </a:rPr>
                      <m:t>≠±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294719" y="658330"/>
            <a:ext cx="3582076" cy="840269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02291" y="1608249"/>
            <a:ext cx="3582077" cy="838419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02290" y="2530588"/>
            <a:ext cx="3582077" cy="8402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02292" y="3466642"/>
            <a:ext cx="3582076" cy="840269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10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konkurenceschopnost – projekt EU peníze školám.</a:t>
            </a:r>
          </a:p>
          <a:p>
            <a:pPr algn="ctr" eaLnBrk="1" hangingPunct="1"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242363</TotalTime>
  <Words>564</Words>
  <Application>Microsoft Office PowerPoint</Application>
  <PresentationFormat>Předvádění na obrazovce (4:3)</PresentationFormat>
  <Paragraphs>97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Aspekt</vt:lpstr>
      <vt:lpstr>Picture</vt:lpstr>
      <vt:lpstr>Prezentace aplikace PowerPoint</vt:lpstr>
      <vt:lpstr>Prezentace aplikace PowerPoint</vt:lpstr>
      <vt:lpstr>ANOTACE</vt:lpstr>
      <vt:lpstr>Lomené výrazy</vt:lpstr>
      <vt:lpstr>Lomený výraz – opakování</vt:lpstr>
      <vt:lpstr>Sčítání a odčítání lomených výrazů</vt:lpstr>
      <vt:lpstr>Procvičování</vt:lpstr>
      <vt:lpstr>Nejmenší společný násobek dvou výrazů</vt:lpstr>
      <vt:lpstr>Procvičování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Honzik</dc:creator>
  <cp:lastModifiedBy>Koubová</cp:lastModifiedBy>
  <cp:revision>82</cp:revision>
  <dcterms:created xsi:type="dcterms:W3CDTF">2012-11-10T17:15:42Z</dcterms:created>
  <dcterms:modified xsi:type="dcterms:W3CDTF">2013-11-24T07:27:04Z</dcterms:modified>
</cp:coreProperties>
</file>