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8" r:id="rId3"/>
    <p:sldId id="273" r:id="rId4"/>
    <p:sldId id="267" r:id="rId5"/>
    <p:sldId id="257" r:id="rId6"/>
    <p:sldId id="258" r:id="rId7"/>
    <p:sldId id="269" r:id="rId8"/>
    <p:sldId id="270" r:id="rId9"/>
    <p:sldId id="261" r:id="rId10"/>
    <p:sldId id="262" r:id="rId11"/>
    <p:sldId id="259" r:id="rId12"/>
    <p:sldId id="263" r:id="rId13"/>
    <p:sldId id="264" r:id="rId14"/>
    <p:sldId id="271" r:id="rId15"/>
    <p:sldId id="260" r:id="rId16"/>
    <p:sldId id="274" r:id="rId17"/>
    <p:sldId id="275" r:id="rId18"/>
    <p:sldId id="272" r:id="rId19"/>
    <p:sldId id="266" r:id="rId2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2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24.11.2012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Eug&#232;ne_Delacroix" TargetMode="External"/><Relationship Id="rId3" Type="http://schemas.openxmlformats.org/officeDocument/2006/relationships/hyperlink" Target="http://www.vachta.cz/webfiles/obrazky/bouzov.jpg" TargetMode="External"/><Relationship Id="rId7" Type="http://schemas.openxmlformats.org/officeDocument/2006/relationships/hyperlink" Target="http://cs.wikipedia.org/wiki/Soubor:F&#233;lix_Nadar_1820-1910_portraits_Eug&#232;ne_Delacroix.jpg" TargetMode="External"/><Relationship Id="rId2" Type="http://schemas.openxmlformats.org/officeDocument/2006/relationships/hyperlink" Target="http://www.zamky-hrady.cz/1/img/lednice_minaret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ravelguide.cz/facilities/tg/full/986-1265-1.jpg" TargetMode="External"/><Relationship Id="rId5" Type="http://schemas.openxmlformats.org/officeDocument/2006/relationships/hyperlink" Target="http://www.legrestour.com/fotogalerie/ceska-republika/obce/sec/detail/zleby2.jpg" TargetMode="External"/><Relationship Id="rId10" Type="http://schemas.openxmlformats.org/officeDocument/2006/relationships/hyperlink" Target="http://cs.wikipedia.org/wiki/Orloj_v_Praze" TargetMode="External"/><Relationship Id="rId4" Type="http://schemas.openxmlformats.org/officeDocument/2006/relationships/hyperlink" Target="http://magickasvatba.cz/uploads/images/Gallery/Obrady/Hlubok&#225;/62864000hluboka1.jpg" TargetMode="External"/><Relationship Id="rId9" Type="http://schemas.openxmlformats.org/officeDocument/2006/relationships/hyperlink" Target="http://cs.wikipedia.org/wiki/Soubor:Josef_M&#225;nes,_1860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        ROMANTISMUS </a:t>
            </a:r>
            <a:br>
              <a:rPr lang="cs-CZ" dirty="0" smtClean="0"/>
            </a:br>
            <a:r>
              <a:rPr lang="cs-CZ" dirty="0" smtClean="0"/>
              <a:t>období historizujících slohů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</a:t>
            </a:r>
            <a:r>
              <a:rPr lang="cs-CZ" dirty="0" err="1" smtClean="0"/>
              <a:t>tzv.pseudoslohy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                           Počátek 19. století</a:t>
            </a:r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1187624" y="332657"/>
            <a:ext cx="6840760" cy="2304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028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Dějepis – kultura v dějinách</a:t>
            </a:r>
          </a:p>
          <a:p>
            <a:r>
              <a:rPr lang="cs-CZ" dirty="0" smtClean="0"/>
              <a:t>Šablona : III/2</a:t>
            </a:r>
          </a:p>
          <a:p>
            <a:r>
              <a:rPr lang="cs-CZ" dirty="0" smtClean="0"/>
              <a:t>Pořadové číslo: 1.9.</a:t>
            </a:r>
          </a:p>
          <a:p>
            <a:r>
              <a:rPr lang="cs-CZ" dirty="0" smtClean="0"/>
              <a:t>Autor: Mgr. Soňa Blažková</a:t>
            </a:r>
          </a:p>
          <a:p>
            <a:r>
              <a:rPr lang="cs-CZ" dirty="0" smtClean="0"/>
              <a:t>Škola : ZŠ Choltice</a:t>
            </a:r>
          </a:p>
          <a:p>
            <a:r>
              <a:rPr lang="cs-CZ" dirty="0" smtClean="0"/>
              <a:t>Klíčová slova : romantismus, návrat do historie, odklon od pravidel, tajemno, oslava hrdinů</a:t>
            </a:r>
          </a:p>
          <a:p>
            <a:r>
              <a:rPr lang="cs-CZ" dirty="0" smtClean="0"/>
              <a:t>Třída: dějepis 8                         Datum :18.5. </a:t>
            </a:r>
            <a:r>
              <a:rPr lang="cs-CZ" smtClean="0"/>
              <a:t>2012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4510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Metodické použití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připravena na výkladovou hodinu tohoto slohu</a:t>
            </a:r>
          </a:p>
          <a:p>
            <a:r>
              <a:rPr lang="cs-CZ" dirty="0" smtClean="0"/>
              <a:t>Zopakuj si co už známe</a:t>
            </a:r>
          </a:p>
          <a:p>
            <a:r>
              <a:rPr lang="cs-CZ" dirty="0" smtClean="0"/>
              <a:t>Charakteristika období</a:t>
            </a:r>
          </a:p>
          <a:p>
            <a:r>
              <a:rPr lang="cs-CZ" dirty="0" smtClean="0"/>
              <a:t>Znaky umění</a:t>
            </a:r>
          </a:p>
          <a:p>
            <a:r>
              <a:rPr lang="cs-CZ" dirty="0" smtClean="0"/>
              <a:t>Obrazový materiál</a:t>
            </a:r>
          </a:p>
          <a:p>
            <a:r>
              <a:rPr lang="cs-CZ" dirty="0" smtClean="0"/>
              <a:t>Malířství a sochařství</a:t>
            </a:r>
          </a:p>
          <a:p>
            <a:r>
              <a:rPr lang="cs-CZ" dirty="0" smtClean="0"/>
              <a:t>Hudba romantismu</a:t>
            </a:r>
          </a:p>
          <a:p>
            <a:r>
              <a:rPr lang="cs-CZ" dirty="0" smtClean="0"/>
              <a:t>Otázky pro opakování tématu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5529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Opakování co už umíme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772816"/>
            <a:ext cx="7125112" cy="4051437"/>
          </a:xfrm>
        </p:spPr>
        <p:txBody>
          <a:bodyPr>
            <a:normAutofit fontScale="62500" lnSpcReduction="20000"/>
          </a:bodyPr>
          <a:lstStyle/>
          <a:p>
            <a:r>
              <a:rPr lang="cs-CZ" b="1" dirty="0" smtClean="0"/>
              <a:t>Jaké byly hlavní rysy barokního umění?</a:t>
            </a:r>
          </a:p>
          <a:p>
            <a:pPr marL="0" indent="0">
              <a:buNone/>
            </a:pPr>
            <a:r>
              <a:rPr lang="cs-CZ" dirty="0" smtClean="0">
                <a:sym typeface="Symbol"/>
              </a:rPr>
              <a:t> odraz společnosti po 30.leté válce</a:t>
            </a:r>
          </a:p>
          <a:p>
            <a:pPr marL="0" indent="0">
              <a:buNone/>
            </a:pPr>
            <a:r>
              <a:rPr lang="cs-CZ" dirty="0">
                <a:sym typeface="Symbol"/>
              </a:rPr>
              <a:t> </a:t>
            </a:r>
            <a:r>
              <a:rPr lang="cs-CZ" dirty="0" smtClean="0">
                <a:sym typeface="Symbol"/>
              </a:rPr>
              <a:t>   zdobnost, mohutnost, vlnité tvary, hodně soch a barevné nástěnné malby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Ve kterých uměních se nejvíce projevovalo rokoko?</a:t>
            </a:r>
          </a:p>
          <a:p>
            <a:pPr marL="0" indent="0">
              <a:buNone/>
            </a:pPr>
            <a:r>
              <a:rPr lang="cs-CZ" dirty="0" smtClean="0">
                <a:sym typeface="Symbol"/>
              </a:rPr>
              <a:t> Hlavně v malířství a uměleckém řemesle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b="1" dirty="0" smtClean="0"/>
              <a:t>Které společenské vrstvy se začaly postupně uplatňovat      </a:t>
            </a:r>
          </a:p>
          <a:p>
            <a:pPr marL="0" indent="0">
              <a:buNone/>
            </a:pPr>
            <a:r>
              <a:rPr lang="cs-CZ" b="1" dirty="0" smtClean="0"/>
              <a:t>    vedle církve a šlechty v umění?</a:t>
            </a:r>
          </a:p>
          <a:p>
            <a:pPr marL="0" indent="0">
              <a:buNone/>
            </a:pPr>
            <a:r>
              <a:rPr lang="cs-CZ" dirty="0" smtClean="0">
                <a:sym typeface="Symbol"/>
              </a:rPr>
              <a:t>  výroba porcelánu v manufakturách - řemeslníci</a:t>
            </a:r>
            <a:endParaRPr lang="cs-CZ" dirty="0" smtClean="0"/>
          </a:p>
          <a:p>
            <a:endParaRPr lang="cs-CZ" dirty="0" smtClean="0"/>
          </a:p>
          <a:p>
            <a:r>
              <a:rPr lang="cs-CZ" b="1" dirty="0" smtClean="0"/>
              <a:t>Jaké znáš barokní památky?</a:t>
            </a:r>
          </a:p>
          <a:p>
            <a:pPr marL="0" indent="0">
              <a:buNone/>
            </a:pPr>
            <a:r>
              <a:rPr lang="cs-CZ" dirty="0" smtClean="0">
                <a:sym typeface="Symbol"/>
              </a:rPr>
              <a:t> Chrám sv. Mikuláše, Loreta, Valdštejnský palác- Praha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    Buchlovice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Chrám sv. Petra  - Řím, Chrám sv. Pavla – Londýn, Versailles - Paříž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9765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Vzniká souběžně s klasicismem</a:t>
            </a:r>
          </a:p>
          <a:p>
            <a:r>
              <a:rPr lang="cs-CZ" dirty="0" smtClean="0"/>
              <a:t>Projevuje se nejvíce v literatuře  1. třetina 19. st</a:t>
            </a:r>
          </a:p>
          <a:p>
            <a:r>
              <a:rPr lang="cs-CZ" dirty="0" smtClean="0"/>
              <a:t>Záliba v historii a přírodě</a:t>
            </a:r>
          </a:p>
          <a:p>
            <a:r>
              <a:rPr lang="cs-CZ" dirty="0" smtClean="0"/>
              <a:t>Záliba ve všem tajemném a záhadném</a:t>
            </a:r>
          </a:p>
          <a:p>
            <a:r>
              <a:rPr lang="cs-CZ" dirty="0" smtClean="0"/>
              <a:t>Důraz na osobní citové prožitky</a:t>
            </a:r>
          </a:p>
          <a:p>
            <a:r>
              <a:rPr lang="cs-CZ" dirty="0" smtClean="0"/>
              <a:t>Pocit opuštěnosti a odcizení od lidské společnosti</a:t>
            </a:r>
          </a:p>
          <a:p>
            <a:r>
              <a:rPr lang="cs-CZ" dirty="0" smtClean="0"/>
              <a:t>Návrat do dějin, obdiv středověkých rytířů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904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Znaky architektury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Vznikají </a:t>
            </a:r>
            <a:r>
              <a:rPr lang="cs-CZ" dirty="0"/>
              <a:t>anglické </a:t>
            </a:r>
            <a:r>
              <a:rPr lang="cs-CZ" dirty="0" smtClean="0"/>
              <a:t>parky – umělé zříceniny</a:t>
            </a:r>
          </a:p>
          <a:p>
            <a:r>
              <a:rPr lang="cs-CZ" dirty="0" smtClean="0"/>
              <a:t>Začíná napodobování starých slohů – gotika, renesance, baroko</a:t>
            </a:r>
          </a:p>
          <a:p>
            <a:r>
              <a:rPr lang="cs-CZ" dirty="0" smtClean="0"/>
              <a:t>Altány, dřevěné lidové stavby</a:t>
            </a:r>
          </a:p>
          <a:p>
            <a:r>
              <a:rPr lang="cs-CZ" dirty="0" smtClean="0"/>
              <a:t>Napodobeniny tureckých věží</a:t>
            </a:r>
          </a:p>
          <a:p>
            <a:r>
              <a:rPr lang="cs-CZ" dirty="0" smtClean="0"/>
              <a:t>Ozdobné prvky – Praha Stromovka, Klenovka, Cibulka</a:t>
            </a:r>
          </a:p>
          <a:p>
            <a:endParaRPr lang="cs-CZ" dirty="0"/>
          </a:p>
          <a:p>
            <a:r>
              <a:rPr lang="cs-CZ" dirty="0" smtClean="0"/>
              <a:t>Stavby : Lednice – novogotika s anglickým parkem</a:t>
            </a:r>
          </a:p>
          <a:p>
            <a:r>
              <a:rPr lang="cs-CZ" dirty="0"/>
              <a:t> </a:t>
            </a:r>
            <a:r>
              <a:rPr lang="cs-CZ" dirty="0" smtClean="0"/>
              <a:t>             Hluboká nad Vltavou, Bouzov, Žleby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3851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Lednice - minaret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5796" y="1628800"/>
            <a:ext cx="3132348" cy="45766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9874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Bouzov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764704"/>
            <a:ext cx="4801716" cy="5866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4230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Hluboká nad Vltavou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1484784"/>
            <a:ext cx="5948139" cy="44650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8522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Žleby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620688"/>
            <a:ext cx="4225652" cy="31269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19227"/>
            <a:ext cx="4608512" cy="3456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Malířství a sochařství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Náměty z přírody, krajinářství</a:t>
            </a:r>
          </a:p>
          <a:p>
            <a:r>
              <a:rPr lang="cs-CZ" dirty="0" smtClean="0"/>
              <a:t>Oslava hrdinství jednotlivců, národní minulosti, práv</a:t>
            </a:r>
          </a:p>
          <a:p>
            <a:r>
              <a:rPr lang="cs-CZ" dirty="0" smtClean="0"/>
              <a:t>Používá se často červená barva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= krev prolitá v boji za svobodu</a:t>
            </a:r>
          </a:p>
          <a:p>
            <a:endParaRPr lang="cs-CZ" dirty="0"/>
          </a:p>
          <a:p>
            <a:r>
              <a:rPr lang="cs-CZ" dirty="0" smtClean="0"/>
              <a:t>Umělci : Delacroix</a:t>
            </a:r>
          </a:p>
          <a:p>
            <a:r>
              <a:rPr lang="cs-CZ" dirty="0" smtClean="0"/>
              <a:t>V Čechách : Josef Navrátil, Vodopád na vesnici</a:t>
            </a:r>
          </a:p>
          <a:p>
            <a:pPr marL="0" indent="0">
              <a:buNone/>
            </a:pPr>
            <a:r>
              <a:rPr lang="cs-CZ" dirty="0" smtClean="0"/>
              <a:t>                      Josef Mánes- Orloj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322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Eugen Delacroix</a:t>
            </a:r>
            <a:br>
              <a:rPr lang="cs-CZ" dirty="0" smtClean="0"/>
            </a:br>
            <a:r>
              <a:rPr lang="cs-CZ" dirty="0" smtClean="0"/>
              <a:t>Svoboda vede lid na barikády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772816"/>
            <a:ext cx="1993392" cy="2738628"/>
          </a:xfr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16832"/>
            <a:ext cx="5915115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4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Navrátil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412776"/>
            <a:ext cx="2749208" cy="4052888"/>
          </a:xfrm>
        </p:spPr>
      </p:pic>
      <p:sp>
        <p:nvSpPr>
          <p:cNvPr id="7" name="Obdélník 6"/>
          <p:cNvSpPr/>
          <p:nvPr/>
        </p:nvSpPr>
        <p:spPr>
          <a:xfrm>
            <a:off x="2286000" y="296733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484" y="2204864"/>
            <a:ext cx="4656198" cy="3631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6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Josef Mánes   kalendářní deska</a:t>
            </a:r>
            <a:br>
              <a:rPr lang="cs-CZ" dirty="0" smtClean="0"/>
            </a:br>
            <a:r>
              <a:rPr lang="cs-CZ" dirty="0"/>
              <a:t> </a:t>
            </a:r>
            <a:r>
              <a:rPr lang="cs-CZ" dirty="0" smtClean="0"/>
              <a:t>                    Orloj  Praha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700808"/>
            <a:ext cx="2736304" cy="273630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276872"/>
            <a:ext cx="4532730" cy="3378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978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Romantická hudba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Přitahovaly silné citové náměty</a:t>
            </a:r>
          </a:p>
          <a:p>
            <a:r>
              <a:rPr lang="cs-CZ" dirty="0" smtClean="0"/>
              <a:t>Snaha zachytit dojmy z přírody</a:t>
            </a:r>
          </a:p>
          <a:p>
            <a:r>
              <a:rPr lang="cs-CZ" dirty="0" smtClean="0"/>
              <a:t>Zvýšený zájem o lidovou píseň</a:t>
            </a:r>
          </a:p>
          <a:p>
            <a:r>
              <a:rPr lang="cs-CZ" dirty="0" smtClean="0"/>
              <a:t>Trval do konce 19. století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081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Zápis: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Konec 18.st., souběžně s klasicismem</a:t>
            </a:r>
          </a:p>
          <a:p>
            <a:r>
              <a:rPr lang="cs-CZ" dirty="0" smtClean="0"/>
              <a:t>Oslavuje cit, nitro člověka, </a:t>
            </a:r>
            <a:r>
              <a:rPr lang="cs-CZ" dirty="0" err="1" smtClean="0"/>
              <a:t>fantazii,krásu,přírodu</a:t>
            </a:r>
            <a:endParaRPr lang="cs-CZ" dirty="0" smtClean="0"/>
          </a:p>
          <a:p>
            <a:r>
              <a:rPr lang="cs-CZ" dirty="0" smtClean="0"/>
              <a:t>ARCHITEKTURA: napodobuje středověk-Novogotika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</a:t>
            </a:r>
            <a:r>
              <a:rPr lang="cs-CZ" dirty="0" err="1" smtClean="0"/>
              <a:t>Hránek</a:t>
            </a:r>
            <a:r>
              <a:rPr lang="cs-CZ" dirty="0" smtClean="0"/>
              <a:t> u </a:t>
            </a:r>
            <a:r>
              <a:rPr lang="cs-CZ" dirty="0" err="1" smtClean="0"/>
              <a:t>Nechanic,Hluboká,Žleby</a:t>
            </a: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        Sychrov, Bouzov, Lednice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32507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Malířství – příroda, obliba červené barvy</a:t>
            </a:r>
          </a:p>
          <a:p>
            <a:r>
              <a:rPr lang="cs-CZ" dirty="0" smtClean="0"/>
              <a:t>Literatura – oslava hrdinů, boj za pokrok</a:t>
            </a:r>
          </a:p>
          <a:p>
            <a:r>
              <a:rPr lang="cs-CZ" dirty="0" smtClean="0"/>
              <a:t>Hudba- fantazie, pohádky</a:t>
            </a:r>
          </a:p>
          <a:p>
            <a:endParaRPr lang="cs-CZ" dirty="0"/>
          </a:p>
          <a:p>
            <a:r>
              <a:rPr lang="cs-CZ" dirty="0" smtClean="0"/>
              <a:t>BIEDERMEIER – zvláštní sloh – </a:t>
            </a:r>
            <a:r>
              <a:rPr lang="cs-CZ" smtClean="0"/>
              <a:t>konec Empíru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324867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pro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Ve kterých uměleckých odvětvích se převážně romantismus vyskytuje?</a:t>
            </a:r>
          </a:p>
          <a:p>
            <a:r>
              <a:rPr lang="cs-CZ" dirty="0" smtClean="0"/>
              <a:t>2) Které znaky romantismus prosazuje?</a:t>
            </a:r>
          </a:p>
          <a:p>
            <a:r>
              <a:rPr lang="cs-CZ" dirty="0" smtClean="0"/>
              <a:t>3) Vyjmenuješ některé romantické památky?</a:t>
            </a:r>
          </a:p>
          <a:p>
            <a:r>
              <a:rPr lang="cs-CZ" dirty="0" smtClean="0"/>
              <a:t>4) Jak bychom nazvali nové „pseudoslohy?</a:t>
            </a:r>
          </a:p>
          <a:p>
            <a:r>
              <a:rPr lang="cs-CZ" dirty="0" smtClean="0"/>
              <a:t>5) Jak vypadala romantická hudba?</a:t>
            </a:r>
          </a:p>
          <a:p>
            <a:r>
              <a:rPr lang="cs-CZ" dirty="0" smtClean="0"/>
              <a:t>6) Co propagovala romantická literatura?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946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u="sng" dirty="0">
                <a:hlinkClick r:id="rId2"/>
              </a:rPr>
              <a:t>http://www.zamky-hrady.cz/1/img/lednice_minaret.jpg</a:t>
            </a:r>
            <a:endParaRPr lang="cs-CZ" dirty="0"/>
          </a:p>
          <a:p>
            <a:r>
              <a:rPr lang="cs-CZ" u="sng" dirty="0">
                <a:hlinkClick r:id="rId3"/>
              </a:rPr>
              <a:t>http://</a:t>
            </a:r>
            <a:r>
              <a:rPr lang="cs-CZ" u="sng" dirty="0" smtClean="0">
                <a:hlinkClick r:id="rId3"/>
              </a:rPr>
              <a:t>www.vachta.cz/webfiles/obrazky/bouzov.jpg</a:t>
            </a:r>
            <a:endParaRPr lang="cs-CZ" u="sng" dirty="0" smtClean="0"/>
          </a:p>
          <a:p>
            <a:r>
              <a:rPr lang="cs-CZ" u="sng" dirty="0">
                <a:hlinkClick r:id="rId4"/>
              </a:rPr>
              <a:t>:http://</a:t>
            </a:r>
            <a:r>
              <a:rPr lang="cs-CZ" u="sng" dirty="0" smtClean="0">
                <a:hlinkClick r:id="rId4"/>
              </a:rPr>
              <a:t>magickasvatba.cz/</a:t>
            </a:r>
            <a:r>
              <a:rPr lang="cs-CZ" u="sng" dirty="0" err="1" smtClean="0">
                <a:hlinkClick r:id="rId4"/>
              </a:rPr>
              <a:t>uploads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images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Gallery</a:t>
            </a:r>
            <a:r>
              <a:rPr lang="cs-CZ" u="sng" dirty="0" smtClean="0">
                <a:hlinkClick r:id="rId4"/>
              </a:rPr>
              <a:t>/</a:t>
            </a:r>
            <a:r>
              <a:rPr lang="cs-CZ" u="sng" dirty="0" err="1" smtClean="0">
                <a:hlinkClick r:id="rId4"/>
              </a:rPr>
              <a:t>Obrady</a:t>
            </a:r>
            <a:r>
              <a:rPr lang="cs-CZ" u="sng" dirty="0" smtClean="0">
                <a:hlinkClick r:id="rId4"/>
              </a:rPr>
              <a:t>/Hlubok%C3%A1/62864000hluboka1.jpg</a:t>
            </a:r>
            <a:endParaRPr lang="cs-CZ" u="sng" dirty="0" smtClean="0"/>
          </a:p>
          <a:p>
            <a:r>
              <a:rPr lang="cs-CZ" u="sng" dirty="0">
                <a:hlinkClick r:id="rId5"/>
              </a:rPr>
              <a:t>http://</a:t>
            </a:r>
            <a:r>
              <a:rPr lang="cs-CZ" u="sng" dirty="0" smtClean="0">
                <a:hlinkClick r:id="rId5"/>
              </a:rPr>
              <a:t>www.legrestour.com/fotogalerie/ceska-republika/obce/sec/detail/zleby2.jpg</a:t>
            </a:r>
            <a:endParaRPr lang="cs-CZ" u="sng" dirty="0" smtClean="0"/>
          </a:p>
          <a:p>
            <a:r>
              <a:rPr lang="cs-CZ" u="sng" dirty="0">
                <a:hlinkClick r:id="rId6"/>
              </a:rPr>
              <a:t>http://</a:t>
            </a:r>
            <a:r>
              <a:rPr lang="cs-CZ" u="sng" dirty="0" smtClean="0">
                <a:hlinkClick r:id="rId6"/>
              </a:rPr>
              <a:t>www.travelguide.cz/facilities/tg/full/986-1265-1.jpg</a:t>
            </a:r>
            <a:endParaRPr lang="cs-CZ" u="sng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cs.wikipedia.org/wiki/Soubor:Félix_Nadar_1820-1910_portraits_Eugène_Delacroix.jpg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cs.wikipedia.org/wiki/</a:t>
            </a:r>
            <a:r>
              <a:rPr lang="cs-CZ" dirty="0" err="1" smtClean="0">
                <a:hlinkClick r:id="rId8"/>
              </a:rPr>
              <a:t>Eugène_Delacroix</a:t>
            </a:r>
            <a:endParaRPr lang="cs-CZ" dirty="0" smtClean="0"/>
          </a:p>
          <a:p>
            <a:r>
              <a:rPr lang="cs-CZ" dirty="0">
                <a:hlinkClick r:id="rId9"/>
              </a:rPr>
              <a:t>http://cs.wikipedia.org/wiki/Soubor:Josef_Mánes,_</a:t>
            </a:r>
            <a:r>
              <a:rPr lang="cs-CZ" dirty="0" smtClean="0">
                <a:hlinkClick r:id="rId9"/>
              </a:rPr>
              <a:t>1860.jpg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http://cs.wikipedia.org/wiki/Orloj_v_Praze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814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227</TotalTime>
  <Words>519</Words>
  <Application>Microsoft Office PowerPoint</Application>
  <PresentationFormat>Předvádění na obrazovce (4:3)</PresentationFormat>
  <Paragraphs>110</Paragraphs>
  <Slides>19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0" baseType="lpstr">
      <vt:lpstr>Summer</vt:lpstr>
      <vt:lpstr>         ROMANTISMUS  období historizujících slohů          tzv.pseudoslohy</vt:lpstr>
      <vt:lpstr>Základní anotace </vt:lpstr>
      <vt:lpstr>Metodické použití :</vt:lpstr>
      <vt:lpstr> Opakování co už umíme :</vt:lpstr>
      <vt:lpstr>Charakteristika</vt:lpstr>
      <vt:lpstr>Znaky architektury :</vt:lpstr>
      <vt:lpstr>Lednice - minaret</vt:lpstr>
      <vt:lpstr>Bouzov</vt:lpstr>
      <vt:lpstr>Hluboká nad Vltavou</vt:lpstr>
      <vt:lpstr>Žleby</vt:lpstr>
      <vt:lpstr>Malířství a sochařství</vt:lpstr>
      <vt:lpstr>Eugen Delacroix Svoboda vede lid na barikády</vt:lpstr>
      <vt:lpstr>Josef Navrátil</vt:lpstr>
      <vt:lpstr>Josef Mánes   kalendářní deska                      Orloj  Praha</vt:lpstr>
      <vt:lpstr>Romantická hudba :</vt:lpstr>
      <vt:lpstr>Zápis: </vt:lpstr>
      <vt:lpstr>Prezentace aplikace PowerPoint</vt:lpstr>
      <vt:lpstr>Otázky pro opakování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ROMANTISMUS</dc:title>
  <cp:lastModifiedBy>Blazkova</cp:lastModifiedBy>
  <cp:revision>20</cp:revision>
  <dcterms:modified xsi:type="dcterms:W3CDTF">2012-11-24T16:23:17Z</dcterms:modified>
</cp:coreProperties>
</file>