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2" r:id="rId7"/>
    <p:sldId id="261" r:id="rId8"/>
    <p:sldId id="274" r:id="rId9"/>
    <p:sldId id="275" r:id="rId10"/>
    <p:sldId id="276" r:id="rId11"/>
    <p:sldId id="277" r:id="rId12"/>
    <p:sldId id="262" r:id="rId13"/>
    <p:sldId id="278" r:id="rId14"/>
    <p:sldId id="263" r:id="rId15"/>
    <p:sldId id="264" r:id="rId16"/>
    <p:sldId id="279" r:id="rId17"/>
    <p:sldId id="293" r:id="rId18"/>
    <p:sldId id="294" r:id="rId19"/>
    <p:sldId id="295" r:id="rId20"/>
    <p:sldId id="296" r:id="rId21"/>
    <p:sldId id="271" r:id="rId22"/>
    <p:sldId id="270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65" r:id="rId31"/>
    <p:sldId id="266" r:id="rId32"/>
    <p:sldId id="280" r:id="rId33"/>
    <p:sldId id="281" r:id="rId34"/>
    <p:sldId id="282" r:id="rId35"/>
    <p:sldId id="283" r:id="rId36"/>
    <p:sldId id="267" r:id="rId37"/>
    <p:sldId id="268" r:id="rId38"/>
    <p:sldId id="284" r:id="rId39"/>
    <p:sldId id="269" r:id="rId40"/>
    <p:sldId id="285" r:id="rId41"/>
    <p:sldId id="273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6364C-64C1-4176-B2D4-042A2BE3D5CD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88A32-3408-4ED2-952A-519F9FD721E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hyperlink" Target="http://de.123rf.com/photo_15199601_urspr-ngliches-olgemalde-von-lavendelfeldern-auf-canvas-modern-impressionismus.htm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hyperlink" Target="http://www.huttenschule-frankfurt-o.de/kunst/impressionismus/impressionismusSeite2web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hyperlink" Target="http://www.seilnacht.com/Lexikon/Impress.htm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hyperlink" Target="http://www.dekorastuck.cz/historie/seces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hyperlink" Target="http://byt-a-dum.hyperbydleni.cz/inspirace-pro-bydleni/2118-pusobivost-francouzske-secese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flickriver.com/photos/tags/secese/interest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g"/><Relationship Id="rId4" Type="http://schemas.openxmlformats.org/officeDocument/2006/relationships/hyperlink" Target="http://www.flickr.com/photos/vashek/1847914244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7" Type="http://schemas.openxmlformats.org/officeDocument/2006/relationships/image" Target="../media/image30.jpg"/><Relationship Id="rId2" Type="http://schemas.openxmlformats.org/officeDocument/2006/relationships/hyperlink" Target="http://www.olds.cz/?193,ramecek-secesni-kvetiny-mosaz-sece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rcelanovehodiny.cz/prod05.htm" TargetMode="External"/><Relationship Id="rId5" Type="http://schemas.openxmlformats.org/officeDocument/2006/relationships/image" Target="../media/image29.jpg"/><Relationship Id="rId4" Type="http://schemas.openxmlformats.org/officeDocument/2006/relationships/hyperlink" Target="vhttp://www.artbohemia.cz/4494-rostlinny-motiv-secese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usitstvi.cz/pic/g13-2.jpg" TargetMode="External"/><Relationship Id="rId13" Type="http://schemas.openxmlformats.org/officeDocument/2006/relationships/hyperlink" Target="http://img.aktualne.centrum.cz/24/3/240366-ema-destinova.jpg" TargetMode="External"/><Relationship Id="rId18" Type="http://schemas.openxmlformats.org/officeDocument/2006/relationships/hyperlink" Target="http://upload.wikimedia.org/wikipedia/commons/thumb/d/d6/%C5%BDen%C3%AD%C5%A1ek.opona.ND.jpg/618px-%C5%BDen%C3%AD%C5%A1ek.opona.ND.jpg" TargetMode="External"/><Relationship Id="rId3" Type="http://schemas.openxmlformats.org/officeDocument/2006/relationships/hyperlink" Target="http://cdn.wn.com/pd/36/dd/1c328dca9e9ecb3028c3a49e7cc6_grande.jpg" TargetMode="External"/><Relationship Id="rId7" Type="http://schemas.openxmlformats.org/officeDocument/2006/relationships/hyperlink" Target="http://www.husitstvi.cz/pic/g13-1.jpg" TargetMode="External"/><Relationship Id="rId12" Type="http://schemas.openxmlformats.org/officeDocument/2006/relationships/hyperlink" Target="http://www.quido.cz/osobnosti/images/janacek.jpg" TargetMode="External"/><Relationship Id="rId17" Type="http://schemas.openxmlformats.org/officeDocument/2006/relationships/hyperlink" Target="http://cs.wikipedia.org/wiki/Soubor:Frantisek_Zenisek_1916.jpg" TargetMode="External"/><Relationship Id="rId2" Type="http://schemas.openxmlformats.org/officeDocument/2006/relationships/hyperlink" Target="http://www.bramarte.it/realismo/img/cou3.jpg" TargetMode="External"/><Relationship Id="rId16" Type="http://schemas.openxmlformats.org/officeDocument/2006/relationships/hyperlink" Target="http://www.infofila.cz/clanky/alsovy-pohlednice-vii-lunety-_-4102a1.jpg" TargetMode="External"/><Relationship Id="rId20" Type="http://schemas.openxmlformats.org/officeDocument/2006/relationships/hyperlink" Target="http://cs.wikipedia.org/wiki/Soubor:Hana_Kvapilov%C3%A1_(foto_Jan_Tom%C3%A1%C5%A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ague-pension-manes.ic.cz/orloj.jpg" TargetMode="External"/><Relationship Id="rId11" Type="http://schemas.openxmlformats.org/officeDocument/2006/relationships/hyperlink" Target="http://www.cojeco.cz/Attach/photos/pers3945dba798714.jpg" TargetMode="External"/><Relationship Id="rId5" Type="http://schemas.openxmlformats.org/officeDocument/2006/relationships/hyperlink" Target="http://upload.wikimedia.org/wikipedia/commons/6/65/Josef_M%C3%A1nes,_1860.jpg" TargetMode="External"/><Relationship Id="rId15" Type="http://schemas.openxmlformats.org/officeDocument/2006/relationships/hyperlink" Target="http://cs.wikipedia.org/wiki/Soubor:Slavicek_prochazka.jpg" TargetMode="External"/><Relationship Id="rId10" Type="http://schemas.openxmlformats.org/officeDocument/2006/relationships/hyperlink" Target="http://img.radio.cz/pictures/osobnosti/smetana2x.jpg" TargetMode="External"/><Relationship Id="rId19" Type="http://schemas.openxmlformats.org/officeDocument/2006/relationships/hyperlink" Target="http://www.narodni-divadlo.cz/archive/8c95cebf5a5c4c77944d270c39967171.jpg" TargetMode="External"/><Relationship Id="rId4" Type="http://schemas.openxmlformats.org/officeDocument/2006/relationships/hyperlink" Target="http://cs.wikipedia.org/wiki/Soubor:Purkyne,_Karel_-_Sova_snezna.jpg" TargetMode="External"/><Relationship Id="rId9" Type="http://schemas.openxmlformats.org/officeDocument/2006/relationships/hyperlink" Target="http://www.lib.cas.cz/image-kalendarium/j-v-myslbek.jpg" TargetMode="External"/><Relationship Id="rId14" Type="http://schemas.openxmlformats.org/officeDocument/2006/relationships/hyperlink" Target="http://cs.wikipedia.org/wiki/Soubor:Antonin_Slavic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umění na přelomu     </a:t>
            </a:r>
            <a:br>
              <a:rPr lang="cs-CZ" dirty="0" smtClean="0"/>
            </a:br>
            <a:r>
              <a:rPr lang="cs-CZ" dirty="0" smtClean="0"/>
              <a:t>        19. a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259632" y="620688"/>
            <a:ext cx="6192728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61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</a:t>
            </a:r>
            <a:r>
              <a:rPr lang="cs-CZ" smtClean="0"/>
              <a:t>: 1.10</a:t>
            </a:r>
            <a:endParaRPr lang="cs-CZ" dirty="0" smtClean="0"/>
          </a:p>
          <a:p>
            <a:r>
              <a:rPr lang="cs-CZ" dirty="0" smtClean="0"/>
              <a:t>Autor: Mgr. Blažková Soňa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slova: realismus, impresionismus, secese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generace Národního divadla</a:t>
            </a:r>
          </a:p>
          <a:p>
            <a:r>
              <a:rPr lang="cs-CZ" dirty="0" smtClean="0"/>
              <a:t>Třída : dějepis  8                       Datum: 21.5. 2012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46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zhotovena pro výkladový tip hodiny</a:t>
            </a:r>
          </a:p>
          <a:p>
            <a:r>
              <a:rPr lang="cs-CZ" dirty="0" smtClean="0"/>
              <a:t>4) charakteristika doby</a:t>
            </a:r>
          </a:p>
          <a:p>
            <a:r>
              <a:rPr lang="cs-CZ" dirty="0" smtClean="0"/>
              <a:t>5 - 14) realismus</a:t>
            </a:r>
          </a:p>
          <a:p>
            <a:r>
              <a:rPr lang="cs-CZ" dirty="0" smtClean="0"/>
              <a:t>15 - 16) impresionismus</a:t>
            </a:r>
          </a:p>
          <a:p>
            <a:r>
              <a:rPr lang="cs-CZ" dirty="0" smtClean="0"/>
              <a:t>17 - 26 ) generace Národního divadla</a:t>
            </a:r>
          </a:p>
          <a:p>
            <a:r>
              <a:rPr lang="cs-CZ" dirty="0" smtClean="0"/>
              <a:t>27 – 28) secese</a:t>
            </a:r>
          </a:p>
          <a:p>
            <a:r>
              <a:rPr lang="cs-CZ" dirty="0" smtClean="0"/>
              <a:t>29) zdroje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09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doby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Doba realismu, impresionismu a secese</a:t>
            </a:r>
          </a:p>
          <a:p>
            <a:r>
              <a:rPr lang="cs-CZ" dirty="0" smtClean="0"/>
              <a:t>Mnohem klidnější život než dnes</a:t>
            </a:r>
          </a:p>
          <a:p>
            <a:r>
              <a:rPr lang="cs-CZ" dirty="0" smtClean="0"/>
              <a:t>Muž – živitel rodiny, žena – doma v domácnosti</a:t>
            </a:r>
          </a:p>
          <a:p>
            <a:r>
              <a:rPr lang="cs-CZ" dirty="0" smtClean="0"/>
              <a:t>Bohatí si staví rodinné domy</a:t>
            </a:r>
          </a:p>
          <a:p>
            <a:r>
              <a:rPr lang="cs-CZ" dirty="0" smtClean="0"/>
              <a:t>Byty měšťanů – mnohopokojové</a:t>
            </a:r>
          </a:p>
          <a:p>
            <a:r>
              <a:rPr lang="cs-CZ" dirty="0" smtClean="0"/>
              <a:t>Pavlačové a činžovní domy</a:t>
            </a:r>
          </a:p>
          <a:p>
            <a:r>
              <a:rPr lang="cs-CZ" dirty="0" smtClean="0"/>
              <a:t>Hotely a pasáže</a:t>
            </a:r>
          </a:p>
          <a:p>
            <a:r>
              <a:rPr lang="cs-CZ" dirty="0" smtClean="0"/>
              <a:t>Boty s vyšším podpatkem, menší klobouky</a:t>
            </a:r>
          </a:p>
          <a:p>
            <a:r>
              <a:rPr lang="cs-CZ" dirty="0" err="1" smtClean="0"/>
              <a:t>Cilindr</a:t>
            </a:r>
            <a:r>
              <a:rPr lang="cs-CZ" dirty="0" smtClean="0"/>
              <a:t>, hůlka, tříčtvrteční pláštěnka</a:t>
            </a:r>
          </a:p>
          <a:p>
            <a:r>
              <a:rPr lang="cs-CZ" dirty="0" smtClean="0"/>
              <a:t>Oslavy, tradice – poutě, bály, masopust</a:t>
            </a:r>
          </a:p>
          <a:p>
            <a:r>
              <a:rPr lang="cs-CZ" dirty="0" smtClean="0"/>
              <a:t>Na vsi dožínky, vinobraní</a:t>
            </a:r>
          </a:p>
          <a:p>
            <a:r>
              <a:rPr lang="cs-CZ" dirty="0" smtClean="0"/>
              <a:t>Oficiální svátky – čarodějnické ohně, Velikonoce, Vánoce</a:t>
            </a:r>
          </a:p>
          <a:p>
            <a:r>
              <a:rPr lang="cs-CZ" dirty="0" smtClean="0"/>
              <a:t>Oslavy narozenin císaře a vojenská velikonoční paráda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48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pol. 19. století v Paříži</a:t>
            </a:r>
          </a:p>
          <a:p>
            <a:r>
              <a:rPr lang="cs-CZ" dirty="0" smtClean="0"/>
              <a:t>R. 1855 výstava malíře Gustava </a:t>
            </a:r>
            <a:r>
              <a:rPr lang="cs-CZ" dirty="0" err="1" smtClean="0"/>
              <a:t>Couberta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název uměleckého směru podle jeho výstavy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02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Gustav </a:t>
            </a:r>
            <a:r>
              <a:rPr lang="cs-CZ" dirty="0" err="1" smtClean="0"/>
              <a:t>Coubert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556792"/>
            <a:ext cx="5374875" cy="4767585"/>
          </a:xfrm>
        </p:spPr>
      </p:pic>
    </p:spTree>
    <p:extLst>
      <p:ext uri="{BB962C8B-B14F-4D97-AF65-F5344CB8AC3E}">
        <p14:creationId xmlns:p14="http://schemas.microsoft.com/office/powerpoint/2010/main" val="105804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Realistické malířství a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Motivy = krajiny, portréty, scény z českých dějin</a:t>
            </a:r>
          </a:p>
          <a:p>
            <a:r>
              <a:rPr lang="cs-CZ" dirty="0" smtClean="0"/>
              <a:t>Umělci : Karel Purkyně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Josef Mánes (Orloj)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Luděk </a:t>
            </a:r>
            <a:r>
              <a:rPr lang="cs-CZ" dirty="0" err="1" smtClean="0"/>
              <a:t>Marold</a:t>
            </a:r>
            <a:r>
              <a:rPr lang="cs-CZ" dirty="0" smtClean="0"/>
              <a:t> ( </a:t>
            </a:r>
            <a:r>
              <a:rPr lang="cs-CZ" dirty="0" err="1" smtClean="0"/>
              <a:t>panoramato</a:t>
            </a:r>
            <a:r>
              <a:rPr lang="cs-CZ" dirty="0" smtClean="0"/>
              <a:t> bitvy u Lipan)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Josev</a:t>
            </a:r>
            <a:r>
              <a:rPr lang="cs-CZ" dirty="0" smtClean="0"/>
              <a:t> Václav </a:t>
            </a:r>
            <a:r>
              <a:rPr lang="cs-CZ" dirty="0" err="1" smtClean="0"/>
              <a:t>Myslbek</a:t>
            </a:r>
            <a:r>
              <a:rPr lang="cs-CZ" dirty="0" smtClean="0"/>
              <a:t> - sochař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39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Purkyně       „Sova sněžná“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628800"/>
            <a:ext cx="2943225" cy="35623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539857" cy="479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60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Mánes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3024336" cy="302433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366870"/>
            <a:ext cx="3367370" cy="502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71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4667250" cy="35052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996952"/>
            <a:ext cx="466725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63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J.V. </a:t>
            </a:r>
            <a:r>
              <a:rPr lang="cs-CZ" dirty="0" err="1" smtClean="0"/>
              <a:t>Myslbek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„Hudba“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60648"/>
            <a:ext cx="3528392" cy="6475637"/>
          </a:xfrm>
        </p:spPr>
      </p:pic>
    </p:spTree>
    <p:extLst>
      <p:ext uri="{BB962C8B-B14F-4D97-AF65-F5344CB8AC3E}">
        <p14:creationId xmlns:p14="http://schemas.microsoft.com/office/powerpoint/2010/main" val="99527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Zaznívá dodnes v našich koncertních sálech</a:t>
            </a:r>
          </a:p>
          <a:p>
            <a:r>
              <a:rPr lang="cs-CZ" dirty="0" smtClean="0"/>
              <a:t>Období tvorby skladatelů : Bedřich Smetana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: Antonín Dvořák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: Leoš Janáček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Nejznámější pěvkyně – Ema Destinová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(Praha ji však odmítala a nenabízela stálé angažmá)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71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B.Smetana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mtClean="0"/>
              <a:t>A.Dvořák</a:t>
            </a:r>
            <a:r>
              <a:rPr lang="cs-CZ" dirty="0" smtClean="0"/>
              <a:t>  </a:t>
            </a:r>
            <a:r>
              <a:rPr lang="cs-CZ" dirty="0" err="1" smtClean="0"/>
              <a:t>L.Janáček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E.Destinová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2118551" cy="309634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36912"/>
            <a:ext cx="2108805" cy="29523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67398"/>
            <a:ext cx="2422389" cy="26282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724396"/>
            <a:ext cx="2991212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46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realismu: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již mnoho básníků a prozaiků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Jan Neruda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Jaroslav Vrchlický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Josef Václav Sládek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Alois Jirásek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66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 koncem 19. století v malířství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impression</a:t>
            </a:r>
            <a:r>
              <a:rPr lang="cs-CZ" dirty="0" smtClean="0"/>
              <a:t>“= dojem, zachycení dojmů, pocitů</a:t>
            </a:r>
          </a:p>
          <a:p>
            <a:r>
              <a:rPr lang="cs-CZ" dirty="0" smtClean="0"/>
              <a:t>Používá jasné barvy, krátké tahy štětcem</a:t>
            </a:r>
          </a:p>
          <a:p>
            <a:r>
              <a:rPr lang="cs-CZ" dirty="0" smtClean="0"/>
              <a:t>Tvorba přímo v přírodě</a:t>
            </a:r>
          </a:p>
          <a:p>
            <a:endParaRPr lang="cs-CZ" dirty="0"/>
          </a:p>
          <a:p>
            <a:r>
              <a:rPr lang="cs-CZ" dirty="0" smtClean="0"/>
              <a:t>Přední český umělec : Antonín Slavíček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01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Slavíček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078297"/>
            <a:ext cx="2995612" cy="4052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651645"/>
            <a:ext cx="390448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27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92696"/>
            <a:ext cx="7179153" cy="4738241"/>
          </a:xfrm>
        </p:spPr>
      </p:pic>
    </p:spTree>
    <p:extLst>
      <p:ext uri="{BB962C8B-B14F-4D97-AF65-F5344CB8AC3E}">
        <p14:creationId xmlns:p14="http://schemas.microsoft.com/office/powerpoint/2010/main" val="15583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20688"/>
            <a:ext cx="7200800" cy="5303210"/>
          </a:xfrm>
        </p:spPr>
      </p:pic>
    </p:spTree>
    <p:extLst>
      <p:ext uri="{BB962C8B-B14F-4D97-AF65-F5344CB8AC3E}">
        <p14:creationId xmlns:p14="http://schemas.microsoft.com/office/powerpoint/2010/main" val="326978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692696"/>
            <a:ext cx="7200800" cy="575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31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Claude Monet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3312368" cy="4704023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527120"/>
            <a:ext cx="3456384" cy="5123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Poslední universální sloh – prošel všemi obory v umění</a:t>
            </a:r>
          </a:p>
          <a:p>
            <a:r>
              <a:rPr lang="cs-CZ" dirty="0" smtClean="0"/>
              <a:t>Vzniká v 80. letech 19. století v Anglii</a:t>
            </a:r>
          </a:p>
          <a:p>
            <a:r>
              <a:rPr lang="cs-CZ" dirty="0" smtClean="0"/>
              <a:t>Pak rozšířena po Evropě – Vídeň = centrem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secessio</a:t>
            </a:r>
            <a:r>
              <a:rPr lang="cs-CZ" dirty="0" smtClean="0"/>
              <a:t>“ = odtržení, roztržka, odklon</a:t>
            </a:r>
          </a:p>
          <a:p>
            <a:r>
              <a:rPr lang="cs-CZ" dirty="0" smtClean="0"/>
              <a:t>Odklon od dosud převládajících slohů</a:t>
            </a:r>
          </a:p>
          <a:p>
            <a:endParaRPr lang="cs-CZ" dirty="0"/>
          </a:p>
          <a:p>
            <a:r>
              <a:rPr lang="cs-CZ" dirty="0" smtClean="0"/>
              <a:t>Nejznámější umělec : Alfons  Mucha – malíř, grafik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(„Slovanská epopej“)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789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 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Znaky </a:t>
            </a:r>
            <a:endParaRPr lang="cs-CZ" dirty="0" smtClean="0"/>
          </a:p>
          <a:p>
            <a:r>
              <a:rPr lang="cs-CZ" dirty="0" smtClean="0"/>
              <a:t>          – </a:t>
            </a:r>
            <a:r>
              <a:rPr lang="cs-CZ" dirty="0" smtClean="0"/>
              <a:t>barevnost</a:t>
            </a:r>
          </a:p>
          <a:p>
            <a:r>
              <a:rPr lang="cs-CZ" dirty="0"/>
              <a:t> </a:t>
            </a:r>
            <a:r>
              <a:rPr lang="cs-CZ" dirty="0" smtClean="0"/>
              <a:t>         - výzdoba rostlinných ornamentů</a:t>
            </a:r>
          </a:p>
          <a:p>
            <a:r>
              <a:rPr lang="cs-CZ" dirty="0"/>
              <a:t> </a:t>
            </a:r>
            <a:r>
              <a:rPr lang="cs-CZ" dirty="0" smtClean="0"/>
              <a:t>         - výzdoba – obličejů</a:t>
            </a:r>
          </a:p>
          <a:p>
            <a:r>
              <a:rPr lang="cs-CZ" dirty="0"/>
              <a:t> </a:t>
            </a:r>
            <a:r>
              <a:rPr lang="cs-CZ" dirty="0" smtClean="0"/>
              <a:t>         - použití nových materiálů – kov, sklo </a:t>
            </a:r>
          </a:p>
          <a:p>
            <a:r>
              <a:rPr lang="cs-CZ" dirty="0"/>
              <a:t> </a:t>
            </a:r>
            <a:r>
              <a:rPr lang="cs-CZ" dirty="0" smtClean="0"/>
              <a:t>         - odlišné tvary oken, balkónů a říms na 1 domě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31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Secesní dům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433" y="1806575"/>
            <a:ext cx="6083133" cy="4052888"/>
          </a:xfrm>
        </p:spPr>
      </p:pic>
    </p:spTree>
    <p:extLst>
      <p:ext uri="{BB962C8B-B14F-4D97-AF65-F5344CB8AC3E}">
        <p14:creationId xmlns:p14="http://schemas.microsoft.com/office/powerpoint/2010/main" val="1037733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 –plakátová tvorba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00808"/>
            <a:ext cx="6254126" cy="4369870"/>
          </a:xfrm>
        </p:spPr>
      </p:pic>
    </p:spTree>
    <p:extLst>
      <p:ext uri="{BB962C8B-B14F-4D97-AF65-F5344CB8AC3E}">
        <p14:creationId xmlns:p14="http://schemas.microsoft.com/office/powerpoint/2010/main" val="317824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Secese – oblečení žen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093" y="1806575"/>
            <a:ext cx="5907814" cy="4052888"/>
          </a:xfrm>
        </p:spPr>
      </p:pic>
    </p:spTree>
    <p:extLst>
      <p:ext uri="{BB962C8B-B14F-4D97-AF65-F5344CB8AC3E}">
        <p14:creationId xmlns:p14="http://schemas.microsoft.com/office/powerpoint/2010/main" val="256099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Secese – oblečení mužů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618" y="1806575"/>
            <a:ext cx="6084764" cy="4052888"/>
          </a:xfrm>
        </p:spPr>
      </p:pic>
    </p:spTree>
    <p:extLst>
      <p:ext uri="{BB962C8B-B14F-4D97-AF65-F5344CB8AC3E}">
        <p14:creationId xmlns:p14="http://schemas.microsoft.com/office/powerpoint/2010/main" val="75088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Secese- francouzský interiér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750" y="1806575"/>
            <a:ext cx="6382500" cy="4052888"/>
          </a:xfrm>
        </p:spPr>
      </p:pic>
    </p:spTree>
    <p:extLst>
      <p:ext uri="{BB962C8B-B14F-4D97-AF65-F5344CB8AC3E}">
        <p14:creationId xmlns:p14="http://schemas.microsoft.com/office/powerpoint/2010/main" val="191415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97" y="332656"/>
            <a:ext cx="3101378" cy="3573016"/>
          </a:xfrm>
        </p:spPr>
      </p:pic>
      <p:pic>
        <p:nvPicPr>
          <p:cNvPr id="8" name="Zástupný symbol pro obsah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672916"/>
            <a:ext cx="4971802" cy="372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78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3632200" cy="5715000"/>
          </a:xfrm>
          <a:prstGeom prst="rect">
            <a:avLst/>
          </a:prstGeom>
        </p:spPr>
      </p:pic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60648"/>
            <a:ext cx="2360993" cy="3682504"/>
          </a:xfrm>
          <a:prstGeom prst="rect">
            <a:avLst/>
          </a:prstGeom>
        </p:spPr>
      </p:pic>
      <p:pic>
        <p:nvPicPr>
          <p:cNvPr id="8" name="Zástupný symbol pro obsah 7">
            <a:hlinkClick r:id="rId6"/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564904"/>
            <a:ext cx="3039666" cy="4052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82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Architekti : </a:t>
            </a:r>
            <a:r>
              <a:rPr lang="cs-CZ" sz="2400" dirty="0" smtClean="0"/>
              <a:t>Josef Zítek (návrh budovy)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Josef Schulz (dostavba ND)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96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Malíři Národního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2136339"/>
            <a:ext cx="581439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Mikoláš Aleš (Lunety)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František Ženíšek (Múzy, strop ND)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Vojtěch </a:t>
            </a:r>
            <a:r>
              <a:rPr lang="cs-CZ" sz="2400" dirty="0" err="1" smtClean="0"/>
              <a:t>Hynais</a:t>
            </a:r>
            <a:r>
              <a:rPr lang="cs-CZ" sz="2400" dirty="0" smtClean="0"/>
              <a:t> (opona)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Václav Brožík (historické výjevy)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Julius Mařák (historické výjevy)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Josef Tulka (lodžie)</a:t>
            </a:r>
          </a:p>
        </p:txBody>
      </p:sp>
    </p:spTree>
    <p:extLst>
      <p:ext uri="{BB962C8B-B14F-4D97-AF65-F5344CB8AC3E}">
        <p14:creationId xmlns:p14="http://schemas.microsoft.com/office/powerpoint/2010/main" val="191305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Mikoláš Aleš      lunety „Má vlast“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00808"/>
            <a:ext cx="2584704" cy="256032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429000"/>
            <a:ext cx="441007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54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Ženíšek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původní opona ND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40768"/>
            <a:ext cx="2024278" cy="287332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348880"/>
            <a:ext cx="5284487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77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Ženíšek    strop ND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553244" cy="4414829"/>
          </a:xfrm>
        </p:spPr>
      </p:pic>
    </p:spTree>
    <p:extLst>
      <p:ext uri="{BB962C8B-B14F-4D97-AF65-F5344CB8AC3E}">
        <p14:creationId xmlns:p14="http://schemas.microsoft.com/office/powerpoint/2010/main" val="406289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Vojtěch </a:t>
            </a:r>
            <a:r>
              <a:rPr lang="cs-CZ" dirty="0" err="1" smtClean="0"/>
              <a:t>Hynais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opona ND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0688"/>
            <a:ext cx="4057650" cy="28670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068960"/>
            <a:ext cx="4791075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90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Sochaři  Národního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J. V. </a:t>
            </a:r>
            <a:r>
              <a:rPr lang="cs-CZ" sz="2400" dirty="0" err="1" smtClean="0"/>
              <a:t>Myslbek</a:t>
            </a:r>
            <a:r>
              <a:rPr lang="cs-CZ" sz="2400" dirty="0" smtClean="0"/>
              <a:t> – socha  „Hudba“</a:t>
            </a:r>
          </a:p>
          <a:p>
            <a:r>
              <a:rPr lang="cs-CZ" sz="2400" dirty="0" smtClean="0"/>
              <a:t>Bohuslav </a:t>
            </a:r>
            <a:r>
              <a:rPr lang="cs-CZ" sz="2400" dirty="0" err="1" smtClean="0"/>
              <a:t>Schnirch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18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Herci  Národního divadla: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Václav Mošna</a:t>
            </a:r>
          </a:p>
          <a:p>
            <a:r>
              <a:rPr lang="cs-CZ" dirty="0" smtClean="0"/>
              <a:t>Hana Kvapilová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45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Hana Kvapilová   Jindřich Mošna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7"/>
            <a:ext cx="2952328" cy="418769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2618620" cy="4271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04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a dramaturgie 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Bratři Mrštíkové</a:t>
            </a:r>
          </a:p>
          <a:p>
            <a:r>
              <a:rPr lang="cs-CZ" dirty="0" smtClean="0"/>
              <a:t>F.A. Šubert</a:t>
            </a:r>
          </a:p>
          <a:p>
            <a:r>
              <a:rPr lang="cs-CZ" dirty="0" smtClean="0"/>
              <a:t>Gabriela </a:t>
            </a:r>
            <a:r>
              <a:rPr lang="cs-CZ" dirty="0" err="1" smtClean="0"/>
              <a:t>Preisová</a:t>
            </a:r>
            <a:endParaRPr lang="cs-CZ" dirty="0" smtClean="0"/>
          </a:p>
          <a:p>
            <a:r>
              <a:rPr lang="cs-CZ" dirty="0" err="1" smtClean="0"/>
              <a:t>F.L.Stroupežnický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24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charakterizuj období přelomu 19. a 20. století</a:t>
            </a:r>
          </a:p>
          <a:p>
            <a:r>
              <a:rPr lang="cs-CZ" dirty="0" smtClean="0"/>
              <a:t>2) co svými díly vyjadřuje realismus</a:t>
            </a:r>
          </a:p>
          <a:p>
            <a:r>
              <a:rPr lang="cs-CZ" dirty="0" smtClean="0"/>
              <a:t>3) vyjmenuj umělce realismu</a:t>
            </a:r>
          </a:p>
          <a:p>
            <a:r>
              <a:rPr lang="cs-CZ" dirty="0" smtClean="0"/>
              <a:t>4) jmenuj </a:t>
            </a:r>
            <a:r>
              <a:rPr lang="cs-CZ" smtClean="0"/>
              <a:t>některá realistická </a:t>
            </a:r>
            <a:r>
              <a:rPr lang="cs-CZ" dirty="0" smtClean="0"/>
              <a:t>díla, co znáš</a:t>
            </a:r>
          </a:p>
          <a:p>
            <a:r>
              <a:rPr lang="cs-CZ" dirty="0" smtClean="0"/>
              <a:t>5) Jaká díla tvoří umělci v duchu impresionismu?</a:t>
            </a:r>
          </a:p>
          <a:p>
            <a:r>
              <a:rPr lang="cs-CZ" dirty="0" smtClean="0"/>
              <a:t>6) vyjmenuj umělce impresionismu</a:t>
            </a:r>
          </a:p>
          <a:p>
            <a:r>
              <a:rPr lang="cs-CZ" dirty="0" smtClean="0"/>
              <a:t>7) Znáš nějaká impresionistická díla?</a:t>
            </a:r>
          </a:p>
          <a:p>
            <a:r>
              <a:rPr lang="cs-CZ" dirty="0" smtClean="0"/>
              <a:t>8) kteří umělci patří do generace Národního divadla</a:t>
            </a:r>
          </a:p>
          <a:p>
            <a:r>
              <a:rPr lang="cs-CZ" dirty="0" smtClean="0"/>
              <a:t>9) popiš kulturu secese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06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www.bramarte.it/realismo/img/cou3.jpg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cdn.wn.com/pd/36/dd/1c328dca9e9ecb3028c3a49e7cc6_grande.jpg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http://cs.wikipedia.org/wiki/Soubor:Purkyne,_Karel_-_</a:t>
            </a:r>
            <a:r>
              <a:rPr lang="cs-CZ" dirty="0" smtClean="0">
                <a:hlinkClick r:id="rId4"/>
              </a:rPr>
              <a:t>Sova_snezna.jpg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upload.wikimedia.org/wikipedia/commons/6/65/Josef_M%C3%A1nes%2C_1860.jpg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prague-pension-manes.ic.cz/orloj.jpg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www.husitstvi.cz/pic/g13-1.jpg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www.husitstvi.cz/pic/g13-2.jpg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www.lib.cas.cz/image-kalendarium/j-v-myslbek.jpg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img.radio.cz/pictures/osobnosti/smetana2x.jpg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www.cojeco.cz/Attach/photos/pers3945dba798714.jpg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www.quido.cz/osobnosti/images/janacek.jpg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img.aktualne.centrum.cz/24/3/240366-ema-destinova.jpg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cs.wikipedia.org/wiki/Soubor:Antonin_Slavicek.jpg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cs.wikipedia.org/wiki/Soubor:Slavicek_prochazka.jpg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http://www.infofila.cz/clanky/alsovy-pohlednice-vii-lunety-_-</a:t>
            </a:r>
            <a:r>
              <a:rPr lang="cs-CZ" dirty="0" smtClean="0">
                <a:hlinkClick r:id="rId16"/>
              </a:rPr>
              <a:t>4102a1.jpg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cs.wikipedia.org/wiki/Soubor:Frantisek_Zenisek_1916.jpg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http://upload.wikimedia.org/wikipedia/commons/thumb/d/d6/%C5%BDen%C3%AD%C5%A1ek.opona.ND.jpg/618px-%</a:t>
            </a:r>
            <a:r>
              <a:rPr lang="cs-CZ" dirty="0" smtClean="0">
                <a:hlinkClick r:id="rId18"/>
              </a:rPr>
              <a:t>C5%BDen%C3%AD%C5%A1ek.opona.ND.jpg</a:t>
            </a:r>
            <a:endParaRPr lang="cs-CZ" dirty="0" smtClean="0"/>
          </a:p>
          <a:p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www.narodni-divadlo.cz/archive/8c95cebf5a5c4c77944d270c39967171.jpg</a:t>
            </a:r>
            <a:endParaRPr lang="cs-CZ" dirty="0" smtClean="0"/>
          </a:p>
          <a:p>
            <a:r>
              <a:rPr lang="cs-CZ" dirty="0">
                <a:hlinkClick r:id="rId20"/>
              </a:rPr>
              <a:t>http://cs.wikipedia.org/wiki/Soubor:Hana_Kvapilov%C3%A1_%</a:t>
            </a:r>
            <a:r>
              <a:rPr lang="cs-CZ" dirty="0" smtClean="0">
                <a:hlinkClick r:id="rId20"/>
              </a:rPr>
              <a:t>28foto_Jan_Tom%C3%A1%C5%A1%29.jpg</a:t>
            </a:r>
            <a:endParaRPr lang="cs-CZ" dirty="0" smtClean="0"/>
          </a:p>
          <a:p>
            <a:r>
              <a:rPr lang="cs-CZ" dirty="0"/>
              <a:t>http://cs.wikipedia.org/wiki/Soubor:Jindrich_Mosna_1889.png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22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218</TotalTime>
  <Words>723</Words>
  <Application>Microsoft Office PowerPoint</Application>
  <PresentationFormat>Předvádění na obrazovce (4:3)</PresentationFormat>
  <Paragraphs>155</Paragraphs>
  <Slides>41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Summer</vt:lpstr>
      <vt:lpstr>České umění na přelomu              19. a 20. století</vt:lpstr>
      <vt:lpstr>Anotace:</vt:lpstr>
      <vt:lpstr>Metodický návod :</vt:lpstr>
      <vt:lpstr>Charakteristika doby :</vt:lpstr>
      <vt:lpstr>realismus</vt:lpstr>
      <vt:lpstr>Gustav Coubert</vt:lpstr>
      <vt:lpstr>Realistické malířství a sochařství</vt:lpstr>
      <vt:lpstr>Karel Purkyně       „Sova sněžná“</vt:lpstr>
      <vt:lpstr>Josef Mánes</vt:lpstr>
      <vt:lpstr>Prezentace aplikace PowerPoint</vt:lpstr>
      <vt:lpstr>J.V. Myslbek    „Hudba“</vt:lpstr>
      <vt:lpstr>Hudba realismu</vt:lpstr>
      <vt:lpstr>B.Smetana  A.Dvořák  L.Janáček                                 E.Destinová</vt:lpstr>
      <vt:lpstr>Literatura realismu:</vt:lpstr>
      <vt:lpstr>Impresionismus</vt:lpstr>
      <vt:lpstr>Antonín Slavíček </vt:lpstr>
      <vt:lpstr>Prezentace aplikace PowerPoint</vt:lpstr>
      <vt:lpstr>Prezentace aplikace PowerPoint</vt:lpstr>
      <vt:lpstr>Prezentace aplikace PowerPoint</vt:lpstr>
      <vt:lpstr>                       Claude Monet</vt:lpstr>
      <vt:lpstr>SECESE</vt:lpstr>
      <vt:lpstr>Architektura secese</vt:lpstr>
      <vt:lpstr>Secesní dům</vt:lpstr>
      <vt:lpstr>Alfons Mucha –plakátová tvorba</vt:lpstr>
      <vt:lpstr>Secese – oblečení žen</vt:lpstr>
      <vt:lpstr>Secese – oblečení mužů</vt:lpstr>
      <vt:lpstr>Secese- francouzský interiér</vt:lpstr>
      <vt:lpstr>Prezentace aplikace PowerPoint</vt:lpstr>
      <vt:lpstr>Prezentace aplikace PowerPoint</vt:lpstr>
      <vt:lpstr>Generace Národního divadla:</vt:lpstr>
      <vt:lpstr>Malíři Národního divadla:</vt:lpstr>
      <vt:lpstr>Mikoláš Aleš      lunety „Má vlast“</vt:lpstr>
      <vt:lpstr>František Ženíšek                       původní opona ND</vt:lpstr>
      <vt:lpstr>František Ženíšek    strop ND</vt:lpstr>
      <vt:lpstr>                        Vojtěch Hynais                             opona ND</vt:lpstr>
      <vt:lpstr>Sochaři  Národního divadla:</vt:lpstr>
      <vt:lpstr>Herci  Národního divadla:</vt:lpstr>
      <vt:lpstr>Hana Kvapilová   Jindřich Mošna</vt:lpstr>
      <vt:lpstr>Hudba a dramaturgie ND</vt:lpstr>
      <vt:lpstr>Otázky pro opakování: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umění na přelomu              19. a 20. století</dc:title>
  <dc:creator>Blazkova</dc:creator>
  <cp:lastModifiedBy>Blazkova</cp:lastModifiedBy>
  <cp:revision>26</cp:revision>
  <dcterms:created xsi:type="dcterms:W3CDTF">2012-05-04T18:29:30Z</dcterms:created>
  <dcterms:modified xsi:type="dcterms:W3CDTF">2013-04-07T08:49:40Z</dcterms:modified>
</cp:coreProperties>
</file>