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9" r:id="rId1"/>
  </p:sldMasterIdLst>
  <p:sldIdLst>
    <p:sldId id="257" r:id="rId2"/>
    <p:sldId id="280" r:id="rId3"/>
    <p:sldId id="289" r:id="rId4"/>
    <p:sldId id="314" r:id="rId5"/>
    <p:sldId id="302" r:id="rId6"/>
    <p:sldId id="316" r:id="rId7"/>
    <p:sldId id="305" r:id="rId8"/>
    <p:sldId id="317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68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F69F2D-6709-4D68-BDB3-62661C38F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AED9A1-85BC-45EE-B2A4-3311640071C5}" type="datetimeFigureOut">
              <a:rPr lang="cs-CZ"/>
              <a:pPr>
                <a:defRPr/>
              </a:pPr>
              <a:t>18.11.2013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45" r:id="rId6"/>
    <p:sldLayoutId id="2147483746" r:id="rId7"/>
    <p:sldLayoutId id="2147483747" r:id="rId8"/>
    <p:sldLayoutId id="2147483748" r:id="rId9"/>
    <p:sldLayoutId id="2147483749" r:id="rId10"/>
    <p:sldLayoutId id="2147483750" r:id="rId11"/>
    <p:sldLayoutId id="2147483751" r:id="rId12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arelkryl.cz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vladimirmerta.cz/texty_pisni.php?te=22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utka.cz/new/html/texty1.html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17068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VY_32_INOVACE_CJ_4_KRE_12_ZPIVANA_POEZIE_I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Jiří Krejčí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Současná česká literatura (1989 – 2013)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4.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11. 11. 2013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Výukový materiál přináší výběrový přehled</a:t>
                      </a:r>
                      <a:r>
                        <a:rPr kumimoji="0" lang="cs-CZ" sz="1200" b="0" i="0" kern="1200" baseline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tvorby tzv. zpívané poezie. Zároveň se snaží o zapojení studentů do výuky formou otázek k textům zprostředkovaným hypertextovými odkazy.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PC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537210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2800" cap="small" smtClean="0">
                <a:latin typeface="Constantia" pitchFamily="18" charset="0"/>
              </a:rPr>
              <a:t>Zpívaná poezie I</a:t>
            </a:r>
            <a:endParaRPr lang="cs-CZ" sz="280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>
                <a:latin typeface="Constantia" pitchFamily="18" charset="0"/>
              </a:rPr>
              <a:t>Česká literatura po roce 1989</a:t>
            </a:r>
            <a:endParaRPr lang="cs-CZ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effectLst/>
                <a:latin typeface="Constantia" pitchFamily="18" charset="0"/>
              </a:rPr>
              <a:t>Karel Kryl (1944 - 1994)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4717504"/>
          </a:xfrm>
        </p:spPr>
        <p:txBody>
          <a:bodyPr>
            <a:normAutofit fontScale="550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Lot </a:t>
            </a:r>
            <a:r>
              <a:rPr lang="cs-CZ" smtClean="0">
                <a:latin typeface="Constantia" pitchFamily="18" charset="0"/>
              </a:rPr>
              <a:t>(bibliofilie, 1991)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8. – 12. básnička na zrcadlo </a:t>
            </a:r>
            <a:r>
              <a:rPr lang="cs-CZ" smtClean="0">
                <a:latin typeface="Constantia" pitchFamily="18" charset="0"/>
              </a:rPr>
              <a:t>(Lanzarote – Waldkirchen 1991, 1997 in Spisy II)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Sněhurka v hadřících </a:t>
            </a:r>
            <a:r>
              <a:rPr lang="cs-CZ" smtClean="0">
                <a:latin typeface="Constantia" pitchFamily="18" charset="0"/>
              </a:rPr>
              <a:t>(soukromý tisk, 1992, 1997 in Spisy II)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Pod grafiku </a:t>
            </a:r>
            <a:r>
              <a:rPr lang="cs-CZ" smtClean="0">
                <a:latin typeface="Constantia" pitchFamily="18" charset="0"/>
              </a:rPr>
              <a:t>(soukromý tisk, 1993, 1997 in Spisy II)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Půlkacíř </a:t>
            </a:r>
            <a:r>
              <a:rPr lang="cs-CZ" smtClean="0">
                <a:latin typeface="Constantia" pitchFamily="18" charset="0"/>
              </a:rPr>
              <a:t>(rozhovor s M. Čermákem, 1993; rozšíř. 1994)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Krylogie </a:t>
            </a:r>
            <a:r>
              <a:rPr lang="cs-CZ" smtClean="0">
                <a:latin typeface="Constantia" pitchFamily="18" charset="0"/>
              </a:rPr>
              <a:t>(texty, komentáře, autorské pořady pro rozhlasovou stanici Svobodná Evropa, 1994)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Krylias a Odyssea </a:t>
            </a:r>
            <a:r>
              <a:rPr lang="cs-CZ" smtClean="0">
                <a:latin typeface="Constantia" pitchFamily="18" charset="0"/>
              </a:rPr>
              <a:t>(soukromý tisk, Mnichov 1995, 1997 in Spisy II)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haraKRYLí </a:t>
            </a:r>
            <a:r>
              <a:rPr lang="cs-CZ" smtClean="0">
                <a:latin typeface="Constantia" pitchFamily="18" charset="0"/>
              </a:rPr>
              <a:t>(soukromý tisk, 2004)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Rozhovory </a:t>
            </a:r>
            <a:r>
              <a:rPr lang="cs-CZ" smtClean="0">
                <a:latin typeface="Constantia" pitchFamily="18" charset="0"/>
              </a:rPr>
              <a:t>(soubor rozhovorů, 2006)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Země lhostejnost </a:t>
            </a:r>
            <a:r>
              <a:rPr lang="cs-CZ" smtClean="0">
                <a:latin typeface="Constantia" pitchFamily="18" charset="0"/>
              </a:rPr>
              <a:t>(publicistika, 2012)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Rýmované komentáře </a:t>
            </a:r>
            <a:r>
              <a:rPr lang="cs-CZ" smtClean="0">
                <a:latin typeface="Constantia" pitchFamily="18" charset="0"/>
              </a:rPr>
              <a:t>(z posledních relací Svobodné Evropy, 2013)</a:t>
            </a:r>
          </a:p>
          <a:p>
            <a:pPr>
              <a:buFont typeface="Wingdings" pitchFamily="2" charset="2"/>
              <a:buChar char="v"/>
            </a:pPr>
            <a:endParaRPr lang="cs-CZ" sz="2200" smtClean="0">
              <a:latin typeface="Constantia" pitchFamily="18" charset="0"/>
            </a:endParaRPr>
          </a:p>
          <a:p>
            <a:pPr algn="r">
              <a:buNone/>
            </a:pPr>
            <a:endParaRPr lang="cs-CZ" sz="2200" smtClean="0">
              <a:latin typeface="Constantia" pitchFamily="18" charset="0"/>
            </a:endParaRPr>
          </a:p>
          <a:p>
            <a:pPr algn="r">
              <a:buNone/>
            </a:pPr>
            <a:endParaRPr lang="cs-CZ" sz="2200" smtClean="0">
              <a:latin typeface="Constantia" pitchFamily="18" charset="0"/>
            </a:endParaRPr>
          </a:p>
          <a:p>
            <a:pPr algn="r">
              <a:buNone/>
            </a:pPr>
            <a:r>
              <a:rPr lang="cs-CZ" sz="2200" smtClean="0">
                <a:latin typeface="Constantia" pitchFamily="18" charset="0"/>
              </a:rPr>
              <a:t>(Zizler, 2013)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effectLst/>
                <a:latin typeface="Constantia" pitchFamily="18" charset="0"/>
              </a:rPr>
              <a:t>Karel Kryl (1944 - 1994)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4717504"/>
          </a:xfrm>
        </p:spPr>
        <p:style>
          <a:lnRef idx="0">
            <a:scrgbClr r="0" g="0" b="0"/>
          </a:lnRef>
          <a:fillRef idx="1003">
            <a:schemeClr val="lt2"/>
          </a:fillRef>
          <a:effectRef idx="0">
            <a:scrgbClr r="0" g="0" b="0"/>
          </a:effectRef>
          <a:fontRef idx="major"/>
        </p:style>
        <p:txBody>
          <a:bodyPr>
            <a:normAutofit/>
          </a:bodyPr>
          <a:lstStyle/>
          <a:p>
            <a:pPr marL="0" algn="just">
              <a:spcBef>
                <a:spcPts val="0"/>
              </a:spcBef>
              <a:buNone/>
            </a:pPr>
            <a:r>
              <a:rPr lang="cs-CZ" smtClean="0">
                <a:latin typeface="Constantia" pitchFamily="18" charset="0"/>
              </a:rPr>
              <a:t>Na stránkách věnovaných osobnosti Karla Kryla najděte základní biografické, bibliografické a diskografické informace. Odpovězte na následující otázky:</a:t>
            </a:r>
          </a:p>
          <a:p>
            <a:pPr marL="0" algn="just">
              <a:spcBef>
                <a:spcPts val="0"/>
              </a:spcBef>
              <a:buNone/>
            </a:pPr>
            <a:endParaRPr lang="cs-CZ" smtClean="0">
              <a:latin typeface="Constantia" pitchFamily="18" charset="0"/>
            </a:endParaRPr>
          </a:p>
          <a:p>
            <a:pPr marL="230886" indent="-514350" algn="just">
              <a:spcBef>
                <a:spcPts val="0"/>
              </a:spcBef>
              <a:buAutoNum type="arabicPeriod"/>
            </a:pPr>
            <a:r>
              <a:rPr lang="cs-CZ" sz="2400" smtClean="0">
                <a:latin typeface="Constantia" pitchFamily="18" charset="0"/>
              </a:rPr>
              <a:t>Kdy Karel Kryl odešel z Československa?</a:t>
            </a:r>
          </a:p>
          <a:p>
            <a:pPr marL="230886" indent="-514350" algn="just">
              <a:spcBef>
                <a:spcPts val="0"/>
              </a:spcBef>
              <a:buAutoNum type="arabicPeriod"/>
            </a:pPr>
            <a:r>
              <a:rPr lang="cs-CZ" sz="2400" smtClean="0">
                <a:latin typeface="Constantia" pitchFamily="18" charset="0"/>
              </a:rPr>
              <a:t>Jaké tituly K. K. vyšly v nakl. Sixty-Eight Publishers?</a:t>
            </a:r>
          </a:p>
          <a:p>
            <a:pPr marL="230886" indent="-514350" algn="just">
              <a:spcBef>
                <a:spcPts val="0"/>
              </a:spcBef>
              <a:buAutoNum type="arabicPeriod"/>
            </a:pPr>
            <a:r>
              <a:rPr lang="cs-CZ" sz="2400" smtClean="0">
                <a:latin typeface="Constantia" pitchFamily="18" charset="0"/>
              </a:rPr>
              <a:t>Kolik existuje zveřejněných písní Karla Kryla?</a:t>
            </a:r>
          </a:p>
          <a:p>
            <a:pPr marL="230886" indent="-514350">
              <a:spcBef>
                <a:spcPts val="0"/>
              </a:spcBef>
              <a:buNone/>
            </a:pPr>
            <a:endParaRPr lang="cs-CZ" sz="2400" smtClean="0">
              <a:latin typeface="Constantia" pitchFamily="18" charset="0"/>
            </a:endParaRPr>
          </a:p>
          <a:p>
            <a:pPr marL="230886" indent="-514350" algn="ctr">
              <a:spcBef>
                <a:spcPts val="0"/>
              </a:spcBef>
              <a:buNone/>
            </a:pPr>
            <a:r>
              <a:rPr lang="cs-CZ" sz="2400" smtClean="0">
                <a:hlinkClick r:id="rId2"/>
              </a:rPr>
              <a:t>http://www.karelkryl.cz/</a:t>
            </a:r>
            <a:r>
              <a:rPr lang="cs-CZ" sz="2400" smtClean="0">
                <a:latin typeface="Constantia" pitchFamily="18" charset="0"/>
              </a:rPr>
              <a:t> </a:t>
            </a:r>
            <a:endParaRPr lang="cs-CZ" sz="1800" smtClean="0">
              <a:latin typeface="Constantia" pitchFamily="18" charset="0"/>
            </a:endParaRPr>
          </a:p>
          <a:p>
            <a:pPr algn="r">
              <a:buNone/>
            </a:pPr>
            <a:endParaRPr lang="cs-CZ" sz="2200" smtClean="0">
              <a:latin typeface="Constantia" pitchFamily="18" charset="0"/>
            </a:endParaRPr>
          </a:p>
          <a:p>
            <a:pPr algn="r">
              <a:buNone/>
            </a:pPr>
            <a:endParaRPr lang="cs-CZ" sz="2200" smtClean="0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effectLst/>
                <a:latin typeface="Constantia" pitchFamily="18" charset="0"/>
              </a:rPr>
              <a:t>Vladimír Merta (1946)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259632" y="1447800"/>
            <a:ext cx="7674056" cy="471750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3800" i="1" smtClean="0">
                <a:latin typeface="Constantia" pitchFamily="18" charset="0"/>
              </a:rPr>
              <a:t> </a:t>
            </a:r>
            <a:r>
              <a:rPr lang="cs-CZ" i="1" smtClean="0">
                <a:latin typeface="Constantia" pitchFamily="18" charset="0"/>
              </a:rPr>
              <a:t>Výhoda podání </a:t>
            </a:r>
            <a:r>
              <a:rPr lang="cs-CZ" smtClean="0">
                <a:latin typeface="Constantia" pitchFamily="18" charset="0"/>
              </a:rPr>
              <a:t>(próza, 1989)</a:t>
            </a:r>
          </a:p>
          <a:p>
            <a:pPr>
              <a:buFont typeface="Wingdings" pitchFamily="2" charset="2"/>
              <a:buChar char="v"/>
            </a:pPr>
            <a:r>
              <a:rPr lang="cs-CZ" smtClean="0">
                <a:latin typeface="Constantia" pitchFamily="18" charset="0"/>
              </a:rPr>
              <a:t> </a:t>
            </a:r>
            <a:r>
              <a:rPr lang="cs-CZ" i="1" smtClean="0">
                <a:latin typeface="Constantia" pitchFamily="18" charset="0"/>
              </a:rPr>
              <a:t>Zpívaná poezie </a:t>
            </a:r>
            <a:r>
              <a:rPr lang="cs-CZ" smtClean="0">
                <a:latin typeface="Constantia" pitchFamily="18" charset="0"/>
              </a:rPr>
              <a:t>(studie, 1990)</a:t>
            </a:r>
          </a:p>
          <a:p>
            <a:pPr>
              <a:buFont typeface="Wingdings" pitchFamily="2" charset="2"/>
              <a:buChar char="v"/>
            </a:pPr>
            <a:r>
              <a:rPr lang="cs-CZ" smtClean="0">
                <a:latin typeface="Constantia" pitchFamily="18" charset="0"/>
              </a:rPr>
              <a:t> </a:t>
            </a:r>
            <a:r>
              <a:rPr lang="cs-CZ" i="1" smtClean="0">
                <a:latin typeface="Constantia" pitchFamily="18" charset="0"/>
              </a:rPr>
              <a:t>Nebuď nikdy sám </a:t>
            </a:r>
            <a:r>
              <a:rPr lang="cs-CZ" smtClean="0">
                <a:latin typeface="Constantia" pitchFamily="18" charset="0"/>
              </a:rPr>
              <a:t>(1991)</a:t>
            </a:r>
          </a:p>
          <a:p>
            <a:pPr>
              <a:buFont typeface="Wingdings" pitchFamily="2" charset="2"/>
              <a:buChar char="v"/>
            </a:pPr>
            <a:r>
              <a:rPr lang="cs-CZ" smtClean="0">
                <a:latin typeface="Constantia" pitchFamily="18" charset="0"/>
              </a:rPr>
              <a:t> </a:t>
            </a:r>
            <a:r>
              <a:rPr lang="cs-CZ" i="1" smtClean="0">
                <a:latin typeface="Constantia" pitchFamily="18" charset="0"/>
              </a:rPr>
              <a:t>Narozen v Čechách </a:t>
            </a:r>
            <a:r>
              <a:rPr lang="cs-CZ" smtClean="0">
                <a:latin typeface="Constantia" pitchFamily="18" charset="0"/>
              </a:rPr>
              <a:t>(písňové texty z let 1967–89, 1992)</a:t>
            </a:r>
          </a:p>
          <a:p>
            <a:pPr>
              <a:buFont typeface="Wingdings" pitchFamily="2" charset="2"/>
              <a:buChar char="v"/>
            </a:pPr>
            <a:r>
              <a:rPr lang="cs-CZ" smtClean="0">
                <a:latin typeface="Constantia" pitchFamily="18" charset="0"/>
              </a:rPr>
              <a:t> </a:t>
            </a:r>
            <a:r>
              <a:rPr lang="cs-CZ" i="1" smtClean="0">
                <a:latin typeface="Constantia" pitchFamily="18" charset="0"/>
              </a:rPr>
              <a:t>Mimo čas </a:t>
            </a:r>
            <a:r>
              <a:rPr lang="cs-CZ" smtClean="0">
                <a:latin typeface="Constantia" pitchFamily="18" charset="0"/>
              </a:rPr>
              <a:t>(písňové texty, 2013)</a:t>
            </a:r>
          </a:p>
          <a:p>
            <a:pPr>
              <a:buNone/>
            </a:pPr>
            <a:endParaRPr lang="cs-CZ" smtClean="0">
              <a:latin typeface="Constantia" pitchFamily="18" charset="0"/>
            </a:endParaRPr>
          </a:p>
          <a:p>
            <a:pPr algn="r">
              <a:buNone/>
            </a:pPr>
            <a:r>
              <a:rPr lang="cs-CZ" sz="2800" smtClean="0">
                <a:latin typeface="Constantia" pitchFamily="18" charset="0"/>
              </a:rPr>
              <a:t>(Bělič, 2013)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effectLst/>
                <a:latin typeface="Constantia" pitchFamily="18" charset="0"/>
              </a:rPr>
              <a:t>Vladimír Merta (1946)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4717504"/>
          </a:xfrm>
        </p:spPr>
        <p:style>
          <a:lnRef idx="0">
            <a:scrgbClr r="0" g="0" b="0"/>
          </a:lnRef>
          <a:fillRef idx="1003">
            <a:schemeClr val="lt2"/>
          </a:fillRef>
          <a:effectRef idx="0">
            <a:scrgbClr r="0" g="0" b="0"/>
          </a:effectRef>
          <a:fontRef idx="major"/>
        </p:style>
        <p:txBody>
          <a:bodyPr>
            <a:normAutofit/>
          </a:bodyPr>
          <a:lstStyle/>
          <a:p>
            <a:pPr marL="0" algn="just">
              <a:spcBef>
                <a:spcPts val="0"/>
              </a:spcBef>
              <a:buNone/>
            </a:pPr>
            <a:r>
              <a:rPr lang="cs-CZ" smtClean="0">
                <a:latin typeface="Constantia" pitchFamily="18" charset="0"/>
              </a:rPr>
              <a:t>Přečtěte si na oficiálních osobních stránkách Vladimíra Merty text jeho slavné písně Praha magická z roku 1986. O jakých historických obdobích naší země píseň vypovídá? (Víte, který  italský bohemista napsal knihu stejného názvu?)</a:t>
            </a:r>
          </a:p>
          <a:p>
            <a:pPr marL="0" algn="just">
              <a:spcBef>
                <a:spcPts val="0"/>
              </a:spcBef>
              <a:buNone/>
            </a:pPr>
            <a:endParaRPr lang="cs-CZ" smtClean="0">
              <a:latin typeface="Constantia" pitchFamily="18" charset="0"/>
            </a:endParaRPr>
          </a:p>
          <a:p>
            <a:pPr marL="0" algn="ctr">
              <a:spcBef>
                <a:spcPts val="0"/>
              </a:spcBef>
              <a:buNone/>
            </a:pPr>
            <a:r>
              <a:rPr lang="cs-CZ" smtClean="0">
                <a:hlinkClick r:id="rId2"/>
              </a:rPr>
              <a:t>Vladimír Merta: Praha magická</a:t>
            </a:r>
            <a:endParaRPr lang="cs-CZ" smtClean="0">
              <a:latin typeface="Constantia" pitchFamily="18" charset="0"/>
            </a:endParaRPr>
          </a:p>
          <a:p>
            <a:pPr marL="0" algn="just">
              <a:spcBef>
                <a:spcPts val="0"/>
              </a:spcBef>
              <a:buNone/>
            </a:pPr>
            <a:endParaRPr lang="cs-CZ" smtClean="0">
              <a:latin typeface="Constantia" pitchFamily="18" charset="0"/>
            </a:endParaRPr>
          </a:p>
          <a:p>
            <a:pPr algn="r">
              <a:buNone/>
            </a:pPr>
            <a:endParaRPr lang="cs-CZ" sz="2200" smtClean="0">
              <a:latin typeface="Constantia" pitchFamily="18" charset="0"/>
            </a:endParaRPr>
          </a:p>
          <a:p>
            <a:pPr algn="r">
              <a:buNone/>
            </a:pPr>
            <a:endParaRPr lang="cs-CZ" sz="2200" smtClean="0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effectLst/>
                <a:latin typeface="Constantia" pitchFamily="18" charset="0"/>
              </a:rPr>
              <a:t>Jaroslav Hutka (1947)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4717504"/>
          </a:xfrm>
        </p:spPr>
        <p:txBody>
          <a:bodyPr>
            <a:normAutofit fontScale="325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sz="8000" i="1" smtClean="0">
                <a:latin typeface="Constantia" pitchFamily="18" charset="0"/>
              </a:rPr>
              <a:t> Požár v bazaru (povídky, Rotterdam 1989; 1990)</a:t>
            </a:r>
          </a:p>
          <a:p>
            <a:pPr>
              <a:buFont typeface="Wingdings" pitchFamily="2" charset="2"/>
              <a:buChar char="v"/>
            </a:pPr>
            <a:r>
              <a:rPr lang="cs-CZ" sz="8000" i="1" smtClean="0">
                <a:latin typeface="Constantia" pitchFamily="18" charset="0"/>
              </a:rPr>
              <a:t> Pravděpodobné vzdálenosti (rozhovory s Milošem Čermákem, 1994)</a:t>
            </a:r>
          </a:p>
          <a:p>
            <a:pPr>
              <a:buFont typeface="Wingdings" pitchFamily="2" charset="2"/>
              <a:buChar char="v"/>
            </a:pPr>
            <a:r>
              <a:rPr lang="cs-CZ" sz="8000" i="1" smtClean="0">
                <a:latin typeface="Constantia" pitchFamily="18" charset="0"/>
              </a:rPr>
              <a:t> Dvorky + Plechovka (povídky, 1996)</a:t>
            </a:r>
          </a:p>
          <a:p>
            <a:pPr>
              <a:buFont typeface="Wingdings" pitchFamily="2" charset="2"/>
              <a:buChar char="v"/>
            </a:pPr>
            <a:r>
              <a:rPr lang="cs-CZ" sz="8000" i="1" smtClean="0">
                <a:latin typeface="Constantia" pitchFamily="18" charset="0"/>
              </a:rPr>
              <a:t> Koryta krve (1996)</a:t>
            </a:r>
          </a:p>
          <a:p>
            <a:pPr>
              <a:buFont typeface="Wingdings" pitchFamily="2" charset="2"/>
              <a:buChar char="v"/>
            </a:pPr>
            <a:r>
              <a:rPr lang="cs-CZ" sz="8000" i="1" smtClean="0">
                <a:latin typeface="Constantia" pitchFamily="18" charset="0"/>
              </a:rPr>
              <a:t> Podzim je tady (fejetony, 1998)</a:t>
            </a:r>
          </a:p>
          <a:p>
            <a:pPr>
              <a:buFont typeface="Wingdings" pitchFamily="2" charset="2"/>
              <a:buChar char="v"/>
            </a:pPr>
            <a:r>
              <a:rPr lang="cs-CZ" sz="8000" i="1" smtClean="0">
                <a:latin typeface="Constantia" pitchFamily="18" charset="0"/>
              </a:rPr>
              <a:t> Slova a písně (písňové texty, bibliofilie 2002)</a:t>
            </a:r>
          </a:p>
          <a:p>
            <a:pPr>
              <a:buFont typeface="Wingdings" pitchFamily="2" charset="2"/>
              <a:buChar char="v"/>
            </a:pPr>
            <a:r>
              <a:rPr lang="cs-CZ" sz="8000" i="1" smtClean="0">
                <a:latin typeface="Constantia" pitchFamily="18" charset="0"/>
              </a:rPr>
              <a:t> Pravděpodobnej svět (písňové texty, 2003).</a:t>
            </a:r>
            <a:endParaRPr lang="cs-CZ" sz="5200" i="1" smtClean="0">
              <a:latin typeface="Constantia" pitchFamily="18" charset="0"/>
            </a:endParaRPr>
          </a:p>
          <a:p>
            <a:pPr>
              <a:buNone/>
            </a:pPr>
            <a:endParaRPr lang="cs-CZ" sz="5200" i="1" smtClean="0">
              <a:latin typeface="Constantia" pitchFamily="18" charset="0"/>
            </a:endParaRPr>
          </a:p>
          <a:p>
            <a:pPr algn="r">
              <a:buNone/>
            </a:pPr>
            <a:r>
              <a:rPr lang="cs-CZ" sz="4800" smtClean="0">
                <a:latin typeface="Constantia" pitchFamily="18" charset="0"/>
              </a:rPr>
              <a:t>(Brožová, 2013)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effectLst/>
                <a:latin typeface="Constantia" pitchFamily="18" charset="0"/>
              </a:rPr>
              <a:t>Jaroslav Hutka (1947)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4717504"/>
          </a:xfrm>
        </p:spPr>
        <p:style>
          <a:lnRef idx="0">
            <a:scrgbClr r="0" g="0" b="0"/>
          </a:lnRef>
          <a:fillRef idx="1003">
            <a:schemeClr val="lt2"/>
          </a:fillRef>
          <a:effectRef idx="0">
            <a:scrgbClr r="0" g="0" b="0"/>
          </a:effectRef>
          <a:fontRef idx="major"/>
        </p:style>
        <p:txBody>
          <a:bodyPr>
            <a:normAutofit/>
          </a:bodyPr>
          <a:lstStyle/>
          <a:p>
            <a:pPr marL="0" algn="just">
              <a:spcBef>
                <a:spcPts val="0"/>
              </a:spcBef>
              <a:buNone/>
            </a:pPr>
            <a:r>
              <a:rPr lang="cs-CZ" sz="3000" smtClean="0">
                <a:latin typeface="Constantia" pitchFamily="18" charset="0"/>
              </a:rPr>
              <a:t>Seznamte se prostřednictvím oficiálních stránek autora s lidovými písněmi, které Jaroslav Hutka adaptoval. Texty pocházejí především ze Sušilovy sbírky </a:t>
            </a:r>
            <a:r>
              <a:rPr lang="cs-CZ" sz="3000" i="1" smtClean="0">
                <a:latin typeface="Constantia" pitchFamily="18" charset="0"/>
              </a:rPr>
              <a:t>Moravské národní písně</a:t>
            </a:r>
            <a:r>
              <a:rPr lang="cs-CZ" sz="3000" smtClean="0">
                <a:latin typeface="Constantia" pitchFamily="18" charset="0"/>
              </a:rPr>
              <a:t>. Poslechněte si píseň </a:t>
            </a:r>
            <a:r>
              <a:rPr lang="cs-CZ" sz="3000" i="1" smtClean="0">
                <a:latin typeface="Constantia" pitchFamily="18" charset="0"/>
              </a:rPr>
              <a:t>Hádala se duše s tělem </a:t>
            </a:r>
            <a:r>
              <a:rPr lang="cs-CZ" sz="3000" smtClean="0">
                <a:latin typeface="Constantia" pitchFamily="18" charset="0"/>
              </a:rPr>
              <a:t>s  pradávným středověkým námětem tzv. „sváru“. Pokuste se ji interpretovat. </a:t>
            </a:r>
          </a:p>
          <a:p>
            <a:pPr marL="0">
              <a:spcBef>
                <a:spcPts val="0"/>
              </a:spcBef>
              <a:buNone/>
            </a:pPr>
            <a:endParaRPr lang="cs-CZ" sz="3600" smtClean="0">
              <a:latin typeface="Constantia" pitchFamily="18" charset="0"/>
            </a:endParaRPr>
          </a:p>
          <a:p>
            <a:pPr marL="0" algn="ctr">
              <a:spcBef>
                <a:spcPts val="0"/>
              </a:spcBef>
              <a:buNone/>
            </a:pPr>
            <a:r>
              <a:rPr lang="cs-CZ" sz="1800" smtClean="0">
                <a:hlinkClick r:id="rId2"/>
              </a:rPr>
              <a:t>http://www.hutka.cz/new/html/texty1.html</a:t>
            </a:r>
            <a:endParaRPr lang="cs-CZ" sz="2000" smtClean="0">
              <a:latin typeface="Constantia" pitchFamily="18" charset="0"/>
            </a:endParaRPr>
          </a:p>
          <a:p>
            <a:pPr>
              <a:buNone/>
            </a:pPr>
            <a:endParaRPr lang="cs-CZ" sz="5200" i="1" smtClean="0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1435608" y="1447800"/>
            <a:ext cx="7456872" cy="5005536"/>
          </a:xfrm>
        </p:spPr>
        <p:txBody>
          <a:bodyPr>
            <a:noAutofit/>
          </a:bodyPr>
          <a:lstStyle/>
          <a:p>
            <a:pPr marL="0">
              <a:spcBef>
                <a:spcPts val="0"/>
              </a:spcBef>
              <a:buNone/>
            </a:pPr>
            <a:r>
              <a:rPr lang="cs-CZ" sz="1300" smtClean="0"/>
              <a:t>BĚLIČ, Jiří. </a:t>
            </a:r>
            <a:r>
              <a:rPr lang="cs-CZ" sz="1300" i="1" smtClean="0"/>
              <a:t>Vladimír Merta</a:t>
            </a:r>
            <a:r>
              <a:rPr lang="cs-CZ" sz="1300" smtClean="0"/>
              <a:t> </a:t>
            </a:r>
            <a:r>
              <a:rPr lang="cs-CZ" sz="1300" smtClean="0">
                <a:solidFill>
                  <a:prstClr val="black"/>
                </a:solidFill>
              </a:rPr>
              <a:t>[online]. [cit. 9.11.2013]. Dostupný na WWW: </a:t>
            </a:r>
            <a:r>
              <a:rPr lang="cs-CZ" sz="1300" smtClean="0"/>
              <a:t>http://www.slovnikceskeliteratury.cz/showContent.jsp?docId=1072&amp;hl=vladim%C3%ADr+merta+</a:t>
            </a:r>
          </a:p>
          <a:p>
            <a:pPr marL="0">
              <a:spcBef>
                <a:spcPts val="0"/>
              </a:spcBef>
              <a:buNone/>
            </a:pPr>
            <a:endParaRPr lang="cs-CZ" sz="1300" smtClean="0"/>
          </a:p>
          <a:p>
            <a:pPr marL="0">
              <a:spcBef>
                <a:spcPts val="0"/>
              </a:spcBef>
              <a:buNone/>
            </a:pPr>
            <a:r>
              <a:rPr lang="cs-CZ" sz="1300" smtClean="0"/>
              <a:t>HRUŠKA, Petr; MACHALA, Lubomír; VODIČKA, Libor a kol. </a:t>
            </a:r>
            <a:r>
              <a:rPr lang="cs-CZ" sz="1300" i="1" smtClean="0"/>
              <a:t>V souřadnicích volnosti. Česká literatura devadesátých let dvacátého století v interpretacích</a:t>
            </a:r>
            <a:r>
              <a:rPr lang="cs-CZ" sz="1300" smtClean="0"/>
              <a:t>. Praha: Academia, 2008, ISBN 978-80-200-1630-0.</a:t>
            </a:r>
          </a:p>
          <a:p>
            <a:pPr marL="0">
              <a:spcBef>
                <a:spcPts val="0"/>
              </a:spcBef>
              <a:buNone/>
            </a:pPr>
            <a:endParaRPr lang="cs-CZ" sz="1300" smtClean="0"/>
          </a:p>
          <a:p>
            <a:pPr marL="0">
              <a:spcBef>
                <a:spcPts val="0"/>
              </a:spcBef>
              <a:buNone/>
            </a:pPr>
            <a:r>
              <a:rPr lang="cs-CZ" sz="1300" smtClean="0"/>
              <a:t>HUTKA, Jaroslav. Lidové písně [online]. [cit. 11.11.2013]. Dostupný ne www: http://www.hutka.cz/new/html/texty1.html</a:t>
            </a:r>
          </a:p>
          <a:p>
            <a:pPr marL="0">
              <a:spcBef>
                <a:spcPts val="0"/>
              </a:spcBef>
              <a:buNone/>
            </a:pPr>
            <a:endParaRPr lang="cs-CZ" sz="1300" smtClean="0"/>
          </a:p>
          <a:p>
            <a:pPr marL="0">
              <a:spcBef>
                <a:spcPts val="0"/>
              </a:spcBef>
              <a:buNone/>
            </a:pPr>
            <a:r>
              <a:rPr lang="cs-CZ" sz="1300" smtClean="0"/>
              <a:t>JANOUŠEK, Pavel a kol. </a:t>
            </a:r>
            <a:r>
              <a:rPr lang="cs-CZ" sz="1300" i="1" smtClean="0"/>
              <a:t>Dějiny české literatury 1945 - 1989</a:t>
            </a:r>
            <a:r>
              <a:rPr lang="cs-CZ" sz="1300" smtClean="0"/>
              <a:t>. </a:t>
            </a:r>
            <a:r>
              <a:rPr lang="cs-CZ" sz="1300" i="1" smtClean="0"/>
              <a:t>IV. 1969 – 1989.</a:t>
            </a:r>
            <a:r>
              <a:rPr lang="cs-CZ" sz="1300" smtClean="0"/>
              <a:t> Praha: Academia, 2008, ISBN 978-80-200-1631-7.</a:t>
            </a:r>
          </a:p>
          <a:p>
            <a:pPr marL="0">
              <a:spcBef>
                <a:spcPts val="0"/>
              </a:spcBef>
              <a:buNone/>
            </a:pPr>
            <a:endParaRPr lang="cs-CZ" sz="1300" smtClean="0"/>
          </a:p>
          <a:p>
            <a:pPr marL="0">
              <a:spcBef>
                <a:spcPts val="0"/>
              </a:spcBef>
              <a:buNone/>
            </a:pPr>
            <a:r>
              <a:rPr lang="cs-CZ" sz="1300" smtClean="0"/>
              <a:t>KRYL, Marie Magdalena. </a:t>
            </a:r>
            <a:r>
              <a:rPr lang="cs-CZ" sz="1300" i="1" smtClean="0"/>
              <a:t>Karel Kryl</a:t>
            </a:r>
            <a:r>
              <a:rPr lang="cs-CZ" sz="1300" smtClean="0"/>
              <a:t> [online]. [cit. 11.11.2013]. Dostupný na WWW: http://www.karelkryl.cz/</a:t>
            </a:r>
          </a:p>
          <a:p>
            <a:pPr marL="0">
              <a:spcBef>
                <a:spcPts val="0"/>
              </a:spcBef>
              <a:buNone/>
            </a:pPr>
            <a:endParaRPr lang="cs-CZ" sz="1300" smtClean="0"/>
          </a:p>
          <a:p>
            <a:pPr marL="0">
              <a:spcBef>
                <a:spcPts val="0"/>
              </a:spcBef>
              <a:buNone/>
            </a:pPr>
            <a:r>
              <a:rPr lang="cs-CZ" sz="1300" smtClean="0"/>
              <a:t>MERTA, Vladimír. </a:t>
            </a:r>
            <a:r>
              <a:rPr lang="cs-CZ" sz="1300" i="1" smtClean="0"/>
              <a:t>Praha magická</a:t>
            </a:r>
            <a:r>
              <a:rPr lang="cs-CZ" sz="1300" smtClean="0"/>
              <a:t> [online]. [cit. 11.11.2013]. Dostupný na WWW: http://www.vladimirmerta.cz/texty_pisni.php?te=22</a:t>
            </a:r>
          </a:p>
          <a:p>
            <a:pPr marL="0">
              <a:spcBef>
                <a:spcPts val="0"/>
              </a:spcBef>
              <a:buNone/>
            </a:pPr>
            <a:endParaRPr lang="cs-CZ" sz="1300" smtClean="0"/>
          </a:p>
          <a:p>
            <a:pPr marL="0">
              <a:spcBef>
                <a:spcPts val="0"/>
              </a:spcBef>
              <a:buNone/>
            </a:pPr>
            <a:r>
              <a:rPr lang="cs-CZ" sz="1300" smtClean="0"/>
              <a:t>NONDTKOVÁ, Michaela; VOJTKOVÁ, Milena. </a:t>
            </a:r>
            <a:r>
              <a:rPr lang="cs-CZ" sz="1300" i="1" smtClean="0"/>
              <a:t>Jaroslav Hutka </a:t>
            </a:r>
            <a:r>
              <a:rPr lang="cs-CZ" sz="1300" smtClean="0"/>
              <a:t>[online]. [cit. 11.11.2013]. Dostupný na WWW: http://www.slovnikceskeliteratury.cz/showContent.jsp?docId=40&amp;hl=jaroslav+hutka+</a:t>
            </a:r>
            <a:endParaRPr lang="cs-CZ" sz="1300" i="1" smtClean="0"/>
          </a:p>
          <a:p>
            <a:pPr marL="0">
              <a:spcBef>
                <a:spcPts val="0"/>
              </a:spcBef>
              <a:buNone/>
            </a:pPr>
            <a:endParaRPr lang="cs-CZ" sz="1300" smtClean="0"/>
          </a:p>
          <a:p>
            <a:pPr marL="0">
              <a:spcBef>
                <a:spcPts val="0"/>
              </a:spcBef>
              <a:buNone/>
            </a:pPr>
            <a:r>
              <a:rPr lang="cs-CZ" sz="1300" smtClean="0"/>
              <a:t>ZIZLER, Jiří. </a:t>
            </a:r>
            <a:r>
              <a:rPr lang="cs-CZ" sz="1300" i="1" smtClean="0"/>
              <a:t>Karel Kryl</a:t>
            </a:r>
            <a:r>
              <a:rPr lang="cs-CZ" sz="1300" smtClean="0"/>
              <a:t>. </a:t>
            </a:r>
            <a:r>
              <a:rPr lang="cs-CZ" sz="1300" smtClean="0">
                <a:solidFill>
                  <a:prstClr val="black"/>
                </a:solidFill>
              </a:rPr>
              <a:t>[online]. [cit. 9.11.2013]. Dostupný na WWW: </a:t>
            </a:r>
            <a:r>
              <a:rPr lang="cs-CZ" sz="1300" smtClean="0"/>
              <a:t>http://www.slovnikceskeliteratury.cz/showContent.jsp?docId=2&amp;hl=karel+kryl+</a:t>
            </a:r>
          </a:p>
          <a:p>
            <a:pPr marL="0">
              <a:spcBef>
                <a:spcPts val="0"/>
              </a:spcBef>
              <a:buNone/>
            </a:pPr>
            <a:endParaRPr lang="cs-CZ" sz="1400" smtClean="0"/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2523</TotalTime>
  <Words>390</Words>
  <Application>Microsoft Office PowerPoint</Application>
  <PresentationFormat>Předvádění na obrazovce (4:3)</PresentationFormat>
  <Paragraphs>90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Snímek 1</vt:lpstr>
      <vt:lpstr>Zpívaná poezie I</vt:lpstr>
      <vt:lpstr>Karel Kryl (1944 - 1994)</vt:lpstr>
      <vt:lpstr>Karel Kryl (1944 - 1994)</vt:lpstr>
      <vt:lpstr>Vladimír Merta (1946)</vt:lpstr>
      <vt:lpstr>Vladimír Merta (1946)</vt:lpstr>
      <vt:lpstr>Jaroslav Hutka (1947)</vt:lpstr>
      <vt:lpstr>Jaroslav Hutka (1947)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Jiří Krejčí</cp:lastModifiedBy>
  <cp:revision>238</cp:revision>
  <dcterms:created xsi:type="dcterms:W3CDTF">2013-10-29T09:42:44Z</dcterms:created>
  <dcterms:modified xsi:type="dcterms:W3CDTF">2013-11-18T20:23:24Z</dcterms:modified>
</cp:coreProperties>
</file>