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notesMasterIdLst>
    <p:notesMasterId r:id="rId13"/>
  </p:notesMasterIdLst>
  <p:sldIdLst>
    <p:sldId id="257" r:id="rId2"/>
    <p:sldId id="280" r:id="rId3"/>
    <p:sldId id="305" r:id="rId4"/>
    <p:sldId id="321" r:id="rId5"/>
    <p:sldId id="302" r:id="rId6"/>
    <p:sldId id="316" r:id="rId7"/>
    <p:sldId id="289" r:id="rId8"/>
    <p:sldId id="318" r:id="rId9"/>
    <p:sldId id="319" r:id="rId10"/>
    <p:sldId id="320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6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9B271-F664-406C-BBD7-D73CB0D5CE97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6069FB-E566-443C-A373-F9990AF738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6069FB-E566-443C-A373-F9990AF73853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69F2D-6709-4D68-BDB3-62661C38F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AED9A1-85BC-45EE-B2A4-3311640071C5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  <p:sldLayoutId id="2147483751" r:id="rId12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ametnaroda.cz/witness/index/id/1559?locale=cs_CZ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edecek.cz/preklady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7068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VY_32_INOVACE_CJ_4_KRE_13_ZPIVANA_POEZIE_II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Krejčí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Současná česká literatura (1989 – 2013)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11. 11. 2013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Výukový materiál přináší výběrový přehled</a:t>
                      </a:r>
                      <a:r>
                        <a:rPr kumimoji="0"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tvorby tzv. zpívané poezie. Zároveň se snaží o zapojení studentů do výuky formou otázek k textům zprostředkovaným hypertextovými odkazy.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800" cap="small" smtClean="0">
                <a:latin typeface="Constantia" pitchFamily="18" charset="0"/>
              </a:rPr>
              <a:t>Zpívaná poezie II</a:t>
            </a:r>
            <a:endParaRPr lang="cs-CZ" sz="28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latin typeface="Constantia" pitchFamily="18" charset="0"/>
              </a:rPr>
              <a:t>Česká literatura po roce 1989</a:t>
            </a:r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Jan Burian (1952)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933528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6400" i="1" smtClean="0">
                <a:latin typeface="Constantia" pitchFamily="18" charset="0"/>
              </a:rPr>
              <a:t> Hodina duchů </a:t>
            </a:r>
            <a:r>
              <a:rPr lang="cs-CZ" sz="6400" smtClean="0">
                <a:latin typeface="Constantia" pitchFamily="18" charset="0"/>
              </a:rPr>
              <a:t>(1990)</a:t>
            </a:r>
          </a:p>
          <a:p>
            <a:pPr>
              <a:buFont typeface="Wingdings" pitchFamily="2" charset="2"/>
              <a:buChar char="v"/>
            </a:pPr>
            <a:r>
              <a:rPr lang="cs-CZ" sz="6400" i="1" smtClean="0">
                <a:latin typeface="Constantia" pitchFamily="18" charset="0"/>
              </a:rPr>
              <a:t>Dědicovo putování </a:t>
            </a:r>
            <a:r>
              <a:rPr lang="cs-CZ" sz="6400" smtClean="0">
                <a:latin typeface="Constantia" pitchFamily="18" charset="0"/>
              </a:rPr>
              <a:t>(Soukromá zpráva z Paříže, próza, 1990)</a:t>
            </a:r>
          </a:p>
          <a:p>
            <a:pPr>
              <a:buFont typeface="Wingdings" pitchFamily="2" charset="2"/>
              <a:buChar char="v"/>
            </a:pPr>
            <a:r>
              <a:rPr lang="cs-CZ" sz="6400" i="1" smtClean="0">
                <a:latin typeface="Constantia" pitchFamily="18" charset="0"/>
              </a:rPr>
              <a:t>Rychle než to zapomenu </a:t>
            </a:r>
            <a:r>
              <a:rPr lang="cs-CZ" sz="6400" smtClean="0">
                <a:latin typeface="Constantia" pitchFamily="18" charset="0"/>
              </a:rPr>
              <a:t>(Soukromé zápisky z let 1982-1985, próza, 1991)</a:t>
            </a:r>
          </a:p>
          <a:p>
            <a:pPr>
              <a:buFont typeface="Wingdings" pitchFamily="2" charset="2"/>
              <a:buChar char="v"/>
            </a:pPr>
            <a:r>
              <a:rPr lang="cs-CZ" sz="6400" i="1" smtClean="0">
                <a:latin typeface="Constantia" pitchFamily="18" charset="0"/>
              </a:rPr>
              <a:t>Tři hry </a:t>
            </a:r>
            <a:r>
              <a:rPr lang="cs-CZ" sz="6400" smtClean="0">
                <a:latin typeface="Constantia" pitchFamily="18" charset="0"/>
              </a:rPr>
              <a:t>(s J. Dědečkem, 1991)</a:t>
            </a:r>
          </a:p>
          <a:p>
            <a:pPr>
              <a:buFont typeface="Wingdings" pitchFamily="2" charset="2"/>
              <a:buChar char="v"/>
            </a:pPr>
            <a:r>
              <a:rPr lang="cs-CZ" sz="6400" i="1" smtClean="0">
                <a:latin typeface="Constantia" pitchFamily="18" charset="0"/>
              </a:rPr>
              <a:t>Cokoli o New Yorku </a:t>
            </a:r>
            <a:r>
              <a:rPr lang="cs-CZ" sz="6400" smtClean="0">
                <a:latin typeface="Constantia" pitchFamily="18" charset="0"/>
              </a:rPr>
              <a:t>(cestopis, 1991)</a:t>
            </a:r>
          </a:p>
          <a:p>
            <a:pPr>
              <a:buFont typeface="Wingdings" pitchFamily="2" charset="2"/>
              <a:buChar char="v"/>
            </a:pPr>
            <a:r>
              <a:rPr lang="cs-CZ" sz="6400" i="1" smtClean="0">
                <a:latin typeface="Constantia" pitchFamily="18" charset="0"/>
              </a:rPr>
              <a:t>Je tu nějaký zavěšený kafe? </a:t>
            </a:r>
            <a:r>
              <a:rPr lang="cs-CZ" sz="6400" smtClean="0">
                <a:latin typeface="Constantia" pitchFamily="18" charset="0"/>
              </a:rPr>
              <a:t>(fejetony, 1992)</a:t>
            </a:r>
          </a:p>
          <a:p>
            <a:pPr>
              <a:buFont typeface="Wingdings" pitchFamily="2" charset="2"/>
              <a:buChar char="v"/>
            </a:pPr>
            <a:r>
              <a:rPr lang="cs-CZ" sz="6400" i="1" smtClean="0">
                <a:latin typeface="Constantia" pitchFamily="18" charset="0"/>
              </a:rPr>
              <a:t>Cokoli o Dánsku </a:t>
            </a:r>
            <a:r>
              <a:rPr lang="cs-CZ" sz="6400" smtClean="0">
                <a:latin typeface="Constantia" pitchFamily="18" charset="0"/>
              </a:rPr>
              <a:t>(cestopis, 1992)</a:t>
            </a:r>
          </a:p>
          <a:p>
            <a:pPr>
              <a:buFont typeface="Wingdings" pitchFamily="2" charset="2"/>
              <a:buChar char="v"/>
            </a:pPr>
            <a:r>
              <a:rPr lang="cs-CZ" sz="6400" i="1" smtClean="0">
                <a:latin typeface="Constantia" pitchFamily="18" charset="0"/>
              </a:rPr>
              <a:t>Soukromá zpráva z Aarhusu </a:t>
            </a:r>
            <a:r>
              <a:rPr lang="cs-CZ" sz="6400" smtClean="0">
                <a:latin typeface="Constantia" pitchFamily="18" charset="0"/>
              </a:rPr>
              <a:t>(cestopis, 1994) </a:t>
            </a:r>
          </a:p>
          <a:p>
            <a:pPr>
              <a:buFont typeface="Wingdings" pitchFamily="2" charset="2"/>
              <a:buChar char="v"/>
            </a:pPr>
            <a:r>
              <a:rPr lang="cs-CZ" sz="6400" i="1" smtClean="0">
                <a:latin typeface="Constantia" pitchFamily="18" charset="0"/>
              </a:rPr>
              <a:t>Sága o cestě na Island </a:t>
            </a:r>
            <a:r>
              <a:rPr lang="cs-CZ" sz="6400" smtClean="0">
                <a:latin typeface="Constantia" pitchFamily="18" charset="0"/>
              </a:rPr>
              <a:t>(cestopis, 1995) </a:t>
            </a:r>
          </a:p>
          <a:p>
            <a:pPr>
              <a:buFont typeface="Wingdings" pitchFamily="2" charset="2"/>
              <a:buChar char="v"/>
            </a:pPr>
            <a:r>
              <a:rPr lang="cs-CZ" sz="6400" i="1" smtClean="0">
                <a:latin typeface="Constantia" pitchFamily="18" charset="0"/>
              </a:rPr>
              <a:t>Na shledanou zítra</a:t>
            </a:r>
            <a:r>
              <a:rPr lang="cs-CZ" sz="6400" smtClean="0">
                <a:latin typeface="Constantia" pitchFamily="18" charset="0"/>
              </a:rPr>
              <a:t> (texty a články o hudbě, 1995)</a:t>
            </a:r>
          </a:p>
          <a:p>
            <a:pPr>
              <a:buFont typeface="Wingdings" pitchFamily="2" charset="2"/>
              <a:buChar char="v"/>
            </a:pPr>
            <a:r>
              <a:rPr lang="cs-CZ" sz="6400" i="1" smtClean="0">
                <a:latin typeface="Constantia" pitchFamily="18" charset="0"/>
              </a:rPr>
              <a:t>Chilský deník aneb Cautiverio </a:t>
            </a:r>
            <a:r>
              <a:rPr lang="cs-CZ" sz="6400" smtClean="0">
                <a:latin typeface="Constantia" pitchFamily="18" charset="0"/>
              </a:rPr>
              <a:t>(cestopis, 1998)</a:t>
            </a:r>
          </a:p>
          <a:p>
            <a:pPr>
              <a:buFont typeface="Wingdings" pitchFamily="2" charset="2"/>
              <a:buChar char="v"/>
            </a:pPr>
            <a:r>
              <a:rPr lang="cs-CZ" sz="6400" i="1" smtClean="0">
                <a:latin typeface="Constantia" pitchFamily="18" charset="0"/>
              </a:rPr>
              <a:t>Ostrovy, majáky a mosty aneb Podivuhodná dobrodružství suchozemce v Baltském moři </a:t>
            </a:r>
            <a:r>
              <a:rPr lang="cs-CZ" sz="6400" smtClean="0">
                <a:latin typeface="Constantia" pitchFamily="18" charset="0"/>
              </a:rPr>
              <a:t>(cestopis, 2002)</a:t>
            </a:r>
          </a:p>
          <a:p>
            <a:pPr>
              <a:buFont typeface="Wingdings" pitchFamily="2" charset="2"/>
              <a:buChar char="v"/>
            </a:pPr>
            <a:r>
              <a:rPr lang="cs-CZ" sz="6400" i="1" smtClean="0">
                <a:latin typeface="Constantia" pitchFamily="18" charset="0"/>
              </a:rPr>
              <a:t>Výlet do Portugalska aneb Poetický průvodce na cestu tam a zpátky </a:t>
            </a:r>
            <a:r>
              <a:rPr lang="cs-CZ" sz="6400" smtClean="0">
                <a:latin typeface="Constantia" pitchFamily="18" charset="0"/>
              </a:rPr>
              <a:t>(cestopis,  2005)</a:t>
            </a:r>
          </a:p>
          <a:p>
            <a:pPr>
              <a:buFont typeface="Wingdings" pitchFamily="2" charset="2"/>
              <a:buChar char="v"/>
            </a:pPr>
            <a:r>
              <a:rPr lang="cs-CZ" sz="6400" i="1" smtClean="0">
                <a:latin typeface="Constantia" pitchFamily="18" charset="0"/>
              </a:rPr>
              <a:t>Ženy, muži a jiné básně </a:t>
            </a:r>
            <a:r>
              <a:rPr lang="cs-CZ" sz="6400" smtClean="0">
                <a:latin typeface="Constantia" pitchFamily="18" charset="0"/>
              </a:rPr>
              <a:t>(2007)</a:t>
            </a:r>
          </a:p>
          <a:p>
            <a:pPr>
              <a:buFont typeface="Wingdings" pitchFamily="2" charset="2"/>
              <a:buChar char="v"/>
            </a:pPr>
            <a:r>
              <a:rPr lang="cs-CZ" sz="6400" i="1" smtClean="0">
                <a:latin typeface="Constantia" pitchFamily="18" charset="0"/>
              </a:rPr>
              <a:t>Přízrak v nákupním středisku a další příběhy z této jiné doby (próza, 2009)</a:t>
            </a:r>
            <a:br>
              <a:rPr lang="cs-CZ" sz="6400" i="1" smtClean="0">
                <a:latin typeface="Constantia" pitchFamily="18" charset="0"/>
              </a:rPr>
            </a:br>
            <a:r>
              <a:rPr lang="cs-CZ" sz="6400" i="1" smtClean="0">
                <a:latin typeface="Constantia" pitchFamily="18" charset="0"/>
              </a:rPr>
              <a:t>Nežádoucí návraty E. F. Buriana </a:t>
            </a:r>
            <a:r>
              <a:rPr lang="cs-CZ" sz="6400" smtClean="0">
                <a:latin typeface="Constantia" pitchFamily="18" charset="0"/>
              </a:rPr>
              <a:t>(próza, 2012) </a:t>
            </a:r>
          </a:p>
          <a:p>
            <a:pPr algn="r">
              <a:buNone/>
            </a:pPr>
            <a:r>
              <a:rPr lang="cs-CZ" sz="4800" smtClean="0">
                <a:latin typeface="Constantia" pitchFamily="18" charset="0"/>
              </a:rPr>
              <a:t>(Burian, 2013)</a:t>
            </a: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Jan Burian (1952)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933528"/>
          </a:xfrm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 fontScale="40000" lnSpcReduction="20000"/>
          </a:bodyPr>
          <a:lstStyle/>
          <a:p>
            <a:pPr algn="r">
              <a:buNone/>
            </a:pPr>
            <a:endParaRPr lang="cs-CZ" sz="1200" smtClean="0">
              <a:latin typeface="Constantia" pitchFamily="18" charset="0"/>
            </a:endParaRPr>
          </a:p>
          <a:p>
            <a:pPr marL="0" algn="just">
              <a:spcBef>
                <a:spcPts val="0"/>
              </a:spcBef>
              <a:buNone/>
            </a:pPr>
            <a:r>
              <a:rPr lang="cs-CZ" sz="9800" smtClean="0">
                <a:latin typeface="Constantia" pitchFamily="18" charset="0"/>
              </a:rPr>
              <a:t>Přečtěte si životopis Jana Buriana na webu Paměť národa a pokuste se vlastními slovy popsat jeho vztah k otci  - E. F. Burianovi.</a:t>
            </a:r>
          </a:p>
          <a:p>
            <a:pPr marL="0" algn="just">
              <a:spcBef>
                <a:spcPts val="0"/>
              </a:spcBef>
              <a:buNone/>
            </a:pPr>
            <a:endParaRPr lang="cs-CZ" sz="8600" smtClean="0">
              <a:latin typeface="Constantia" pitchFamily="18" charset="0"/>
            </a:endParaRPr>
          </a:p>
          <a:p>
            <a:pPr marL="0" algn="just">
              <a:spcBef>
                <a:spcPts val="0"/>
              </a:spcBef>
              <a:buNone/>
            </a:pPr>
            <a:endParaRPr lang="cs-CZ" sz="8600" smtClean="0">
              <a:latin typeface="Constantia" pitchFamily="18" charset="0"/>
            </a:endParaRPr>
          </a:p>
          <a:p>
            <a:pPr marL="0" algn="just">
              <a:spcBef>
                <a:spcPts val="0"/>
              </a:spcBef>
              <a:buNone/>
            </a:pPr>
            <a:endParaRPr lang="cs-CZ" sz="8600" smtClean="0">
              <a:latin typeface="Constantia" pitchFamily="18" charset="0"/>
            </a:endParaRPr>
          </a:p>
          <a:p>
            <a:pPr marL="0" algn="ctr">
              <a:spcBef>
                <a:spcPts val="0"/>
              </a:spcBef>
              <a:buNone/>
            </a:pPr>
            <a:r>
              <a:rPr lang="cs-CZ" sz="4900" smtClean="0">
                <a:hlinkClick r:id="rId2"/>
              </a:rPr>
              <a:t>http://www.pametnaroda.cz/witness/index/id/1559?locale=cs_CZ</a:t>
            </a:r>
            <a:endParaRPr lang="cs-CZ" sz="8600" smtClean="0">
              <a:latin typeface="Constantia" pitchFamily="18" charset="0"/>
            </a:endParaRPr>
          </a:p>
          <a:p>
            <a:pPr algn="r">
              <a:buNone/>
            </a:pPr>
            <a:endParaRPr lang="cs-CZ" sz="2500" smtClean="0">
              <a:latin typeface="Constantia" pitchFamily="18" charset="0"/>
            </a:endParaRPr>
          </a:p>
          <a:p>
            <a:pPr algn="r">
              <a:buNone/>
            </a:pPr>
            <a:endParaRPr lang="cs-CZ" sz="2500" smtClean="0">
              <a:latin typeface="Constantia" pitchFamily="18" charset="0"/>
            </a:endParaRPr>
          </a:p>
          <a:p>
            <a:pPr algn="r">
              <a:buNone/>
            </a:pPr>
            <a:endParaRPr lang="cs-CZ" sz="2500" smtClean="0">
              <a:latin typeface="Constantia" pitchFamily="18" charset="0"/>
            </a:endParaRPr>
          </a:p>
          <a:p>
            <a:pPr algn="r">
              <a:buNone/>
            </a:pPr>
            <a:endParaRPr lang="cs-CZ" sz="1200" smtClean="0">
              <a:latin typeface="Constantia" pitchFamily="18" charset="0"/>
            </a:endParaRPr>
          </a:p>
          <a:p>
            <a:pPr algn="r">
              <a:buNone/>
            </a:pPr>
            <a:endParaRPr lang="cs-CZ" sz="1200" smtClean="0">
              <a:latin typeface="Constantia" pitchFamily="18" charset="0"/>
            </a:endParaRPr>
          </a:p>
          <a:p>
            <a:pPr algn="r">
              <a:buNone/>
            </a:pPr>
            <a:endParaRPr lang="cs-CZ" sz="1200" smtClean="0">
              <a:latin typeface="Constantia" pitchFamily="18" charset="0"/>
            </a:endParaRPr>
          </a:p>
          <a:p>
            <a:pPr algn="r">
              <a:buNone/>
            </a:pPr>
            <a:endParaRPr lang="cs-CZ" sz="1200" smtClean="0">
              <a:latin typeface="Constantia" pitchFamily="18" charset="0"/>
            </a:endParaRPr>
          </a:p>
          <a:p>
            <a:pPr algn="r">
              <a:buNone/>
            </a:pPr>
            <a:endParaRPr lang="cs-CZ" sz="1200" smtClean="0">
              <a:latin typeface="Constantia" pitchFamily="18" charset="0"/>
            </a:endParaRPr>
          </a:p>
          <a:p>
            <a:pPr algn="r">
              <a:buNone/>
            </a:pPr>
            <a:endParaRPr lang="cs-CZ" sz="1200" smtClean="0">
              <a:latin typeface="Constantia" pitchFamily="18" charset="0"/>
            </a:endParaRPr>
          </a:p>
          <a:p>
            <a:pPr algn="r">
              <a:buNone/>
            </a:pPr>
            <a:endParaRPr lang="cs-CZ" sz="1200" smtClean="0">
              <a:latin typeface="Constantia" pitchFamily="18" charset="0"/>
            </a:endParaRPr>
          </a:p>
          <a:p>
            <a:pPr algn="r">
              <a:buNone/>
            </a:pPr>
            <a:endParaRPr lang="cs-CZ" sz="1200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Jiří Dědeček (1953)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259632" y="1447800"/>
            <a:ext cx="7674056" cy="4717504"/>
          </a:xfrm>
        </p:spPr>
        <p:txBody>
          <a:bodyPr>
            <a:normAutofit fontScale="47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Oběžník </a:t>
            </a:r>
            <a:r>
              <a:rPr lang="cs-CZ" smtClean="0">
                <a:latin typeface="Constantia" pitchFamily="18" charset="0"/>
              </a:rPr>
              <a:t>(próza, Mnichov 1989; 1990)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Znělky </a:t>
            </a:r>
            <a:r>
              <a:rPr lang="cs-CZ" smtClean="0">
                <a:latin typeface="Constantia" pitchFamily="18" charset="0"/>
              </a:rPr>
              <a:t>(1991)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Tři hry </a:t>
            </a:r>
            <a:r>
              <a:rPr lang="cs-CZ" smtClean="0">
                <a:latin typeface="Constantia" pitchFamily="18" charset="0"/>
              </a:rPr>
              <a:t>(s J. Burianem, 1991)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Defilé </a:t>
            </a:r>
            <a:r>
              <a:rPr lang="cs-CZ" smtClean="0">
                <a:latin typeface="Constantia" pitchFamily="18" charset="0"/>
              </a:rPr>
              <a:t>(1991)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Reprezentant lůzy </a:t>
            </a:r>
            <a:r>
              <a:rPr lang="cs-CZ" smtClean="0">
                <a:latin typeface="Constantia" pitchFamily="18" charset="0"/>
              </a:rPr>
              <a:t>(Toronto 1992; 1994)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Projevy a stati /a jiné kydy/ z let 1974–1992 </a:t>
            </a:r>
            <a:r>
              <a:rPr lang="cs-CZ" smtClean="0">
                <a:latin typeface="Constantia" pitchFamily="18" charset="0"/>
              </a:rPr>
              <a:t>(fejetony, 1992)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Můj vůz (1999)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Věci po mrtvých </a:t>
            </a:r>
            <a:r>
              <a:rPr lang="cs-CZ" smtClean="0">
                <a:latin typeface="Constantia" pitchFamily="18" charset="0"/>
              </a:rPr>
              <a:t>(2001)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Šli červotoči do houslí </a:t>
            </a:r>
            <a:r>
              <a:rPr lang="cs-CZ" smtClean="0">
                <a:latin typeface="Constantia" pitchFamily="18" charset="0"/>
              </a:rPr>
              <a:t>(básně pro děti, 2001)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Uleželé želé </a:t>
            </a:r>
            <a:r>
              <a:rPr lang="cs-CZ" smtClean="0">
                <a:latin typeface="Constantia" pitchFamily="18" charset="0"/>
              </a:rPr>
              <a:t>(básně pro děti, 2005)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Bát se a krást </a:t>
            </a:r>
            <a:r>
              <a:rPr lang="cs-CZ" smtClean="0">
                <a:latin typeface="Constantia" pitchFamily="18" charset="0"/>
              </a:rPr>
              <a:t>(soubor fejetonů a esjejí z let 1993–2004; 2005)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JáMy </a:t>
            </a:r>
            <a:r>
              <a:rPr lang="cs-CZ" smtClean="0">
                <a:latin typeface="Constantia" pitchFamily="18" charset="0"/>
              </a:rPr>
              <a:t>(bibliof., 2008)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Snídaně se psem </a:t>
            </a:r>
            <a:r>
              <a:rPr lang="cs-CZ" smtClean="0">
                <a:latin typeface="Constantia" pitchFamily="18" charset="0"/>
              </a:rPr>
              <a:t>(román, 2008)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Haiku haiečku </a:t>
            </a:r>
            <a:r>
              <a:rPr lang="cs-CZ" smtClean="0">
                <a:latin typeface="Constantia" pitchFamily="18" charset="0"/>
              </a:rPr>
              <a:t>(2008)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Rispetti e dispetti / Poklony a pošklebky </a:t>
            </a:r>
            <a:r>
              <a:rPr lang="cs-CZ" smtClean="0">
                <a:latin typeface="Constantia" pitchFamily="18" charset="0"/>
              </a:rPr>
              <a:t>(pod jm. Angiola Poliziana, 2009)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Slizské písně 1971 – 1978 </a:t>
            </a:r>
            <a:r>
              <a:rPr lang="cs-CZ" smtClean="0">
                <a:latin typeface="Constantia" pitchFamily="18" charset="0"/>
              </a:rPr>
              <a:t>(2011)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Pohádky o Malé tlusté víle </a:t>
            </a:r>
            <a:r>
              <a:rPr lang="cs-CZ" smtClean="0">
                <a:latin typeface="Constantia" pitchFamily="18" charset="0"/>
              </a:rPr>
              <a:t>(pohádky pro děti, 2012)</a:t>
            </a:r>
          </a:p>
          <a:p>
            <a:pPr algn="r">
              <a:buNone/>
            </a:pPr>
            <a:r>
              <a:rPr lang="cs-CZ" sz="2500" smtClean="0">
                <a:latin typeface="Constantia" pitchFamily="18" charset="0"/>
              </a:rPr>
              <a:t>(Nondtková, Přibáň, 2013)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Jiří Dědeček (1953)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717504"/>
          </a:xfrm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pPr marL="0" algn="just">
              <a:spcBef>
                <a:spcPts val="0"/>
              </a:spcBef>
              <a:buNone/>
            </a:pPr>
            <a:r>
              <a:rPr lang="cs-CZ" smtClean="0">
                <a:latin typeface="Constantia" pitchFamily="18" charset="0"/>
              </a:rPr>
              <a:t>Zjistěte z oficiálních osobních stránek Jiřího Dědečka, z jakých jazyků překládal písňové texty, básně a divadelní hry. </a:t>
            </a:r>
          </a:p>
          <a:p>
            <a:pPr marL="0" algn="just">
              <a:spcBef>
                <a:spcPts val="0"/>
              </a:spcBef>
              <a:buNone/>
            </a:pPr>
            <a:endParaRPr lang="cs-CZ" smtClean="0">
              <a:latin typeface="Constantia" pitchFamily="18" charset="0"/>
            </a:endParaRPr>
          </a:p>
          <a:p>
            <a:pPr marL="0" algn="just">
              <a:spcBef>
                <a:spcPts val="0"/>
              </a:spcBef>
              <a:buNone/>
            </a:pPr>
            <a:endParaRPr lang="cs-CZ" smtClean="0">
              <a:latin typeface="Constantia" pitchFamily="18" charset="0"/>
            </a:endParaRPr>
          </a:p>
          <a:p>
            <a:pPr marL="0" algn="ctr">
              <a:spcBef>
                <a:spcPts val="0"/>
              </a:spcBef>
              <a:buNone/>
            </a:pPr>
            <a:r>
              <a:rPr lang="cs-CZ" smtClean="0">
                <a:hlinkClick r:id="rId2"/>
              </a:rPr>
              <a:t>http://www.dedecek.cz/preklady/</a:t>
            </a:r>
            <a:endParaRPr lang="cs-CZ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Jaromír Nohavica (1953)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71750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</a:t>
            </a:r>
            <a:r>
              <a:rPr lang="cs-CZ" i="1" smtClean="0">
                <a:latin typeface="Constantia" pitchFamily="18" charset="0"/>
              </a:rPr>
              <a:t>Chtěl jsem jí zazpívat </a:t>
            </a:r>
            <a:r>
              <a:rPr lang="cs-CZ" smtClean="0">
                <a:latin typeface="Constantia" pitchFamily="18" charset="0"/>
              </a:rPr>
              <a:t>(výběr textů, 2010)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</a:t>
            </a:r>
            <a:r>
              <a:rPr lang="cs-CZ" i="1" smtClean="0">
                <a:latin typeface="Constantia" pitchFamily="18" charset="0"/>
              </a:rPr>
              <a:t>Poslední mejdan </a:t>
            </a:r>
            <a:r>
              <a:rPr lang="cs-CZ" smtClean="0">
                <a:latin typeface="Constantia" pitchFamily="18" charset="0"/>
              </a:rPr>
              <a:t>(rozhovor se Zdeňkem Zapletalem, 1992)</a:t>
            </a:r>
          </a:p>
          <a:p>
            <a:pPr>
              <a:buFont typeface="Wingdings" pitchFamily="2" charset="2"/>
              <a:buChar char="v"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(Národní knihovna, 2013a)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Karel Plíhal (1958)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71750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Jako cool v plotě </a:t>
            </a:r>
            <a:r>
              <a:rPr lang="cs-CZ" smtClean="0">
                <a:latin typeface="Constantia" pitchFamily="18" charset="0"/>
              </a:rPr>
              <a:t>(2009)</a:t>
            </a: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(Národní knihovna, 2013b)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Zuzana Navarová (1959 - 2004)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71750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Andělská počta </a:t>
            </a:r>
            <a:r>
              <a:rPr lang="cs-CZ" smtClean="0">
                <a:latin typeface="Constantia" pitchFamily="18" charset="0"/>
              </a:rPr>
              <a:t>(2009)</a:t>
            </a: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(Národní knihovna, 2013c)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Petr Váša (1965)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717504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fr-FR" sz="3600" i="1" smtClean="0">
                <a:latin typeface="Constantia" pitchFamily="18" charset="0"/>
              </a:rPr>
              <a:t>Texty, básně, poèmes, physiques visuels</a:t>
            </a:r>
            <a:r>
              <a:rPr lang="cs-CZ" sz="3600" i="1" smtClean="0">
                <a:latin typeface="Constantia" pitchFamily="18" charset="0"/>
              </a:rPr>
              <a:t> </a:t>
            </a:r>
            <a:r>
              <a:rPr lang="cs-CZ" sz="3600" smtClean="0">
                <a:latin typeface="Constantia" pitchFamily="18" charset="0"/>
              </a:rPr>
              <a:t>(1994)</a:t>
            </a:r>
          </a:p>
          <a:p>
            <a:pPr>
              <a:buFont typeface="Wingdings" pitchFamily="2" charset="2"/>
              <a:buChar char="v"/>
            </a:pPr>
            <a:r>
              <a:rPr lang="cs-CZ" sz="3600" i="1" smtClean="0">
                <a:latin typeface="Constantia" pitchFamily="18" charset="0"/>
              </a:rPr>
              <a:t>Návrat Plavce Jindřicha </a:t>
            </a:r>
            <a:r>
              <a:rPr lang="cs-CZ" sz="3600" smtClean="0">
                <a:latin typeface="Constantia" pitchFamily="18" charset="0"/>
              </a:rPr>
              <a:t>(2005)</a:t>
            </a:r>
          </a:p>
          <a:p>
            <a:pPr>
              <a:buFont typeface="Wingdings" pitchFamily="2" charset="2"/>
              <a:buChar char="v"/>
            </a:pPr>
            <a:r>
              <a:rPr lang="cs-CZ" sz="3600" i="1" smtClean="0">
                <a:latin typeface="Constantia" pitchFamily="18" charset="0"/>
              </a:rPr>
              <a:t>Fyzické básnictví </a:t>
            </a:r>
            <a:r>
              <a:rPr lang="cs-CZ" sz="3600" smtClean="0">
                <a:latin typeface="Constantia" pitchFamily="18" charset="0"/>
              </a:rPr>
              <a:t>(2011)</a:t>
            </a:r>
          </a:p>
          <a:p>
            <a:pPr>
              <a:buFont typeface="Wingdings" pitchFamily="2" charset="2"/>
              <a:buChar char="v"/>
            </a:pPr>
            <a:endParaRPr lang="cs-CZ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500" smtClean="0">
                <a:latin typeface="Constantia" pitchFamily="18" charset="0"/>
              </a:rPr>
              <a:t>(Národní knihovna, 2013d)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1435608" y="1447800"/>
            <a:ext cx="7456872" cy="5005536"/>
          </a:xfrm>
        </p:spPr>
        <p:txBody>
          <a:bodyPr>
            <a:noAutofit/>
          </a:bodyPr>
          <a:lstStyle/>
          <a:p>
            <a:pPr marL="0">
              <a:spcBef>
                <a:spcPts val="0"/>
              </a:spcBef>
              <a:buNone/>
            </a:pPr>
            <a:r>
              <a:rPr lang="cs-CZ" sz="1000" smtClean="0"/>
              <a:t>BURIAN, Jan. </a:t>
            </a:r>
            <a:r>
              <a:rPr lang="cs-CZ" sz="1000" i="1" smtClean="0"/>
              <a:t>Knihy</a:t>
            </a:r>
            <a:r>
              <a:rPr lang="cs-CZ" sz="1000" smtClean="0"/>
              <a:t> [online]. [cit. 11.11.2013]. Dostupný na WWW: http://www.janburian.cz/index.php?node=119&amp;catid=108</a:t>
            </a:r>
          </a:p>
          <a:p>
            <a:pPr marL="0">
              <a:spcBef>
                <a:spcPts val="0"/>
              </a:spcBef>
              <a:buNone/>
            </a:pPr>
            <a:endParaRPr lang="cs-CZ" sz="1000" smtClean="0"/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DĚDEČEK, Jiří. </a:t>
            </a:r>
            <a:r>
              <a:rPr lang="cs-CZ" sz="1000" i="1" smtClean="0"/>
              <a:t>Překlady </a:t>
            </a:r>
            <a:r>
              <a:rPr lang="cs-CZ" sz="1000" smtClean="0"/>
              <a:t>[online]. [cit. 11.11.2013]. Dostupný na WWW: http://www.dedecek.cz/preklady/</a:t>
            </a:r>
          </a:p>
          <a:p>
            <a:pPr marL="0">
              <a:spcBef>
                <a:spcPts val="0"/>
              </a:spcBef>
              <a:buNone/>
            </a:pPr>
            <a:endParaRPr lang="cs-CZ" sz="1000" i="1" smtClean="0"/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HRUŠKA, Petr; MACHALA, Lubomír; VODIČKA, Libor a kol. </a:t>
            </a:r>
            <a:r>
              <a:rPr lang="cs-CZ" sz="1000" i="1" smtClean="0"/>
              <a:t>V souřadnicích volnosti. Česká literatura devadesátých let dvacátého století v interpretacích</a:t>
            </a:r>
            <a:r>
              <a:rPr lang="cs-CZ" sz="1000" smtClean="0"/>
              <a:t>. Praha: Academia, 2008, ISBN 978-80-200-1630-0.</a:t>
            </a:r>
          </a:p>
          <a:p>
            <a:pPr marL="0">
              <a:spcBef>
                <a:spcPts val="0"/>
              </a:spcBef>
              <a:buNone/>
            </a:pPr>
            <a:endParaRPr lang="cs-CZ" sz="1000" smtClean="0"/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JANOUŠEK, Pavel a kol. </a:t>
            </a:r>
            <a:r>
              <a:rPr lang="cs-CZ" sz="1000" i="1" smtClean="0"/>
              <a:t>Dějiny české literatury 1945 - 1989</a:t>
            </a:r>
            <a:r>
              <a:rPr lang="cs-CZ" sz="1000" smtClean="0"/>
              <a:t>. </a:t>
            </a:r>
            <a:r>
              <a:rPr lang="cs-CZ" sz="1000" i="1" smtClean="0"/>
              <a:t>IV. 1969 – 1989.</a:t>
            </a:r>
            <a:r>
              <a:rPr lang="cs-CZ" sz="1000" smtClean="0"/>
              <a:t> Praha: Academia, 2008, ISBN 978-80-200-1631-7.</a:t>
            </a:r>
          </a:p>
          <a:p>
            <a:pPr marL="0">
              <a:spcBef>
                <a:spcPts val="0"/>
              </a:spcBef>
              <a:buNone/>
            </a:pPr>
            <a:endParaRPr lang="cs-CZ" sz="1000" smtClean="0"/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NÁRODNÍ KNIHOVNA V PRAZE (a). </a:t>
            </a:r>
            <a:r>
              <a:rPr lang="cs-CZ" sz="1000" i="1" smtClean="0"/>
              <a:t>Jaromír Nohavica</a:t>
            </a:r>
            <a:r>
              <a:rPr lang="cs-CZ" sz="1000" smtClean="0"/>
              <a:t> [online]. [cit. 11.11.2013]. Dostupný na WWW: http://aleph.nkp.cz/F/UN1GY9EDSNU4CKN63XY4ALBFJT2GSB6CLQML5412HEHTBS4G1V-41185?func=short-sort&amp;set_number=095889&amp;sort_option=01---D03---A</a:t>
            </a:r>
          </a:p>
          <a:p>
            <a:pPr marL="0">
              <a:spcBef>
                <a:spcPts val="0"/>
              </a:spcBef>
              <a:buNone/>
            </a:pPr>
            <a:endParaRPr lang="cs-CZ" sz="1000" smtClean="0"/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NÁRODNÍ KNIHOVNA V PRAZE (b). </a:t>
            </a:r>
            <a:r>
              <a:rPr lang="cs-CZ" sz="1000" i="1" smtClean="0"/>
              <a:t>Karel Plíhal</a:t>
            </a:r>
            <a:r>
              <a:rPr lang="cs-CZ" sz="1000" smtClean="0"/>
              <a:t> [online]. [cit. 11.11.2013]. Dostupný na WWW:</a:t>
            </a:r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http://aleph.nkp.cz/F/U3GXN4P8NIQU4L1D7VXXVKM3NLPBPBU4GXU122A1AJE3NJFKMI-09699?func=find-acc&amp;acc_sequence=000308654</a:t>
            </a:r>
          </a:p>
          <a:p>
            <a:pPr marL="0">
              <a:spcBef>
                <a:spcPts val="0"/>
              </a:spcBef>
              <a:buNone/>
            </a:pPr>
            <a:endParaRPr lang="cs-CZ" sz="1000" smtClean="0"/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NÁRODNÍ KNIHOVNA V PRAZE (c). </a:t>
            </a:r>
            <a:r>
              <a:rPr lang="cs-CZ" sz="1000" i="1" smtClean="0"/>
              <a:t>Zuzana Navarová</a:t>
            </a:r>
            <a:r>
              <a:rPr lang="cs-CZ" sz="1000" smtClean="0"/>
              <a:t> [online]. [cit. 11.11.2013]. Dostupný na WWW:</a:t>
            </a:r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http://aleph.nkp.cz/F/CDQHIM6UFL4IS2TFH5MRGN9R3C3UHHYVENQCHI7NJPB8CIVBHB-34544?func=find-acc&amp;acc_sequence=000278132</a:t>
            </a:r>
          </a:p>
          <a:p>
            <a:pPr marL="0">
              <a:spcBef>
                <a:spcPts val="0"/>
              </a:spcBef>
              <a:buNone/>
            </a:pPr>
            <a:endParaRPr lang="cs-CZ" sz="1000" smtClean="0"/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NÁRODNÍ KNIHOVNA V PRAZE (c). </a:t>
            </a:r>
            <a:r>
              <a:rPr lang="cs-CZ" sz="1000" i="1" smtClean="0"/>
              <a:t>Petr Váša</a:t>
            </a:r>
            <a:r>
              <a:rPr lang="cs-CZ" sz="1000" smtClean="0"/>
              <a:t> [online]. [cit. 11.11.2013]. Dostupný na WWW:</a:t>
            </a:r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http://aleph.nkp.cz/F/CDQHIM6UFL4IS2TFH5MRGN9R3C3UHHYVENQCHI7NJPB8CIVBHB-34544?func=find-acc&amp;acc_sequence=000278132</a:t>
            </a:r>
          </a:p>
          <a:p>
            <a:pPr marL="0">
              <a:spcBef>
                <a:spcPts val="0"/>
              </a:spcBef>
              <a:buNone/>
            </a:pPr>
            <a:endParaRPr lang="cs-CZ" sz="1000" smtClean="0"/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NONDTKOVÁ, Michaela; PŘIBÁŇ, MIchal. </a:t>
            </a:r>
            <a:r>
              <a:rPr lang="cs-CZ" sz="1000" i="1" smtClean="0"/>
              <a:t>Jiří Dědeček </a:t>
            </a:r>
            <a:r>
              <a:rPr lang="cs-CZ" sz="1000" smtClean="0"/>
              <a:t>[online]. [cit. 11.11.2013]. Dostupný na WWW: http://www.slovnikceskeliteratury.cz/showContent.jsp?docId=35&amp;hl=ji%C5%99%C3%AD+d%C4%9Bde%C4%8Dek</a:t>
            </a:r>
            <a:r>
              <a:rPr lang="cs-CZ" sz="1050" smtClean="0"/>
              <a:t>+</a:t>
            </a:r>
          </a:p>
          <a:p>
            <a:pPr marL="0">
              <a:spcBef>
                <a:spcPts val="0"/>
              </a:spcBef>
              <a:buNone/>
            </a:pPr>
            <a:endParaRPr lang="cs-CZ" sz="1050" i="1" smtClean="0"/>
          </a:p>
          <a:p>
            <a:pPr marL="0">
              <a:spcBef>
                <a:spcPts val="0"/>
              </a:spcBef>
              <a:buNone/>
            </a:pPr>
            <a:r>
              <a:rPr lang="cs-CZ" sz="1050" smtClean="0"/>
              <a:t>PAMĚŤ NÁRODA. </a:t>
            </a:r>
            <a:r>
              <a:rPr lang="cs-CZ" sz="1050" i="1" smtClean="0"/>
              <a:t>Jan Burian</a:t>
            </a:r>
            <a:r>
              <a:rPr lang="cs-CZ" sz="1050" smtClean="0"/>
              <a:t> [online]. [cit. 11.11.2013]. Dostupný na WWW: http://www.pametnaroda.cz/witness/index/id/1559?locale=cs_CZ</a:t>
            </a:r>
            <a:endParaRPr lang="cs-CZ" sz="1050" i="1" smtClean="0"/>
          </a:p>
          <a:p>
            <a:pPr marL="0">
              <a:spcBef>
                <a:spcPts val="0"/>
              </a:spcBef>
              <a:buNone/>
            </a:pPr>
            <a:endParaRPr lang="cs-CZ" sz="1300" smtClean="0"/>
          </a:p>
          <a:p>
            <a:pPr marL="0">
              <a:spcBef>
                <a:spcPts val="0"/>
              </a:spcBef>
              <a:buNone/>
            </a:pPr>
            <a:endParaRPr lang="cs-CZ" sz="140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2697</TotalTime>
  <Words>310</Words>
  <Application>Microsoft Office PowerPoint</Application>
  <PresentationFormat>Předvádění na obrazovce (4:3)</PresentationFormat>
  <Paragraphs>139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Zpívaná poezie II</vt:lpstr>
      <vt:lpstr>Jan Burian (1952)</vt:lpstr>
      <vt:lpstr>Jan Burian (1952)</vt:lpstr>
      <vt:lpstr>Jiří Dědeček (1953)</vt:lpstr>
      <vt:lpstr>Jiří Dědeček (1953)</vt:lpstr>
      <vt:lpstr>Jaromír Nohavica (1953)</vt:lpstr>
      <vt:lpstr>Karel Plíhal (1958)</vt:lpstr>
      <vt:lpstr>Zuzana Navarová (1959 - 2004)</vt:lpstr>
      <vt:lpstr>Petr Váša (1965)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Jiří Krejčí</cp:lastModifiedBy>
  <cp:revision>256</cp:revision>
  <dcterms:created xsi:type="dcterms:W3CDTF">2013-10-29T09:42:44Z</dcterms:created>
  <dcterms:modified xsi:type="dcterms:W3CDTF">2013-11-18T20:23:40Z</dcterms:modified>
</cp:coreProperties>
</file>