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notesMasterIdLst>
    <p:notesMasterId r:id="rId13"/>
  </p:notesMasterIdLst>
  <p:sldIdLst>
    <p:sldId id="257" r:id="rId2"/>
    <p:sldId id="280" r:id="rId3"/>
    <p:sldId id="305" r:id="rId4"/>
    <p:sldId id="302" r:id="rId5"/>
    <p:sldId id="289" r:id="rId6"/>
    <p:sldId id="318" r:id="rId7"/>
    <p:sldId id="319" r:id="rId8"/>
    <p:sldId id="321" r:id="rId9"/>
    <p:sldId id="320" r:id="rId10"/>
    <p:sldId id="322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9B271-F664-406C-BBD7-D73CB0D5CE97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6069FB-E566-443C-A373-F9990AF738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6069FB-E566-443C-A373-F9990AF7385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 Olympijských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VY_32_INOVACE_CJ_4_KRE_14_POEZIE_MLADSICH_GENERACI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Současná česká literatura (1989 – 2013)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11. 11. 2013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přináší výběrový přehled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tvorby mladších generací básníků v české literatuře po roce 1989. Zároveň se snaží o zapojení studentů do výuky formou otázek k citovaným básním.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cap="small" smtClean="0">
                <a:latin typeface="Constantia" pitchFamily="18" charset="0"/>
              </a:rPr>
              <a:t>Poezie mladších generací</a:t>
            </a:r>
            <a:endParaRPr lang="cs-CZ" sz="28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Česká literatura po roce 1989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Petr Hruška (1964)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93352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smtClean="0">
                <a:latin typeface="Constantia" pitchFamily="18" charset="0"/>
              </a:rPr>
              <a:t> </a:t>
            </a:r>
            <a:r>
              <a:rPr lang="cs-CZ" sz="2800" i="1" smtClean="0">
                <a:latin typeface="Constantia" pitchFamily="18" charset="0"/>
              </a:rPr>
              <a:t>Obývací nepokoje </a:t>
            </a:r>
            <a:r>
              <a:rPr lang="cs-CZ" sz="2800" smtClean="0">
                <a:latin typeface="Constantia" pitchFamily="18" charset="0"/>
              </a:rPr>
              <a:t>(1995) </a:t>
            </a:r>
          </a:p>
          <a:p>
            <a:pPr>
              <a:buFont typeface="Wingdings" pitchFamily="2" charset="2"/>
              <a:buChar char="v"/>
            </a:pPr>
            <a:r>
              <a:rPr lang="cs-CZ" sz="2800" smtClean="0">
                <a:latin typeface="Constantia" pitchFamily="18" charset="0"/>
              </a:rPr>
              <a:t> </a:t>
            </a:r>
            <a:r>
              <a:rPr lang="cs-CZ" sz="2800" i="1" smtClean="0">
                <a:latin typeface="Constantia" pitchFamily="18" charset="0"/>
              </a:rPr>
              <a:t>Měsíce</a:t>
            </a:r>
            <a:r>
              <a:rPr lang="cs-CZ" sz="2800" smtClean="0">
                <a:latin typeface="Constantia" pitchFamily="18" charset="0"/>
              </a:rPr>
              <a:t> (1998)</a:t>
            </a:r>
          </a:p>
          <a:p>
            <a:pPr>
              <a:buFont typeface="Wingdings" pitchFamily="2" charset="2"/>
              <a:buChar char="v"/>
            </a:pPr>
            <a:r>
              <a:rPr lang="cs-CZ" sz="2800" smtClean="0">
                <a:latin typeface="Constantia" pitchFamily="18" charset="0"/>
              </a:rPr>
              <a:t> </a:t>
            </a:r>
            <a:r>
              <a:rPr lang="cs-CZ" sz="2800" i="1" smtClean="0">
                <a:latin typeface="Constantia" pitchFamily="18" charset="0"/>
              </a:rPr>
              <a:t>Vždycky se ty dveře zavíraly </a:t>
            </a:r>
            <a:r>
              <a:rPr lang="cs-CZ" sz="2800" smtClean="0">
                <a:latin typeface="Constantia" pitchFamily="18" charset="0"/>
              </a:rPr>
              <a:t>(2002)</a:t>
            </a:r>
          </a:p>
          <a:p>
            <a:pPr>
              <a:buFont typeface="Wingdings" pitchFamily="2" charset="2"/>
              <a:buChar char="v"/>
            </a:pPr>
            <a:r>
              <a:rPr lang="cs-CZ" sz="2800" smtClean="0">
                <a:latin typeface="Constantia" pitchFamily="18" charset="0"/>
              </a:rPr>
              <a:t> </a:t>
            </a:r>
            <a:r>
              <a:rPr lang="cs-CZ" sz="2800" i="1" smtClean="0">
                <a:latin typeface="Constantia" pitchFamily="18" charset="0"/>
              </a:rPr>
              <a:t>Auta vjíždějí do lodí </a:t>
            </a:r>
            <a:r>
              <a:rPr lang="cs-CZ" sz="2800" smtClean="0">
                <a:latin typeface="Constantia" pitchFamily="18" charset="0"/>
              </a:rPr>
              <a:t>(2007) </a:t>
            </a:r>
          </a:p>
          <a:p>
            <a:pPr>
              <a:buFont typeface="Wingdings" pitchFamily="2" charset="2"/>
              <a:buChar char="v"/>
            </a:pPr>
            <a:r>
              <a:rPr lang="cs-CZ" sz="2800" smtClean="0">
                <a:latin typeface="Constantia" pitchFamily="18" charset="0"/>
              </a:rPr>
              <a:t> </a:t>
            </a:r>
            <a:r>
              <a:rPr lang="cs-CZ" sz="2800" i="1" smtClean="0">
                <a:latin typeface="Constantia" pitchFamily="18" charset="0"/>
              </a:rPr>
              <a:t>Darmata</a:t>
            </a:r>
            <a:r>
              <a:rPr lang="cs-CZ" sz="2800" smtClean="0">
                <a:latin typeface="Constantia" pitchFamily="18" charset="0"/>
              </a:rPr>
              <a:t> (2012)</a:t>
            </a:r>
          </a:p>
          <a:p>
            <a:pPr>
              <a:buFont typeface="Wingdings" pitchFamily="2" charset="2"/>
              <a:buChar char="v"/>
            </a:pPr>
            <a:endParaRPr lang="cs-CZ" sz="2800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 sz="2800" smtClean="0">
              <a:latin typeface="Constantia" pitchFamily="18" charset="0"/>
            </a:endParaRPr>
          </a:p>
          <a:p>
            <a:pPr>
              <a:buNone/>
            </a:pPr>
            <a:endParaRPr lang="cs-CZ" sz="2800" smtClean="0">
              <a:latin typeface="Constantia" pitchFamily="18" charset="0"/>
            </a:endParaRPr>
          </a:p>
          <a:p>
            <a:pPr>
              <a:buNone/>
            </a:pPr>
            <a:endParaRPr lang="cs-CZ" sz="2800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2000" smtClean="0">
                <a:latin typeface="Constantia" pitchFamily="18" charset="0"/>
              </a:rPr>
              <a:t>(Piorecký, 2013a)</a:t>
            </a:r>
            <a:endParaRPr lang="cs-CZ" sz="4800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Petr Motýl (1964)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717504"/>
          </a:xfrm>
        </p:spPr>
        <p:txBody>
          <a:bodyPr>
            <a:normAutofit fontScale="40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Řemeslníci a máničky aneb Hospoda černě vypráví </a:t>
            </a:r>
            <a:r>
              <a:rPr lang="cs-CZ" smtClean="0">
                <a:latin typeface="Constantia" pitchFamily="18" charset="0"/>
              </a:rPr>
              <a:t>(bibliofilie, 1990)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Ten veliký veliký kamenný dům nebo hrad tam daleko daleko v horách </a:t>
            </a:r>
            <a:r>
              <a:rPr lang="cs-CZ" smtClean="0">
                <a:latin typeface="Constantia" pitchFamily="18" charset="0"/>
              </a:rPr>
              <a:t>(1990)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Šílený Fridrich </a:t>
            </a:r>
            <a:r>
              <a:rPr lang="cs-CZ" smtClean="0">
                <a:latin typeface="Constantia" pitchFamily="18" charset="0"/>
              </a:rPr>
              <a:t>(1992)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Jazykem haldy </a:t>
            </a:r>
            <a:r>
              <a:rPr lang="cs-CZ" smtClean="0">
                <a:latin typeface="Constantia" pitchFamily="18" charset="0"/>
              </a:rPr>
              <a:t>(1993)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Černá pěna Ostravice </a:t>
            </a:r>
            <a:r>
              <a:rPr lang="cs-CZ" smtClean="0">
                <a:latin typeface="Constantia" pitchFamily="18" charset="0"/>
              </a:rPr>
              <a:t>(1995)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Spratek a krásná Danuše </a:t>
            </a:r>
            <a:r>
              <a:rPr lang="cs-CZ" smtClean="0">
                <a:latin typeface="Constantia" pitchFamily="18" charset="0"/>
              </a:rPr>
              <a:t>(próza, 1996)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Perleťový dům </a:t>
            </a:r>
            <a:r>
              <a:rPr lang="cs-CZ" smtClean="0">
                <a:latin typeface="Constantia" pitchFamily="18" charset="0"/>
              </a:rPr>
              <a:t>(1998)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Hálec </a:t>
            </a:r>
            <a:r>
              <a:rPr lang="cs-CZ" smtClean="0">
                <a:latin typeface="Constantia" pitchFamily="18" charset="0"/>
              </a:rPr>
              <a:t>(1999)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Lahve z ubytovny </a:t>
            </a:r>
            <a:r>
              <a:rPr lang="cs-CZ" smtClean="0">
                <a:latin typeface="Constantia" pitchFamily="18" charset="0"/>
              </a:rPr>
              <a:t>(2000)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Petrolej na odvrácené straně měsíce </a:t>
            </a:r>
            <a:r>
              <a:rPr lang="cs-CZ" smtClean="0">
                <a:latin typeface="Constantia" pitchFamily="18" charset="0"/>
              </a:rPr>
              <a:t>(povídky, 2001)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Poklad na blatech </a:t>
            </a:r>
            <a:r>
              <a:rPr lang="cs-CZ" smtClean="0">
                <a:latin typeface="Constantia" pitchFamily="18" charset="0"/>
              </a:rPr>
              <a:t>(drama, 2002)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Vymrští se a hned začne tancovat </a:t>
            </a:r>
            <a:r>
              <a:rPr lang="cs-CZ" smtClean="0">
                <a:latin typeface="Constantia" pitchFamily="18" charset="0"/>
              </a:rPr>
              <a:t>(2002)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Maják na konci světa </a:t>
            </a:r>
            <a:r>
              <a:rPr lang="cs-CZ" smtClean="0">
                <a:latin typeface="Constantia" pitchFamily="18" charset="0"/>
              </a:rPr>
              <a:t>(2003)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Potměchuť </a:t>
            </a:r>
            <a:r>
              <a:rPr lang="cs-CZ" smtClean="0">
                <a:latin typeface="Constantia" pitchFamily="18" charset="0"/>
              </a:rPr>
              <a:t>(2005)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Dva ořechy / 10 000 piv </a:t>
            </a:r>
            <a:r>
              <a:rPr lang="cs-CZ" smtClean="0">
                <a:latin typeface="Constantia" pitchFamily="18" charset="0"/>
              </a:rPr>
              <a:t>(2007)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Každý svojí rybičkou</a:t>
            </a:r>
            <a:r>
              <a:rPr lang="cs-CZ" smtClean="0">
                <a:latin typeface="Constantia" pitchFamily="18" charset="0"/>
              </a:rPr>
              <a:t> (2008)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Kam chodí uhlí spát </a:t>
            </a:r>
            <a:r>
              <a:rPr lang="cs-CZ" smtClean="0">
                <a:latin typeface="Constantia" pitchFamily="18" charset="0"/>
              </a:rPr>
              <a:t>(2008)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O strašném drakovi pod krakovským hradem a jiné polské pohádky</a:t>
            </a:r>
            <a:r>
              <a:rPr lang="cs-CZ" smtClean="0">
                <a:latin typeface="Constantia" pitchFamily="18" charset="0"/>
              </a:rPr>
              <a:t> (pohádky, 2011)</a:t>
            </a:r>
          </a:p>
          <a:p>
            <a:pPr algn="r">
              <a:buNone/>
            </a:pPr>
            <a:r>
              <a:rPr lang="cs-CZ" sz="2500" smtClean="0">
                <a:latin typeface="Constantia" pitchFamily="18" charset="0"/>
              </a:rPr>
              <a:t>(Nondtková, Přibáň, 2013)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Božena Správcová (1969)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mtClean="0">
                <a:latin typeface="Constantia" pitchFamily="18" charset="0"/>
              </a:rPr>
              <a:t>(vl. jménem Lenka Bohuslavová)</a:t>
            </a:r>
          </a:p>
          <a:p>
            <a:pPr>
              <a:buNone/>
            </a:pPr>
            <a:endParaRPr lang="cs-CZ" i="1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Guláš z modrý krávy </a:t>
            </a:r>
            <a:r>
              <a:rPr lang="cs-CZ" smtClean="0">
                <a:latin typeface="Constantia" pitchFamily="18" charset="0"/>
              </a:rPr>
              <a:t>(1993)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Výmluva </a:t>
            </a:r>
            <a:r>
              <a:rPr lang="cs-CZ" smtClean="0">
                <a:latin typeface="Constantia" pitchFamily="18" charset="0"/>
              </a:rPr>
              <a:t>(básn. skladba oceněná Cenou Jiřího Ortena, 1995)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Večeře </a:t>
            </a:r>
            <a:r>
              <a:rPr lang="cs-CZ" smtClean="0">
                <a:latin typeface="Constantia" pitchFamily="18" charset="0"/>
              </a:rPr>
              <a:t>(1998)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Spravedlnost </a:t>
            </a:r>
            <a:r>
              <a:rPr lang="cs-CZ" smtClean="0">
                <a:latin typeface="Constantia" pitchFamily="18" charset="0"/>
              </a:rPr>
              <a:t>(próza, 2000) 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Požární kniha </a:t>
            </a:r>
            <a:r>
              <a:rPr lang="cs-CZ" smtClean="0">
                <a:latin typeface="Constantia" pitchFamily="18" charset="0"/>
              </a:rPr>
              <a:t>(2003)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Východ </a:t>
            </a:r>
            <a:r>
              <a:rPr lang="cs-CZ" smtClean="0">
                <a:latin typeface="Constantia" pitchFamily="18" charset="0"/>
              </a:rPr>
              <a:t>(2011)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Jení</a:t>
            </a:r>
            <a:r>
              <a:rPr lang="cs-CZ" smtClean="0">
                <a:latin typeface="Constantia" pitchFamily="18" charset="0"/>
              </a:rPr>
              <a:t> (2012)</a:t>
            </a:r>
          </a:p>
          <a:p>
            <a:pPr>
              <a:buFont typeface="Wingdings" pitchFamily="2" charset="2"/>
              <a:buChar char="v"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endParaRPr lang="cs-CZ" sz="2200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(Národní knihovna, 2013a)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Petr Borkovec (1970)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Prostírání do tichého </a:t>
            </a:r>
            <a:r>
              <a:rPr lang="cs-CZ" smtClean="0">
                <a:latin typeface="Constantia" pitchFamily="18" charset="0"/>
              </a:rPr>
              <a:t>(2009)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Poustevna, věštírna, loutkárna (1991)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Ochoz (1994)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Mezi oknem, stolem a postelí (1996)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Polní práce (1998)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A. B. A. F. (2002)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Needle-book (2003)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Vnitrozemí: vybrané a nové básně 1990 – 2005 (2005)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Berlinský sešit (2008)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Milostné básně (2012)</a:t>
            </a: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</a:t>
            </a:r>
            <a:r>
              <a:rPr lang="cs-CZ" sz="1500" smtClean="0">
                <a:latin typeface="Constantia" pitchFamily="18" charset="0"/>
              </a:rPr>
              <a:t>Národní knihovna, 2013b)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Miloš Doležal (1970)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Podivice </a:t>
            </a:r>
            <a:r>
              <a:rPr lang="cs-CZ" smtClean="0">
                <a:latin typeface="Constantia" pitchFamily="18" charset="0"/>
              </a:rPr>
              <a:t>(1995)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Obec (1996)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České fejetony </a:t>
            </a:r>
            <a:r>
              <a:rPr lang="cs-CZ" smtClean="0">
                <a:latin typeface="Constantia" pitchFamily="18" charset="0"/>
              </a:rPr>
              <a:t>(fejetony, 2000)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Čas dýmu </a:t>
            </a:r>
            <a:r>
              <a:rPr lang="cs-CZ" smtClean="0">
                <a:latin typeface="Constantia" pitchFamily="18" charset="0"/>
              </a:rPr>
              <a:t>(2003)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Bodla stínu do hrudního koše </a:t>
            </a:r>
            <a:r>
              <a:rPr lang="cs-CZ" smtClean="0">
                <a:latin typeface="Constantia" pitchFamily="18" charset="0"/>
              </a:rPr>
              <a:t>(2009)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Jako bychom dnes zemříti měli </a:t>
            </a:r>
            <a:r>
              <a:rPr lang="cs-CZ" smtClean="0">
                <a:latin typeface="Constantia" pitchFamily="18" charset="0"/>
              </a:rPr>
              <a:t>(próza – příběh p. J. Toufara, 2012)</a:t>
            </a: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700" smtClean="0">
                <a:latin typeface="Constantia" pitchFamily="18" charset="0"/>
              </a:rPr>
              <a:t>(Národní knihovna, 2013c)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Miloš Doležal (1970)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fontScale="85000" lnSpcReduction="20000"/>
          </a:bodyPr>
          <a:lstStyle/>
          <a:p>
            <a:pPr marL="0">
              <a:spcBef>
                <a:spcPts val="0"/>
              </a:spcBef>
              <a:buNone/>
            </a:pPr>
            <a:r>
              <a:rPr lang="cs-CZ" sz="2000" smtClean="0">
                <a:latin typeface="Constantia" pitchFamily="18" charset="0"/>
              </a:rPr>
              <a:t>Přečtěte si „depoetizovanou“ báseň Miloše Doležala ze sbírky Obec (1996) a pokuste se o její interpretaci.</a:t>
            </a:r>
          </a:p>
          <a:p>
            <a:pPr marL="0">
              <a:spcBef>
                <a:spcPts val="0"/>
              </a:spcBef>
              <a:buNone/>
            </a:pPr>
            <a:endParaRPr lang="cs-CZ" sz="2000" smtClean="0">
              <a:latin typeface="Constantia" pitchFamily="18" charset="0"/>
            </a:endParaRPr>
          </a:p>
          <a:p>
            <a:pPr marL="0">
              <a:spcBef>
                <a:spcPts val="0"/>
              </a:spcBef>
              <a:buNone/>
            </a:pPr>
            <a:r>
              <a:rPr lang="cs-CZ" sz="2000" b="1" i="1" smtClean="0">
                <a:latin typeface="Constantia" pitchFamily="18" charset="0"/>
              </a:rPr>
              <a:t>V MLÁDÍ ANARCHISTA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V Brodě nějakej Šoupal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v mládí anarchista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četl Kropotkina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a pak v Žitný zastřelil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Rašína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Na starý kolena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se vrátil z krimu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a když přišel do hospody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sedal zásadně do rohu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aby měl krytý záda</a:t>
            </a: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400" smtClean="0">
                <a:latin typeface="Constantia" pitchFamily="18" charset="0"/>
              </a:rPr>
              <a:t>(Doležal, 1996, s. 21.)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Bogdan Trojak (1975)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3600" i="1" smtClean="0">
                <a:latin typeface="Constantia" pitchFamily="18" charset="0"/>
              </a:rPr>
              <a:t> Kuním štětcem </a:t>
            </a:r>
            <a:r>
              <a:rPr lang="cs-CZ" sz="3600" smtClean="0">
                <a:latin typeface="Constantia" pitchFamily="18" charset="0"/>
              </a:rPr>
              <a:t>(1996)</a:t>
            </a:r>
          </a:p>
          <a:p>
            <a:pPr>
              <a:buFont typeface="Wingdings" pitchFamily="2" charset="2"/>
              <a:buChar char="v"/>
            </a:pPr>
            <a:r>
              <a:rPr lang="cs-CZ" sz="3600" i="1" smtClean="0">
                <a:latin typeface="Constantia" pitchFamily="18" charset="0"/>
              </a:rPr>
              <a:t> Pan Twardowski </a:t>
            </a:r>
            <a:r>
              <a:rPr lang="cs-CZ" sz="3600" smtClean="0">
                <a:latin typeface="Constantia" pitchFamily="18" charset="0"/>
              </a:rPr>
              <a:t>(1998)</a:t>
            </a:r>
          </a:p>
          <a:p>
            <a:pPr>
              <a:buFont typeface="Wingdings" pitchFamily="2" charset="2"/>
              <a:buChar char="v"/>
            </a:pPr>
            <a:r>
              <a:rPr lang="cs-CZ" sz="3600" smtClean="0">
                <a:latin typeface="Constantia" pitchFamily="18" charset="0"/>
              </a:rPr>
              <a:t> </a:t>
            </a:r>
            <a:r>
              <a:rPr lang="cs-CZ" sz="3600" i="1" smtClean="0">
                <a:latin typeface="Constantia" pitchFamily="18" charset="0"/>
              </a:rPr>
              <a:t>Jezernice</a:t>
            </a:r>
            <a:r>
              <a:rPr lang="cs-CZ" sz="3600" smtClean="0">
                <a:latin typeface="Constantia" pitchFamily="18" charset="0"/>
              </a:rPr>
              <a:t> (2001)</a:t>
            </a:r>
          </a:p>
          <a:p>
            <a:pPr>
              <a:buFont typeface="Wingdings" pitchFamily="2" charset="2"/>
              <a:buChar char="v"/>
            </a:pPr>
            <a:r>
              <a:rPr lang="cs-CZ" sz="3600" smtClean="0">
                <a:latin typeface="Constantia" pitchFamily="18" charset="0"/>
              </a:rPr>
              <a:t> </a:t>
            </a:r>
            <a:r>
              <a:rPr lang="cs-CZ" sz="3600" i="1" smtClean="0">
                <a:latin typeface="Constantia" pitchFamily="18" charset="0"/>
              </a:rPr>
              <a:t>Strýc Kaich se žení </a:t>
            </a:r>
            <a:r>
              <a:rPr lang="cs-CZ" sz="3600" smtClean="0">
                <a:latin typeface="Constantia" pitchFamily="18" charset="0"/>
              </a:rPr>
              <a:t>(2004)</a:t>
            </a:r>
          </a:p>
          <a:p>
            <a:pPr>
              <a:buFont typeface="Wingdings" pitchFamily="2" charset="2"/>
              <a:buChar char="v"/>
            </a:pPr>
            <a:r>
              <a:rPr lang="cs-CZ" sz="3600" smtClean="0">
                <a:latin typeface="Constantia" pitchFamily="18" charset="0"/>
              </a:rPr>
              <a:t> </a:t>
            </a:r>
            <a:r>
              <a:rPr lang="cs-CZ" sz="3600" i="1" smtClean="0">
                <a:latin typeface="Constantia" pitchFamily="18" charset="0"/>
              </a:rPr>
              <a:t>Kumštkabinet</a:t>
            </a:r>
            <a:r>
              <a:rPr lang="cs-CZ" sz="3600" smtClean="0">
                <a:latin typeface="Constantia" pitchFamily="18" charset="0"/>
              </a:rPr>
              <a:t> (2005)</a:t>
            </a:r>
          </a:p>
          <a:p>
            <a:pPr>
              <a:buFont typeface="Wingdings" pitchFamily="2" charset="2"/>
              <a:buChar char="v"/>
            </a:pPr>
            <a:r>
              <a:rPr lang="cs-CZ" sz="3600" smtClean="0">
                <a:latin typeface="Constantia" pitchFamily="18" charset="0"/>
              </a:rPr>
              <a:t> </a:t>
            </a:r>
            <a:r>
              <a:rPr lang="cs-CZ" sz="3600" i="1" smtClean="0">
                <a:latin typeface="Constantia" pitchFamily="18" charset="0"/>
              </a:rPr>
              <a:t>Brněnské metro </a:t>
            </a:r>
            <a:r>
              <a:rPr lang="cs-CZ" sz="3600" smtClean="0">
                <a:latin typeface="Constantia" pitchFamily="18" charset="0"/>
              </a:rPr>
              <a:t>(povídky, 2005)</a:t>
            </a: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500" smtClean="0">
                <a:latin typeface="Constantia" pitchFamily="18" charset="0"/>
              </a:rPr>
              <a:t>(Národní knihovna, 2013d)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Bogdan Trojak (1975)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lnSpcReduction="10000"/>
          </a:bodyPr>
          <a:lstStyle/>
          <a:p>
            <a:pPr marL="0">
              <a:spcBef>
                <a:spcPts val="0"/>
              </a:spcBef>
              <a:buNone/>
            </a:pPr>
            <a:r>
              <a:rPr lang="cs-CZ" sz="2000" smtClean="0">
                <a:latin typeface="Constantia" pitchFamily="18" charset="0"/>
              </a:rPr>
              <a:t>Přečtěte si báseň Oni ze sbírky Strýc Kaich se žení (1994). Pokuste se vzpomenout na „příbuzné básníky“ Bogdana Trojaka v české literatuře.</a:t>
            </a:r>
          </a:p>
          <a:p>
            <a:pPr marL="0">
              <a:spcBef>
                <a:spcPts val="0"/>
              </a:spcBef>
              <a:buNone/>
            </a:pPr>
            <a:endParaRPr lang="cs-CZ" sz="2000" smtClean="0">
              <a:latin typeface="Constantia" pitchFamily="18" charset="0"/>
            </a:endParaRPr>
          </a:p>
          <a:p>
            <a:pPr marL="0">
              <a:spcBef>
                <a:spcPts val="0"/>
              </a:spcBef>
              <a:buNone/>
            </a:pPr>
            <a:r>
              <a:rPr lang="cs-CZ" sz="2000" b="1" i="1" smtClean="0">
                <a:latin typeface="Constantia" pitchFamily="18" charset="0"/>
              </a:rPr>
              <a:t>Oni</a:t>
            </a:r>
          </a:p>
          <a:p>
            <a:pPr marL="0">
              <a:spcBef>
                <a:spcPts val="0"/>
              </a:spcBef>
              <a:buNone/>
            </a:pPr>
            <a:endParaRPr lang="cs-CZ" sz="2000" smtClean="0">
              <a:latin typeface="Constantia" pitchFamily="18" charset="0"/>
            </a:endParaRP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Vběhnout do vysokého proutí.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Náhle se zastavit a tišit kývání: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s každičkým proutkem prozrazeni jsou ti,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kteří se skrývají před námi.</a:t>
            </a:r>
          </a:p>
          <a:p>
            <a:pPr marL="0">
              <a:spcBef>
                <a:spcPts val="0"/>
              </a:spcBef>
              <a:buNone/>
            </a:pPr>
            <a:endParaRPr lang="cs-CZ" sz="2000" i="1" smtClean="0">
              <a:latin typeface="Constantia" pitchFamily="18" charset="0"/>
            </a:endParaRPr>
          </a:p>
          <a:p>
            <a:pPr marL="0">
              <a:spcBef>
                <a:spcPts val="0"/>
              </a:spcBef>
              <a:buNone/>
            </a:pPr>
            <a:r>
              <a:rPr lang="cs-CZ" sz="2000" i="1" smtClean="0">
                <a:latin typeface="Constantia" pitchFamily="18" charset="0"/>
              </a:rPr>
              <a:t>V proutí se zastavit a tišit kývání.</a:t>
            </a:r>
            <a:endParaRPr lang="cs-CZ" sz="1800" i="1" smtClean="0">
              <a:latin typeface="Constantia" pitchFamily="18" charset="0"/>
            </a:endParaRPr>
          </a:p>
          <a:p>
            <a:pPr>
              <a:buNone/>
            </a:pPr>
            <a:endParaRPr lang="cs-CZ" sz="5200" i="1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500" smtClean="0">
                <a:latin typeface="Constantia" pitchFamily="18" charset="0"/>
              </a:rPr>
              <a:t>(Trojak, 1994)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435608" y="1447800"/>
            <a:ext cx="7456872" cy="5005536"/>
          </a:xfrm>
        </p:spPr>
        <p:txBody>
          <a:bodyPr>
            <a:noAutofit/>
          </a:bodyPr>
          <a:lstStyle/>
          <a:p>
            <a:pPr marL="0">
              <a:spcBef>
                <a:spcPts val="0"/>
              </a:spcBef>
              <a:buNone/>
            </a:pPr>
            <a:r>
              <a:rPr lang="cs-CZ" sz="1000" smtClean="0"/>
              <a:t>DOLEŽAL, Miloš. </a:t>
            </a:r>
            <a:r>
              <a:rPr lang="cs-CZ" sz="1000" i="1" smtClean="0"/>
              <a:t>Obec</a:t>
            </a:r>
            <a:r>
              <a:rPr lang="cs-CZ" sz="1000" smtClean="0"/>
              <a:t>. Brno: Atlantis, 1996, ISBN 80-7108-141-8.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HRUŠKA, Petr; MACHALA, Lubomír; VODIČKA, Libor a kol. </a:t>
            </a:r>
            <a:r>
              <a:rPr lang="cs-CZ" sz="1000" i="1" smtClean="0"/>
              <a:t>V souřadnicích volnosti. Česká literatura devadesátých let dvacátého století v interpretacích</a:t>
            </a:r>
            <a:r>
              <a:rPr lang="cs-CZ" sz="1000" smtClean="0"/>
              <a:t>. Praha: Academia, 2008, ISBN 978-80-200-1630-0.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JANOUŠEK, Pavel a kol. </a:t>
            </a:r>
            <a:r>
              <a:rPr lang="cs-CZ" sz="1000" i="1" smtClean="0"/>
              <a:t>Dějiny české literatury 1945 - 1989</a:t>
            </a:r>
            <a:r>
              <a:rPr lang="cs-CZ" sz="1000" smtClean="0"/>
              <a:t>. </a:t>
            </a:r>
            <a:r>
              <a:rPr lang="cs-CZ" sz="1000" i="1" smtClean="0"/>
              <a:t>IV. 1969 – 1989.</a:t>
            </a:r>
            <a:r>
              <a:rPr lang="cs-CZ" sz="1000" smtClean="0"/>
              <a:t> Praha: Academia, 2008, ISBN 978-80-200-1631-7.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NÁRODNÍ KNIHOVNA V PRAZE (a). </a:t>
            </a:r>
            <a:r>
              <a:rPr lang="cs-CZ" sz="1000" i="1" smtClean="0"/>
              <a:t>Božena Správcová</a:t>
            </a:r>
            <a:r>
              <a:rPr lang="cs-CZ" sz="1000" smtClean="0"/>
              <a:t> [online]. [cit. 11.11.2013]. Dostupný na WWW: http://aleph.nkp.cz/F/PFGULRMNL8G839RRU7MA4E3HB9R23B34YCJEHV6XAL9K67SP3H-08327?func=short-sort&amp;set_number=104162&amp;sort_option=01---D03---A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NÁRODNÍ KNIHOVNA V PRAZE (b). </a:t>
            </a:r>
            <a:r>
              <a:rPr lang="cs-CZ" sz="1000" i="1" smtClean="0"/>
              <a:t>Petr Borkovec</a:t>
            </a:r>
            <a:r>
              <a:rPr lang="cs-CZ" sz="1000" smtClean="0"/>
              <a:t> [online]. [cit. 11.11.2013]. Dostupný na WWW:</a:t>
            </a:r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http://aleph.nkp.cz/F/PFGULRMNL8G839RRU7MA4E3HB9R23B34YCJEHV6XAL9K67SP3H-21437?func=short-jump&amp;jump=000001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NÁRODNÍ KNIHOVNA V PRAZE (c). </a:t>
            </a:r>
            <a:r>
              <a:rPr lang="cs-CZ" sz="1000" i="1" smtClean="0"/>
              <a:t>Miloš Doležal</a:t>
            </a:r>
            <a:r>
              <a:rPr lang="cs-CZ" sz="1000" smtClean="0"/>
              <a:t> [online]. [cit. 11.11.2013]. Dostupný na WWW:</a:t>
            </a:r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http://aleph.nkp.cz/F/PFGULRMNL8G839RRU7MA4E3HB9R23B34YCJEHV6XAL9K67SP3H-60984?func=short-jump&amp;jump=000001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NÁRODNÍ KNIHOVNA V PRAZE (d). </a:t>
            </a:r>
            <a:r>
              <a:rPr lang="cs-CZ" sz="1000" i="1" smtClean="0"/>
              <a:t>Bogdan  Trojak</a:t>
            </a:r>
            <a:r>
              <a:rPr lang="cs-CZ" sz="1000" smtClean="0"/>
              <a:t> [online]. [cit. 11.11.2013]. Dostupný na WWW:</a:t>
            </a:r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http://aleph.nkp.cz/F/PFGULRMNL8G839RRU7MA4E3HB9R23B34YCJEHV6XAL9K67SP3H-24705?func=short-sort&amp;set_number=105520&amp;sort_option=01---D03---A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NEVIDALOVÁ-ZELINSKÁ, Šárka, PIORECKÝ, Karel. </a:t>
            </a:r>
            <a:r>
              <a:rPr lang="cs-CZ" sz="1000" i="1" smtClean="0"/>
              <a:t>Petr Motýl </a:t>
            </a:r>
            <a:r>
              <a:rPr lang="pl-PL" sz="1000" smtClean="0"/>
              <a:t>[online]. [cit. 11.11.2013]. Dostupný na WWW: </a:t>
            </a:r>
            <a:r>
              <a:rPr lang="cs-CZ" sz="1000" smtClean="0"/>
              <a:t>http://www.slovnikceskeliteratury.cz/showContent.jsp?docId=1078&amp;hl=petr+mot%C3%BDl+</a:t>
            </a:r>
          </a:p>
          <a:p>
            <a:pPr marL="0">
              <a:spcBef>
                <a:spcPts val="0"/>
              </a:spcBef>
              <a:buNone/>
            </a:pPr>
            <a:endParaRPr lang="cs-CZ" sz="1000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PIORECKÝ, Karel. </a:t>
            </a:r>
            <a:r>
              <a:rPr lang="cs-CZ" sz="1000" i="1" smtClean="0"/>
              <a:t>Petr Hruška </a:t>
            </a:r>
            <a:r>
              <a:rPr lang="cs-CZ" sz="1000" smtClean="0"/>
              <a:t>[online]. [cit. 11.11.2013]. Dostupný na WWW: http://www.slovnikceskeliteratury.cz/showContent.jsp?docId=1361&amp;hl=petr+hru%C5%A1ka+</a:t>
            </a:r>
          </a:p>
          <a:p>
            <a:pPr marL="0">
              <a:spcBef>
                <a:spcPts val="0"/>
              </a:spcBef>
              <a:buNone/>
            </a:pPr>
            <a:endParaRPr lang="cs-CZ" sz="1050" i="1" smtClean="0"/>
          </a:p>
          <a:p>
            <a:pPr marL="0">
              <a:spcBef>
                <a:spcPts val="0"/>
              </a:spcBef>
              <a:buNone/>
            </a:pPr>
            <a:r>
              <a:rPr lang="cs-CZ" sz="1000" smtClean="0"/>
              <a:t>TROJAK, Bogdan. </a:t>
            </a:r>
            <a:r>
              <a:rPr lang="cs-CZ" sz="1000" i="1" smtClean="0"/>
              <a:t>Strýc Kaich se žení</a:t>
            </a:r>
            <a:r>
              <a:rPr lang="cs-CZ" sz="1000" smtClean="0"/>
              <a:t>. Brno: Petrov, 2004, ISBN 80-7227-212-8.</a:t>
            </a:r>
          </a:p>
          <a:p>
            <a:pPr marL="0">
              <a:spcBef>
                <a:spcPts val="0"/>
              </a:spcBef>
              <a:buNone/>
            </a:pPr>
            <a:endParaRPr lang="cs-CZ" sz="140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2799</TotalTime>
  <Words>399</Words>
  <Application>Microsoft Office PowerPoint</Application>
  <PresentationFormat>Předvádění na obrazovce (4:3)</PresentationFormat>
  <Paragraphs>163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Poezie mladších generací</vt:lpstr>
      <vt:lpstr>Petr Hruška (1964)</vt:lpstr>
      <vt:lpstr>Petr Motýl (1964)</vt:lpstr>
      <vt:lpstr>Božena Správcová (1969)</vt:lpstr>
      <vt:lpstr>Petr Borkovec (1970)</vt:lpstr>
      <vt:lpstr>Miloš Doležal (1970)</vt:lpstr>
      <vt:lpstr>Miloš Doležal (1970)</vt:lpstr>
      <vt:lpstr>Bogdan Trojak (1975)</vt:lpstr>
      <vt:lpstr>Bogdan Trojak (1975)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269</cp:revision>
  <dcterms:created xsi:type="dcterms:W3CDTF">2013-10-29T09:42:44Z</dcterms:created>
  <dcterms:modified xsi:type="dcterms:W3CDTF">2013-11-18T20:23:55Z</dcterms:modified>
</cp:coreProperties>
</file>