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notesMasterIdLst>
    <p:notesMasterId r:id="rId15"/>
  </p:notesMasterIdLst>
  <p:sldIdLst>
    <p:sldId id="257" r:id="rId2"/>
    <p:sldId id="280" r:id="rId3"/>
    <p:sldId id="323" r:id="rId4"/>
    <p:sldId id="324" r:id="rId5"/>
    <p:sldId id="325" r:id="rId6"/>
    <p:sldId id="326" r:id="rId7"/>
    <p:sldId id="305" r:id="rId8"/>
    <p:sldId id="330" r:id="rId9"/>
    <p:sldId id="331" r:id="rId10"/>
    <p:sldId id="327" r:id="rId11"/>
    <p:sldId id="329" r:id="rId12"/>
    <p:sldId id="328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4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9B271-F664-406C-BBD7-D73CB0D5CE97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069FB-E566-443C-A373-F9990AF73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069FB-E566-443C-A373-F9990AF73853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69F2D-6709-4D68-BDB3-62661C38F8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ED9A1-85BC-45EE-B2A4-3311640071C5}" type="datetimeFigureOut">
              <a:rPr lang="cs-CZ"/>
              <a:pPr>
                <a:defRPr/>
              </a:pPr>
              <a:t>21.11.2013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98780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 Olympijských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VY_32_INOVACE_CJ_4_KRE_15_DIVADLO_PO_ROCE_1989_I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Jiří Krejčí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Současná česká literatura (1989 – 2013)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19. 11. 2013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Výukový materiál přináší výběrový přehled</a:t>
                      </a:r>
                      <a:r>
                        <a:rPr kumimoji="0" lang="cs-CZ" sz="1200" b="0" i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200" b="0" i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vývoje českého divadla </a:t>
                      </a:r>
                      <a:r>
                        <a:rPr kumimoji="0" lang="cs-CZ" sz="1200" b="0" i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 roce 1989. Zároveň se snaží o zapojení studentů do výuky formou otázek k </a:t>
                      </a:r>
                      <a:r>
                        <a:rPr kumimoji="0" lang="cs-CZ" sz="1200" b="0" i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diskuzi.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 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537210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2800" cap="small" smtClean="0">
                <a:latin typeface="Constantia" pitchFamily="18" charset="0"/>
              </a:rPr>
              <a:t>Divadlo po roce </a:t>
            </a:r>
            <a:r>
              <a:rPr lang="cs-CZ" sz="2800" cap="small" smtClean="0">
                <a:latin typeface="Constantia" pitchFamily="18" charset="0"/>
              </a:rPr>
              <a:t>1989 I</a:t>
            </a:r>
            <a:endParaRPr lang="cs-CZ" sz="280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Česká literatura po roce 1989</a:t>
            </a:r>
            <a:endParaRPr lang="cs-CZ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836712"/>
            <a:ext cx="7272808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200" smtClean="0">
                <a:latin typeface="Constantia" pitchFamily="18" charset="0"/>
              </a:rPr>
              <a:t>V týdnech tzv. sametové revoluce byla divadla nejrušnějšími středisky života obcí, neboť významná část divadelníků se svým veřejným prohlášením připojila k protestní stávce vysokoškolských studentů a otevřela divadla veřejnosti jako prostor pro občanský dialog. /.../ Postavení divadla v listopadu 1989 bylo přirozeným vyústěním vývoje, kdy umění  a kultura obecně velmi často suplovaly neexistující svobodná sdělovací média. /.../ Mnozí si uvědomili, že divadelníci prožívají období svého výjimečného postavení ve společnosti, což ostatně následně potvrzoval vstup řady divadelníků – herců, režisérů i autorů – do vysokých, ba i nejvyšších míst státní výkonné a zákonodárné moci. Zdálo se, že spojení divadla se společností je na nejvyšší možné úrovni a že snad nikdy předtím divadlo nestálo v kolektivním vědomí Čechů a Slováků tak hodnotově vysoko.</a:t>
            </a:r>
          </a:p>
          <a:p>
            <a:pPr algn="r"/>
            <a:r>
              <a:rPr lang="cs-CZ" sz="1200" smtClean="0">
                <a:latin typeface="Constantia" pitchFamily="18" charset="0"/>
              </a:rPr>
              <a:t>(Hruška, Machala, Vodička, 2008, s. 555.)</a:t>
            </a:r>
          </a:p>
          <a:p>
            <a:pPr algn="r"/>
            <a:endParaRPr lang="cs-CZ" sz="1200" smtClean="0">
              <a:latin typeface="Constantia" pitchFamily="18" charset="0"/>
            </a:endParaRP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Divadelní krize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mtClean="0"/>
              <a:t> </a:t>
            </a:r>
            <a:r>
              <a:rPr lang="cs-CZ" smtClean="0">
                <a:latin typeface="Constantia" pitchFamily="18" charset="0"/>
              </a:rPr>
              <a:t>krize návštěvnosti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 snižující se příjmy z tržby divadel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 komercionalizace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 pocit zmatku a prázdna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 čekání na velké dramatické dílo</a:t>
            </a:r>
          </a:p>
          <a:p>
            <a:pPr>
              <a:buNone/>
            </a:pPr>
            <a:r>
              <a:rPr lang="cs-CZ" smtClean="0">
                <a:latin typeface="Constantia" pitchFamily="18" charset="0"/>
              </a:rPr>
              <a:t> </a:t>
            </a:r>
          </a:p>
          <a:p>
            <a:pPr>
              <a:buNone/>
            </a:pPr>
            <a:r>
              <a:rPr lang="cs-CZ" u="sng" smtClean="0">
                <a:latin typeface="Constantia" pitchFamily="18" charset="0"/>
              </a:rPr>
              <a:t>Otázky k diskuzi</a:t>
            </a:r>
            <a:r>
              <a:rPr lang="cs-CZ" smtClean="0">
                <a:latin typeface="Constantia" pitchFamily="18" charset="0"/>
              </a:rPr>
              <a:t>:</a:t>
            </a:r>
          </a:p>
          <a:p>
            <a:pPr marL="0">
              <a:spcBef>
                <a:spcPts val="0"/>
              </a:spcBef>
              <a:buNone/>
            </a:pPr>
            <a:r>
              <a:rPr lang="cs-CZ" smtClean="0">
                <a:latin typeface="Constantia" pitchFamily="18" charset="0"/>
              </a:rPr>
              <a:t>	Proč výrazně poklesla již brzy počátkem 	devadesátých let návštěvnost divadel?</a:t>
            </a:r>
          </a:p>
          <a:p>
            <a:pPr marL="0">
              <a:spcBef>
                <a:spcPts val="0"/>
              </a:spcBef>
              <a:buNone/>
            </a:pPr>
            <a:r>
              <a:rPr lang="cs-CZ" smtClean="0">
                <a:latin typeface="Constantia" pitchFamily="18" charset="0"/>
              </a:rPr>
              <a:t>	</a:t>
            </a:r>
            <a:endParaRPr lang="cs-CZ" smtClean="0">
              <a:latin typeface="Constantia" pitchFamily="18" charset="0"/>
            </a:endParaRPr>
          </a:p>
          <a:p>
            <a:pPr marL="0">
              <a:spcBef>
                <a:spcPts val="0"/>
              </a:spcBef>
              <a:buNone/>
            </a:pPr>
            <a:r>
              <a:rPr lang="cs-CZ" smtClean="0">
                <a:latin typeface="Constantia" pitchFamily="18" charset="0"/>
              </a:rPr>
              <a:t>	Má do budoucna šanci divadlo přežít v konkurenci 	tzv. nových médií? V čem je nenahraditelné?</a:t>
            </a: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(Hruška, Machala, Vodička, 2008, s. 555.)</a:t>
            </a:r>
          </a:p>
          <a:p>
            <a:pPr algn="r">
              <a:buNone/>
            </a:pPr>
            <a:endParaRPr lang="cs-CZ" sz="1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1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2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6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7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1" dur="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2" dur="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smtClean="0">
                <a:latin typeface="Constantia" pitchFamily="18" charset="0"/>
              </a:rPr>
              <a:t>Divadla podle počtu diváků v roce 2012</a:t>
            </a:r>
            <a:endParaRPr lang="cs-CZ" sz="3200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Národní divadlo Praha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Národní divadlo Brno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Městské divadlo Brno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Divadlo J. K. Tyla, Plzeň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Městská divadla pražská, Praha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Národní divadlo Moravskoslezské, Ostrava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Divadlo Kalich - Hamlet production, Praha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Agentura Harlekýn, Praha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Jihočeské divadlo, České Budějovice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Hudební divadlo Karlín, Praha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Divadlo Na Vinohradech, Praha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Východočeské divadlo Pardubice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Městské divadlo v Mostě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Těšínské divadlo, Český Těšín</a:t>
            </a: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Constantia" pitchFamily="18" charset="0"/>
              </a:rPr>
              <a:t>Docela velké divadlo, Litvínov</a:t>
            </a:r>
          </a:p>
          <a:p>
            <a:pPr algn="r">
              <a:buNone/>
            </a:pPr>
            <a:r>
              <a:rPr lang="cs-CZ" sz="2200" smtClean="0">
                <a:latin typeface="Constantia" pitchFamily="18" charset="0"/>
              </a:rPr>
              <a:t>(Nipos – MK, 2013, s. 4.)</a:t>
            </a:r>
            <a:endParaRPr lang="cs-CZ" sz="2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Divadelní provoz v roce 2012</a:t>
            </a:r>
            <a:endParaRPr lang="cs-CZ">
              <a:latin typeface="Constantia" pitchFamily="18" charset="0"/>
            </a:endParaRPr>
          </a:p>
        </p:txBody>
      </p:sp>
      <p:pic>
        <p:nvPicPr>
          <p:cNvPr id="1027" name="Picture 3" descr="C:\Users\PC\Desktop\Bez názvu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051720" y="1628800"/>
            <a:ext cx="5976665" cy="4608871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  <a:alpha val="80000"/>
              </a:schemeClr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6588224" y="6381328"/>
            <a:ext cx="20162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smtClean="0">
                <a:latin typeface="Constantia" pitchFamily="18" charset="0"/>
              </a:rPr>
              <a:t>(Nipos – MK, 2013, s. 4.)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smtClean="0">
                <a:effectLst/>
                <a:latin typeface="Constantia" pitchFamily="18" charset="0"/>
              </a:rPr>
              <a:t>Výrazná autorská divadla – „staří mistři“</a:t>
            </a:r>
            <a:endParaRPr lang="cs-CZ" sz="3200">
              <a:effectLst/>
              <a:latin typeface="Constantia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933528"/>
          </a:xfr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800" smtClean="0">
                <a:latin typeface="Constantia" pitchFamily="18" charset="0"/>
              </a:rPr>
              <a:t>  </a:t>
            </a:r>
            <a:r>
              <a:rPr lang="cs-CZ" sz="3600" i="1" smtClean="0">
                <a:latin typeface="Constantia" pitchFamily="18" charset="0"/>
              </a:rPr>
              <a:t>Divadlo </a:t>
            </a:r>
            <a:r>
              <a:rPr lang="cs-CZ" sz="3600" i="1" smtClean="0">
                <a:latin typeface="Constantia" pitchFamily="18" charset="0"/>
              </a:rPr>
              <a:t>Semafor</a:t>
            </a:r>
            <a:endParaRPr lang="cs-CZ" sz="3600" i="1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3600" i="1" smtClean="0">
                <a:latin typeface="Constantia" pitchFamily="18" charset="0"/>
              </a:rPr>
              <a:t> Divadlo Járy Cimrmana</a:t>
            </a:r>
          </a:p>
          <a:p>
            <a:pPr>
              <a:buFont typeface="Wingdings" pitchFamily="2" charset="2"/>
              <a:buChar char="v"/>
            </a:pPr>
            <a:r>
              <a:rPr lang="cs-CZ" sz="3600" i="1" smtClean="0">
                <a:latin typeface="Constantia" pitchFamily="18" charset="0"/>
              </a:rPr>
              <a:t> </a:t>
            </a:r>
            <a:r>
              <a:rPr lang="cs-CZ" sz="3600" i="1" smtClean="0">
                <a:latin typeface="Constantia" pitchFamily="18" charset="0"/>
              </a:rPr>
              <a:t>Studio </a:t>
            </a:r>
            <a:r>
              <a:rPr lang="cs-CZ" sz="3600" i="1" smtClean="0">
                <a:latin typeface="Constantia" pitchFamily="18" charset="0"/>
              </a:rPr>
              <a:t>Ypsilon</a:t>
            </a:r>
            <a:endParaRPr lang="cs-CZ" sz="3600" i="1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sz="3600" i="1" smtClean="0">
                <a:latin typeface="Constantia" pitchFamily="18" charset="0"/>
              </a:rPr>
              <a:t> </a:t>
            </a:r>
            <a:r>
              <a:rPr lang="cs-CZ" sz="3600" i="1" smtClean="0">
                <a:latin typeface="Constantia" pitchFamily="18" charset="0"/>
              </a:rPr>
              <a:t>Divadlo Sklep</a:t>
            </a:r>
            <a:endParaRPr lang="cs-CZ" sz="3600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800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800" smtClean="0">
              <a:latin typeface="Constantia" pitchFamily="18" charset="0"/>
            </a:endParaRPr>
          </a:p>
          <a:p>
            <a:pPr>
              <a:buNone/>
            </a:pPr>
            <a:endParaRPr lang="cs-CZ" sz="2800" smtClean="0">
              <a:latin typeface="Constantia" pitchFamily="18" charset="0"/>
            </a:endParaRPr>
          </a:p>
          <a:p>
            <a:pPr>
              <a:buNone/>
            </a:pPr>
            <a:endParaRPr lang="cs-CZ" sz="2800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(Hruška, Machala, Vodička, 2008)</a:t>
            </a: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>
            <a:normAutofit/>
          </a:bodyPr>
          <a:lstStyle/>
          <a:p>
            <a:r>
              <a:rPr lang="cs-CZ" sz="3600" smtClean="0">
                <a:effectLst/>
                <a:latin typeface="Constantia" pitchFamily="18" charset="0"/>
              </a:rPr>
              <a:t>Divadlo </a:t>
            </a:r>
            <a:r>
              <a:rPr lang="cs-CZ" sz="3600" smtClean="0">
                <a:effectLst/>
                <a:latin typeface="Constantia" pitchFamily="18" charset="0"/>
              </a:rPr>
              <a:t>Semafor – Jiří Suchý (1931) </a:t>
            </a:r>
            <a:endParaRPr lang="cs-CZ" sz="3600">
              <a:effectLst/>
              <a:latin typeface="Constantia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5608" y="980728"/>
            <a:ext cx="7498080" cy="5400600"/>
          </a:xfrm>
        </p:spPr>
        <p:txBody>
          <a:bodyPr>
            <a:normAutofit fontScale="250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Hej rup! Peklo nebude, ráj se vrací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1990)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Strejček </a:t>
            </a:r>
            <a:r>
              <a:rPr lang="cs-CZ" sz="6400" i="1" smtClean="0">
                <a:latin typeface="Constantia" pitchFamily="18" charset="0"/>
              </a:rPr>
              <a:t>z Ameriky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1990)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 </a:t>
            </a:r>
            <a:r>
              <a:rPr lang="cs-CZ" sz="6400" i="1" smtClean="0">
                <a:latin typeface="Constantia" pitchFamily="18" charset="0"/>
              </a:rPr>
              <a:t>Ach, ta láska nehezká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1991)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Nižní </a:t>
            </a:r>
            <a:r>
              <a:rPr lang="cs-CZ" sz="6400" i="1" smtClean="0">
                <a:latin typeface="Constantia" pitchFamily="18" charset="0"/>
              </a:rPr>
              <a:t>Novgorod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1992)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Pět </a:t>
            </a:r>
            <a:r>
              <a:rPr lang="cs-CZ" sz="6400" i="1" smtClean="0">
                <a:latin typeface="Constantia" pitchFamily="18" charset="0"/>
              </a:rPr>
              <a:t>strun a Poslední štace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1992)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Vynálezce </a:t>
            </a:r>
            <a:r>
              <a:rPr lang="cs-CZ" sz="6400" i="1" smtClean="0">
                <a:latin typeface="Constantia" pitchFamily="18" charset="0"/>
              </a:rPr>
              <a:t>korzetu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1992)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Koncert </a:t>
            </a:r>
            <a:r>
              <a:rPr lang="cs-CZ" sz="6400" i="1" smtClean="0">
                <a:latin typeface="Constantia" pitchFamily="18" charset="0"/>
              </a:rPr>
              <a:t>na rozloučenou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1993)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Koupil </a:t>
            </a:r>
            <a:r>
              <a:rPr lang="cs-CZ" sz="6400" i="1" smtClean="0">
                <a:latin typeface="Constantia" pitchFamily="18" charset="0"/>
              </a:rPr>
              <a:t>jsem si knot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1994)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Kapitáne</a:t>
            </a:r>
            <a:r>
              <a:rPr lang="cs-CZ" sz="6400" i="1" smtClean="0">
                <a:latin typeface="Constantia" pitchFamily="18" charset="0"/>
              </a:rPr>
              <a:t>, kam s tou revuí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1994)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Purpura </a:t>
            </a:r>
            <a:r>
              <a:rPr lang="cs-CZ" sz="6400" i="1" smtClean="0">
                <a:latin typeface="Constantia" pitchFamily="18" charset="0"/>
              </a:rPr>
              <a:t>na plotně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1994)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Víkend </a:t>
            </a:r>
            <a:r>
              <a:rPr lang="cs-CZ" sz="6400" i="1" smtClean="0">
                <a:latin typeface="Constantia" pitchFamily="18" charset="0"/>
              </a:rPr>
              <a:t>s Krausovou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1995</a:t>
            </a:r>
            <a:r>
              <a:rPr lang="cs-CZ" sz="6400" smtClean="0">
                <a:latin typeface="Constantia" pitchFamily="18" charset="0"/>
              </a:rPr>
              <a:t>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V</a:t>
            </a:r>
            <a:r>
              <a:rPr lang="cs-CZ" sz="6400" i="1" smtClean="0">
                <a:latin typeface="Constantia" pitchFamily="18" charset="0"/>
              </a:rPr>
              <a:t> hlavní roli písnička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1995)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Je </a:t>
            </a:r>
            <a:r>
              <a:rPr lang="cs-CZ" sz="6400" i="1" smtClean="0">
                <a:latin typeface="Constantia" pitchFamily="18" charset="0"/>
              </a:rPr>
              <a:t>mi nějak </a:t>
            </a:r>
            <a:r>
              <a:rPr lang="cs-CZ" sz="6400" i="1" smtClean="0">
                <a:latin typeface="Constantia" pitchFamily="18" charset="0"/>
              </a:rPr>
              <a:t>česko </a:t>
            </a:r>
            <a:r>
              <a:rPr lang="cs-CZ" sz="6400" smtClean="0">
                <a:latin typeface="Constantia" pitchFamily="18" charset="0"/>
              </a:rPr>
              <a:t>(1996)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Mé </a:t>
            </a:r>
            <a:r>
              <a:rPr lang="cs-CZ" sz="6400" i="1" smtClean="0">
                <a:latin typeface="Constantia" pitchFamily="18" charset="0"/>
              </a:rPr>
              <a:t>srdce je Zimmer </a:t>
            </a:r>
            <a:r>
              <a:rPr lang="cs-CZ" sz="6400" i="1" smtClean="0">
                <a:latin typeface="Constantia" pitchFamily="18" charset="0"/>
              </a:rPr>
              <a:t>frei </a:t>
            </a:r>
            <a:r>
              <a:rPr lang="cs-CZ" sz="6400" smtClean="0">
                <a:latin typeface="Constantia" pitchFamily="18" charset="0"/>
              </a:rPr>
              <a:t>(s</a:t>
            </a:r>
            <a:r>
              <a:rPr lang="cs-CZ" sz="6400" smtClean="0">
                <a:latin typeface="Constantia" pitchFamily="18" charset="0"/>
              </a:rPr>
              <a:t> J</a:t>
            </a:r>
            <a:r>
              <a:rPr lang="cs-CZ" sz="6400" smtClean="0">
                <a:latin typeface="Constantia" pitchFamily="18" charset="0"/>
              </a:rPr>
              <a:t>. </a:t>
            </a:r>
            <a:r>
              <a:rPr lang="cs-CZ" sz="6400" smtClean="0">
                <a:latin typeface="Constantia" pitchFamily="18" charset="0"/>
              </a:rPr>
              <a:t>Justem, 1997)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Únos </a:t>
            </a:r>
            <a:r>
              <a:rPr lang="cs-CZ" sz="6400" i="1" smtClean="0">
                <a:latin typeface="Constantia" pitchFamily="18" charset="0"/>
              </a:rPr>
              <a:t>turecké houslistky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1997)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Galakoncert </a:t>
            </a:r>
            <a:r>
              <a:rPr lang="cs-CZ" sz="6400" i="1" smtClean="0">
                <a:latin typeface="Constantia" pitchFamily="18" charset="0"/>
              </a:rPr>
              <a:t>a jiný ptákoviny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1998)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Pré </a:t>
            </a:r>
            <a:r>
              <a:rPr lang="cs-CZ" sz="6400" smtClean="0">
                <a:latin typeface="Constantia" pitchFamily="18" charset="0"/>
              </a:rPr>
              <a:t>(s</a:t>
            </a:r>
            <a:r>
              <a:rPr lang="cs-CZ" sz="6400" smtClean="0">
                <a:latin typeface="Constantia" pitchFamily="18" charset="0"/>
              </a:rPr>
              <a:t> J</a:t>
            </a:r>
            <a:r>
              <a:rPr lang="cs-CZ" sz="6400" smtClean="0">
                <a:latin typeface="Constantia" pitchFamily="18" charset="0"/>
              </a:rPr>
              <a:t>. </a:t>
            </a:r>
            <a:r>
              <a:rPr lang="cs-CZ" sz="6400" smtClean="0">
                <a:latin typeface="Constantia" pitchFamily="18" charset="0"/>
              </a:rPr>
              <a:t>Justem, 1999)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Zuzana </a:t>
            </a:r>
            <a:r>
              <a:rPr lang="cs-CZ" sz="6400" i="1" smtClean="0">
                <a:latin typeface="Constantia" pitchFamily="18" charset="0"/>
              </a:rPr>
              <a:t>se vrací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1999)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Noc </a:t>
            </a:r>
            <a:r>
              <a:rPr lang="cs-CZ" sz="6400" i="1" smtClean="0">
                <a:latin typeface="Constantia" pitchFamily="18" charset="0"/>
              </a:rPr>
              <a:t>v synagoze aneb Tajemství Brunhildiny </a:t>
            </a:r>
            <a:r>
              <a:rPr lang="cs-CZ" sz="6400" i="1" smtClean="0">
                <a:latin typeface="Constantia" pitchFamily="18" charset="0"/>
              </a:rPr>
              <a:t>punčochy </a:t>
            </a:r>
            <a:r>
              <a:rPr lang="cs-CZ" sz="6400" smtClean="0">
                <a:latin typeface="Constantia" pitchFamily="18" charset="0"/>
              </a:rPr>
              <a:t>(s</a:t>
            </a:r>
            <a:r>
              <a:rPr lang="cs-CZ" sz="6400" smtClean="0">
                <a:latin typeface="Constantia" pitchFamily="18" charset="0"/>
              </a:rPr>
              <a:t> J. Sehnalem – J. </a:t>
            </a:r>
            <a:r>
              <a:rPr lang="cs-CZ" sz="6400" smtClean="0">
                <a:latin typeface="Constantia" pitchFamily="18" charset="0"/>
              </a:rPr>
              <a:t>Spencerem </a:t>
            </a:r>
            <a:r>
              <a:rPr lang="cs-CZ" sz="6400" smtClean="0">
                <a:latin typeface="Constantia" pitchFamily="18" charset="0"/>
              </a:rPr>
              <a:t>McIntoshem, 2000)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Ze století do století </a:t>
            </a:r>
            <a:r>
              <a:rPr lang="cs-CZ" sz="6400" smtClean="0">
                <a:latin typeface="Constantia" pitchFamily="18" charset="0"/>
              </a:rPr>
              <a:t>(2000)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Dejme tomu 100nožka </a:t>
            </a:r>
            <a:r>
              <a:rPr lang="cs-CZ" sz="6400" smtClean="0">
                <a:latin typeface="Constantia" pitchFamily="18" charset="0"/>
              </a:rPr>
              <a:t>(2001)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Jarní harašení v Semaforu </a:t>
            </a:r>
            <a:r>
              <a:rPr lang="cs-CZ" sz="6400" smtClean="0">
                <a:latin typeface="Constantia" pitchFamily="18" charset="0"/>
              </a:rPr>
              <a:t>(2001)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Pokušení svatého Antonína </a:t>
            </a:r>
            <a:r>
              <a:rPr lang="cs-CZ" sz="6400" smtClean="0">
                <a:latin typeface="Constantia" pitchFamily="18" charset="0"/>
              </a:rPr>
              <a:t>(2001)</a:t>
            </a:r>
          </a:p>
          <a:p>
            <a:pPr marL="0" indent="0">
              <a:spcBef>
                <a:spcPts val="0"/>
              </a:spcBef>
              <a:buNone/>
            </a:pPr>
            <a:endParaRPr lang="cs-CZ" sz="4400" i="1" smtClean="0">
              <a:latin typeface="Constantia" pitchFamily="18" charset="0"/>
            </a:endParaRPr>
          </a:p>
          <a:p>
            <a:pPr>
              <a:buNone/>
            </a:pPr>
            <a:endParaRPr lang="cs-CZ" sz="2800" smtClean="0">
              <a:latin typeface="Constantia" pitchFamily="18" charset="0"/>
            </a:endParaRPr>
          </a:p>
          <a:p>
            <a:pPr>
              <a:buNone/>
            </a:pPr>
            <a:endParaRPr lang="cs-CZ" sz="2800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4800" smtClean="0">
                <a:latin typeface="Constantia" pitchFamily="18" charset="0"/>
              </a:rPr>
              <a:t>(Štěpán, Přibáň, </a:t>
            </a:r>
            <a:r>
              <a:rPr lang="cs-CZ" sz="4800" smtClean="0">
                <a:latin typeface="Constantia" pitchFamily="18" charset="0"/>
              </a:rPr>
              <a:t>2013)</a:t>
            </a: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>
            <a:normAutofit/>
          </a:bodyPr>
          <a:lstStyle/>
          <a:p>
            <a:r>
              <a:rPr lang="cs-CZ" sz="3600" smtClean="0">
                <a:effectLst/>
                <a:latin typeface="Constantia" pitchFamily="18" charset="0"/>
              </a:rPr>
              <a:t>Divadlo </a:t>
            </a:r>
            <a:r>
              <a:rPr lang="cs-CZ" sz="3600" smtClean="0">
                <a:effectLst/>
                <a:latin typeface="Constantia" pitchFamily="18" charset="0"/>
              </a:rPr>
              <a:t>Semafor – Jiří Suchý (1931) </a:t>
            </a:r>
            <a:endParaRPr lang="cs-CZ" sz="3600">
              <a:effectLst/>
              <a:latin typeface="Constantia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5608" y="980728"/>
            <a:ext cx="7498080" cy="5400600"/>
          </a:xfrm>
        </p:spPr>
        <p:txBody>
          <a:bodyPr>
            <a:normAutofit fontScale="250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Život </a:t>
            </a:r>
            <a:r>
              <a:rPr lang="cs-CZ" sz="6400" i="1" smtClean="0">
                <a:latin typeface="Constantia" pitchFamily="18" charset="0"/>
              </a:rPr>
              <a:t>je náhoda v obnošený vestě </a:t>
            </a:r>
            <a:r>
              <a:rPr lang="cs-CZ" sz="6400" smtClean="0">
                <a:latin typeface="Constantia" pitchFamily="18" charset="0"/>
              </a:rPr>
              <a:t>(2002)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To nám to pěkně začíná </a:t>
            </a:r>
            <a:r>
              <a:rPr lang="cs-CZ" sz="6400" smtClean="0">
                <a:latin typeface="Constantia" pitchFamily="18" charset="0"/>
              </a:rPr>
              <a:t>(2002)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Včera večer poštou ranní </a:t>
            </a:r>
            <a:r>
              <a:rPr lang="cs-CZ" sz="6400" smtClean="0">
                <a:latin typeface="Constantia" pitchFamily="18" charset="0"/>
              </a:rPr>
              <a:t>(2002)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I ty zpíváš si ty hity </a:t>
            </a:r>
            <a:r>
              <a:rPr lang="cs-CZ" sz="6400" smtClean="0">
                <a:latin typeface="Constantia" pitchFamily="18" charset="0"/>
              </a:rPr>
              <a:t>(2003)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 Jako v kapli </a:t>
            </a:r>
            <a:r>
              <a:rPr lang="cs-CZ" sz="6400" smtClean="0">
                <a:latin typeface="Constantia" pitchFamily="18" charset="0"/>
              </a:rPr>
              <a:t>(2003)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Sex+Sex=12 </a:t>
            </a:r>
            <a:r>
              <a:rPr lang="cs-CZ" sz="6400" smtClean="0">
                <a:latin typeface="Constantia" pitchFamily="18" charset="0"/>
              </a:rPr>
              <a:t>(2004)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Osmdesát svíček na ztraceným dortu </a:t>
            </a:r>
            <a:r>
              <a:rPr lang="cs-CZ" sz="6400" smtClean="0">
                <a:latin typeface="Constantia" pitchFamily="18" charset="0"/>
              </a:rPr>
              <a:t>(2004)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Patero důvodů pro voo doo </a:t>
            </a:r>
            <a:r>
              <a:rPr lang="cs-CZ" sz="6400" smtClean="0">
                <a:latin typeface="Constantia" pitchFamily="18" charset="0"/>
              </a:rPr>
              <a:t>(2004)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 Je nám 45 </a:t>
            </a:r>
            <a:r>
              <a:rPr lang="cs-CZ" sz="6400" smtClean="0">
                <a:latin typeface="Constantia" pitchFamily="18" charset="0"/>
              </a:rPr>
              <a:t>(2004)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Zavíráme, pojďte dál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2005</a:t>
            </a:r>
            <a:r>
              <a:rPr lang="cs-CZ" sz="6400" smtClean="0">
                <a:latin typeface="Constantia" pitchFamily="18" charset="0"/>
              </a:rPr>
              <a:t>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smtClean="0">
                <a:latin typeface="Constantia" pitchFamily="18" charset="0"/>
              </a:rPr>
              <a:t> </a:t>
            </a:r>
            <a:r>
              <a:rPr lang="cs-CZ" sz="6400" i="1" smtClean="0">
                <a:latin typeface="Constantia" pitchFamily="18" charset="0"/>
              </a:rPr>
              <a:t>...nikoho nezabije </a:t>
            </a:r>
            <a:r>
              <a:rPr lang="cs-CZ" sz="6400" smtClean="0">
                <a:latin typeface="Constantia" pitchFamily="18" charset="0"/>
              </a:rPr>
              <a:t>(2005)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Jako když tiskne </a:t>
            </a:r>
            <a:r>
              <a:rPr lang="cs-CZ" sz="6400" smtClean="0">
                <a:latin typeface="Constantia" pitchFamily="18" charset="0"/>
              </a:rPr>
              <a:t>(2005)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Pension </a:t>
            </a:r>
            <a:r>
              <a:rPr lang="cs-CZ" sz="6400" i="1" smtClean="0">
                <a:latin typeface="Constantia" pitchFamily="18" charset="0"/>
              </a:rPr>
              <a:t>Rosamunda </a:t>
            </a:r>
            <a:r>
              <a:rPr lang="cs-CZ" sz="6400" smtClean="0">
                <a:latin typeface="Constantia" pitchFamily="18" charset="0"/>
              </a:rPr>
              <a:t>(s</a:t>
            </a:r>
            <a:r>
              <a:rPr lang="cs-CZ" sz="6400" smtClean="0">
                <a:latin typeface="Constantia" pitchFamily="18" charset="0"/>
              </a:rPr>
              <a:t> V</a:t>
            </a:r>
            <a:r>
              <a:rPr lang="cs-CZ" sz="6400" smtClean="0">
                <a:latin typeface="Constantia" pitchFamily="18" charset="0"/>
              </a:rPr>
              <a:t>. </a:t>
            </a:r>
            <a:r>
              <a:rPr lang="cs-CZ" sz="6400" smtClean="0">
                <a:latin typeface="Constantia" pitchFamily="18" charset="0"/>
              </a:rPr>
              <a:t>Hrubínem, 2005)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Začalo </a:t>
            </a:r>
            <a:r>
              <a:rPr lang="cs-CZ" sz="6400" i="1" smtClean="0">
                <a:latin typeface="Constantia" pitchFamily="18" charset="0"/>
              </a:rPr>
              <a:t>to Akordem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2005)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Koncert </a:t>
            </a:r>
            <a:r>
              <a:rPr lang="cs-CZ" sz="6400" i="1" smtClean="0">
                <a:latin typeface="Constantia" pitchFamily="18" charset="0"/>
              </a:rPr>
              <a:t>s r.o.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2005)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Sukně </a:t>
            </a:r>
            <a:r>
              <a:rPr lang="cs-CZ" sz="6400" i="1" smtClean="0">
                <a:latin typeface="Constantia" pitchFamily="18" charset="0"/>
              </a:rPr>
              <a:t>smutnou jehlou spíchnutá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2006</a:t>
            </a:r>
            <a:r>
              <a:rPr lang="cs-CZ" sz="6400" smtClean="0">
                <a:latin typeface="Constantia" pitchFamily="18" charset="0"/>
              </a:rPr>
              <a:t>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 </a:t>
            </a:r>
            <a:r>
              <a:rPr lang="cs-CZ" sz="6400" i="1" smtClean="0">
                <a:latin typeface="Constantia" pitchFamily="18" charset="0"/>
              </a:rPr>
              <a:t>A já sám vždycky sám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2006</a:t>
            </a:r>
            <a:r>
              <a:rPr lang="cs-CZ" sz="6400" smtClean="0">
                <a:latin typeface="Constantia" pitchFamily="18" charset="0"/>
              </a:rPr>
              <a:t>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 </a:t>
            </a:r>
            <a:r>
              <a:rPr lang="cs-CZ" sz="6400" i="1" smtClean="0">
                <a:latin typeface="Constantia" pitchFamily="18" charset="0"/>
              </a:rPr>
              <a:t>A co když ne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2006)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Lysistrata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podle </a:t>
            </a:r>
            <a:r>
              <a:rPr lang="cs-CZ" sz="6400" smtClean="0">
                <a:latin typeface="Constantia" pitchFamily="18" charset="0"/>
              </a:rPr>
              <a:t>Aristofana, 2007)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Děti </a:t>
            </a:r>
            <a:r>
              <a:rPr lang="cs-CZ" sz="6400" i="1" smtClean="0">
                <a:latin typeface="Constantia" pitchFamily="18" charset="0"/>
              </a:rPr>
              <a:t>kapitána Granta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2008)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Šlitr </a:t>
            </a:r>
            <a:r>
              <a:rPr lang="cs-CZ" sz="6400" i="1" smtClean="0">
                <a:latin typeface="Constantia" pitchFamily="18" charset="0"/>
              </a:rPr>
              <a:t>s námi a zlý pryč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2008)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Já </a:t>
            </a:r>
            <a:r>
              <a:rPr lang="cs-CZ" sz="6400" i="1" smtClean="0">
                <a:latin typeface="Constantia" pitchFamily="18" charset="0"/>
              </a:rPr>
              <a:t>jsem otec Bemle a já matka Žemle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2008)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Padesát </a:t>
            </a:r>
            <a:r>
              <a:rPr lang="cs-CZ" sz="6400" i="1" smtClean="0">
                <a:latin typeface="Constantia" pitchFamily="18" charset="0"/>
              </a:rPr>
              <a:t>a co dál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2009)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Dnes </a:t>
            </a:r>
            <a:r>
              <a:rPr lang="cs-CZ" sz="6400" i="1" smtClean="0">
                <a:latin typeface="Constantia" pitchFamily="18" charset="0"/>
              </a:rPr>
              <a:t>večer v hotelu Modrá hvězda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2009)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Uteklo </a:t>
            </a:r>
            <a:r>
              <a:rPr lang="cs-CZ" sz="6400" i="1" smtClean="0">
                <a:latin typeface="Constantia" pitchFamily="18" charset="0"/>
              </a:rPr>
              <a:t>to jako H2O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2010</a:t>
            </a:r>
            <a:r>
              <a:rPr lang="cs-CZ" sz="6400" smtClean="0">
                <a:latin typeface="Constantia" pitchFamily="18" charset="0"/>
              </a:rPr>
              <a:t>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6400" i="1" smtClean="0">
                <a:latin typeface="Constantia" pitchFamily="18" charset="0"/>
              </a:rPr>
              <a:t> </a:t>
            </a:r>
            <a:r>
              <a:rPr lang="cs-CZ" sz="6400" i="1" smtClean="0">
                <a:latin typeface="Constantia" pitchFamily="18" charset="0"/>
              </a:rPr>
              <a:t>...dal si růži do polívky </a:t>
            </a:r>
            <a:r>
              <a:rPr lang="cs-CZ" sz="6400" smtClean="0">
                <a:latin typeface="Constantia" pitchFamily="18" charset="0"/>
              </a:rPr>
              <a:t>(</a:t>
            </a:r>
            <a:r>
              <a:rPr lang="cs-CZ" sz="6400" smtClean="0">
                <a:latin typeface="Constantia" pitchFamily="18" charset="0"/>
              </a:rPr>
              <a:t>2010</a:t>
            </a:r>
            <a:r>
              <a:rPr lang="cs-CZ" sz="6400" smtClean="0">
                <a:latin typeface="Constantia" pitchFamily="18" charset="0"/>
              </a:rPr>
              <a:t>)</a:t>
            </a:r>
            <a:r>
              <a:rPr lang="cs-CZ" sz="6400" i="1" smtClean="0">
                <a:latin typeface="Constantia" pitchFamily="18" charset="0"/>
              </a:rPr>
              <a:t> aj.</a:t>
            </a:r>
            <a:endParaRPr lang="cs-CZ" sz="4000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4800" smtClean="0">
                <a:latin typeface="Constantia" pitchFamily="18" charset="0"/>
              </a:rPr>
              <a:t>(Štěpán, Přibáň, 2013)</a:t>
            </a: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smtClean="0">
                <a:effectLst/>
                <a:latin typeface="Constantia" pitchFamily="18" charset="0"/>
              </a:rPr>
              <a:t>Studio Ypsilon – Jan Schmid (1936)</a:t>
            </a:r>
            <a:endParaRPr lang="cs-CZ" sz="3600">
              <a:effectLst/>
              <a:latin typeface="Constantia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293568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Takzvaný londýnský večer na přidanou </a:t>
            </a:r>
            <a:r>
              <a:rPr lang="cs-CZ" sz="6400" smtClean="0">
                <a:latin typeface="Constantia" pitchFamily="18" charset="0"/>
              </a:rPr>
              <a:t>(s kol. divadla, 1990) 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Franz K. </a:t>
            </a:r>
            <a:r>
              <a:rPr lang="cs-CZ" sz="6400" smtClean="0">
                <a:latin typeface="Constantia" pitchFamily="18" charset="0"/>
              </a:rPr>
              <a:t>(s J. Kolářem, 1992) 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Obrazy Pietra Brueghela aneb Život člověka </a:t>
            </a:r>
            <a:r>
              <a:rPr lang="cs-CZ" sz="6400" smtClean="0">
                <a:latin typeface="Constantia" pitchFamily="18" charset="0"/>
              </a:rPr>
              <a:t>(1992) 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Mozart v Praze </a:t>
            </a:r>
            <a:r>
              <a:rPr lang="cs-CZ" sz="6400" smtClean="0">
                <a:latin typeface="Constantia" pitchFamily="18" charset="0"/>
              </a:rPr>
              <a:t>(Jan Schmid, Jaroslav Etlík, Zdeněk Mahler, 1991) 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Romeo dnes večer, Julie </a:t>
            </a:r>
            <a:r>
              <a:rPr lang="cs-CZ" sz="6400" smtClean="0">
                <a:latin typeface="Constantia" pitchFamily="18" charset="0"/>
              </a:rPr>
              <a:t>(s využitím motivů ze hry W. Shakespeara, s dalšími, 1993) 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Hororband koncert aneb Drakula, Frank Štajn a jedna paní </a:t>
            </a:r>
            <a:r>
              <a:rPr lang="cs-CZ" sz="6400" smtClean="0">
                <a:latin typeface="Constantia" pitchFamily="18" charset="0"/>
              </a:rPr>
              <a:t>(1995)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Prodaná nevěsta </a:t>
            </a:r>
            <a:r>
              <a:rPr lang="cs-CZ" sz="6400" smtClean="0">
                <a:latin typeface="Constantia" pitchFamily="18" charset="0"/>
              </a:rPr>
              <a:t>(s Miroslavem Kořínkem, 1996)</a:t>
            </a:r>
          </a:p>
          <a:p>
            <a:pPr>
              <a:buFont typeface="Wingdings" pitchFamily="2" charset="2"/>
              <a:buChar char="v"/>
            </a:pPr>
            <a:r>
              <a:rPr lang="cs-CZ" sz="6400" smtClean="0">
                <a:latin typeface="Constantia" pitchFamily="18" charset="0"/>
              </a:rPr>
              <a:t> </a:t>
            </a:r>
            <a:r>
              <a:rPr lang="cs-CZ" sz="6400" i="1" smtClean="0">
                <a:latin typeface="Constantia" pitchFamily="18" charset="0"/>
              </a:rPr>
              <a:t>XX. století </a:t>
            </a:r>
            <a:r>
              <a:rPr lang="cs-CZ" sz="6400" smtClean="0">
                <a:latin typeface="Constantia" pitchFamily="18" charset="0"/>
              </a:rPr>
              <a:t>(1996)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Muž a žena </a:t>
            </a:r>
            <a:r>
              <a:rPr lang="cs-CZ" sz="6400" smtClean="0">
                <a:latin typeface="Constantia" pitchFamily="18" charset="0"/>
              </a:rPr>
              <a:t>(1999)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Abeceda</a:t>
            </a:r>
            <a:r>
              <a:rPr lang="cs-CZ" sz="6400" smtClean="0">
                <a:latin typeface="Constantia" pitchFamily="18" charset="0"/>
              </a:rPr>
              <a:t> (s dalšími, volně inspirováno Ďáblovým slovníkem A. Bierce, 2000)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Tři mušketýři jdou aneb Přicházejí báječní páni </a:t>
            </a:r>
            <a:r>
              <a:rPr lang="cs-CZ" sz="6400" smtClean="0">
                <a:latin typeface="Constantia" pitchFamily="18" charset="0"/>
              </a:rPr>
              <a:t>(s J. Etlíkem, podle A. Dumase st., 2000)</a:t>
            </a:r>
          </a:p>
          <a:p>
            <a:pPr>
              <a:buFont typeface="Wingdings" pitchFamily="2" charset="2"/>
              <a:buChar char="v"/>
            </a:pPr>
            <a:r>
              <a:rPr lang="cs-CZ" sz="6400" smtClean="0">
                <a:latin typeface="Constantia" pitchFamily="18" charset="0"/>
              </a:rPr>
              <a:t>Já a ostatní (s M. Schonbergem a dalšími, 2002)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Rusalka nejen podle Dvořáka </a:t>
            </a:r>
            <a:r>
              <a:rPr lang="cs-CZ" sz="6400" smtClean="0">
                <a:latin typeface="Constantia" pitchFamily="18" charset="0"/>
              </a:rPr>
              <a:t>(2003)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Mýty, které nás spojují </a:t>
            </a:r>
            <a:r>
              <a:rPr lang="cs-CZ" sz="6400" smtClean="0">
                <a:latin typeface="Constantia" pitchFamily="18" charset="0"/>
              </a:rPr>
              <a:t>(s dalšími, 2004)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Vinobraní v Ypsilonce aneb Dožínky operety </a:t>
            </a:r>
            <a:r>
              <a:rPr lang="cs-CZ" sz="6400" smtClean="0">
                <a:latin typeface="Constantia" pitchFamily="18" charset="0"/>
              </a:rPr>
              <a:t>(2005)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Umění žít </a:t>
            </a:r>
            <a:r>
              <a:rPr lang="cs-CZ" sz="6400" smtClean="0">
                <a:latin typeface="Constantia" pitchFamily="18" charset="0"/>
              </a:rPr>
              <a:t>(s dalšími, 2006)</a:t>
            </a:r>
          </a:p>
          <a:p>
            <a:pPr>
              <a:buFont typeface="Wingdings" pitchFamily="2" charset="2"/>
              <a:buChar char="v"/>
            </a:pPr>
            <a:r>
              <a:rPr lang="cs-CZ" sz="6400" i="1" smtClean="0">
                <a:latin typeface="Constantia" pitchFamily="18" charset="0"/>
              </a:rPr>
              <a:t>Z jejího života </a:t>
            </a:r>
            <a:r>
              <a:rPr lang="cs-CZ" sz="6400" smtClean="0">
                <a:latin typeface="Constantia" pitchFamily="18" charset="0"/>
              </a:rPr>
              <a:t>(s J. Justem, 2008) aj.</a:t>
            </a:r>
          </a:p>
          <a:p>
            <a:pPr algn="r">
              <a:buNone/>
            </a:pPr>
            <a:r>
              <a:rPr lang="cs-CZ" sz="4800" smtClean="0">
                <a:latin typeface="Constantia" pitchFamily="18" charset="0"/>
              </a:rPr>
              <a:t>(Hemelíková, 2013, Hruška, Machala, Vodička, 2008)</a:t>
            </a:r>
          </a:p>
          <a:p>
            <a:pPr>
              <a:buNone/>
            </a:pPr>
            <a:endParaRPr lang="cs-CZ" sz="6400" smtClean="0">
              <a:latin typeface="Constantia" pitchFamily="18" charset="0"/>
            </a:endParaRP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smtClean="0">
                <a:effectLst/>
                <a:latin typeface="Constantia" pitchFamily="18" charset="0"/>
              </a:rPr>
              <a:t>Divadlo Járy Cimrmana – Zdeněk Svěrák (1936), Ladislav Smoljak (1931 – 2010)</a:t>
            </a:r>
            <a:endParaRPr lang="cs-CZ" sz="3200">
              <a:effectLst/>
              <a:latin typeface="Constantia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933528"/>
          </a:xfrm>
        </p:spPr>
        <p:txBody>
          <a:bodyPr>
            <a:normAutofit fontScale="40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sz="2800" smtClean="0">
                <a:latin typeface="Constantia" pitchFamily="18" charset="0"/>
              </a:rPr>
              <a:t> </a:t>
            </a:r>
            <a:r>
              <a:rPr lang="cs-CZ" sz="7000" i="1" smtClean="0">
                <a:latin typeface="Constantia" pitchFamily="18" charset="0"/>
              </a:rPr>
              <a:t>Blaník </a:t>
            </a:r>
            <a:r>
              <a:rPr lang="cs-CZ" sz="7000" smtClean="0">
                <a:latin typeface="Constantia" pitchFamily="18" charset="0"/>
              </a:rPr>
              <a:t>(Zdeněk Svěrák, Ladislav Smoljak, 1990)</a:t>
            </a:r>
          </a:p>
          <a:p>
            <a:pPr>
              <a:buFont typeface="Wingdings" pitchFamily="2" charset="2"/>
              <a:buChar char="v"/>
            </a:pPr>
            <a:r>
              <a:rPr lang="cs-CZ" sz="7000" i="1" smtClean="0">
                <a:latin typeface="Constantia" pitchFamily="18" charset="0"/>
              </a:rPr>
              <a:t> Záskok </a:t>
            </a:r>
            <a:r>
              <a:rPr lang="cs-CZ" sz="7000" smtClean="0">
                <a:latin typeface="Constantia" pitchFamily="18" charset="0"/>
              </a:rPr>
              <a:t>(Zdeněk Svěrák, Ladislav Smoljak, 1994)</a:t>
            </a:r>
          </a:p>
          <a:p>
            <a:pPr>
              <a:buFont typeface="Wingdings" pitchFamily="2" charset="2"/>
              <a:buChar char="v"/>
            </a:pPr>
            <a:r>
              <a:rPr lang="cs-CZ" sz="7000" i="1" smtClean="0">
                <a:latin typeface="Constantia" pitchFamily="18" charset="0"/>
              </a:rPr>
              <a:t> Švestka </a:t>
            </a:r>
            <a:r>
              <a:rPr lang="cs-CZ" sz="7000" smtClean="0">
                <a:latin typeface="Constantia" pitchFamily="18" charset="0"/>
              </a:rPr>
              <a:t>(Zdeněk Svěrák, Ladislav Smoljak, 1997)</a:t>
            </a:r>
          </a:p>
          <a:p>
            <a:pPr>
              <a:buFont typeface="Wingdings" pitchFamily="2" charset="2"/>
              <a:buChar char="v"/>
            </a:pPr>
            <a:r>
              <a:rPr lang="cs-CZ" sz="7000" i="1" smtClean="0">
                <a:latin typeface="Constantia" pitchFamily="18" charset="0"/>
              </a:rPr>
              <a:t> Afrika </a:t>
            </a:r>
            <a:r>
              <a:rPr lang="cs-CZ" sz="7000" smtClean="0">
                <a:latin typeface="Constantia" pitchFamily="18" charset="0"/>
              </a:rPr>
              <a:t>(Zdeněk Svěrák, Ladislav Smoljak, 2002)</a:t>
            </a:r>
          </a:p>
          <a:p>
            <a:pPr>
              <a:buFont typeface="Wingdings" pitchFamily="2" charset="2"/>
              <a:buChar char="v"/>
            </a:pPr>
            <a:r>
              <a:rPr lang="cs-CZ" sz="7000" i="1" smtClean="0">
                <a:latin typeface="Constantia" pitchFamily="18" charset="0"/>
              </a:rPr>
              <a:t> České nebe </a:t>
            </a:r>
            <a:r>
              <a:rPr lang="cs-CZ" sz="7000" smtClean="0">
                <a:latin typeface="Constantia" pitchFamily="18" charset="0"/>
              </a:rPr>
              <a:t>(Zdeněk Svěrák, Ladislav Smoljak, 2008)</a:t>
            </a:r>
          </a:p>
          <a:p>
            <a:pPr>
              <a:buFont typeface="Wingdings" pitchFamily="2" charset="2"/>
              <a:buChar char="v"/>
            </a:pPr>
            <a:endParaRPr lang="cs-CZ" sz="2800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800" smtClean="0">
              <a:latin typeface="Constantia" pitchFamily="18" charset="0"/>
            </a:endParaRPr>
          </a:p>
          <a:p>
            <a:pPr>
              <a:buNone/>
            </a:pPr>
            <a:endParaRPr lang="cs-CZ" sz="2800" smtClean="0">
              <a:latin typeface="Constantia" pitchFamily="18" charset="0"/>
            </a:endParaRPr>
          </a:p>
          <a:p>
            <a:pPr>
              <a:buNone/>
            </a:pPr>
            <a:endParaRPr lang="cs-CZ" sz="2800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2500" smtClean="0">
                <a:latin typeface="Constantia" pitchFamily="18" charset="0"/>
              </a:rPr>
              <a:t>(Novotný, Přibáň, 2013)</a:t>
            </a: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effectLst/>
                <a:latin typeface="Constantia" pitchFamily="18" charset="0"/>
              </a:rPr>
              <a:t>Divadlo Sklep</a:t>
            </a:r>
            <a:endParaRPr lang="cs-CZ">
              <a:effectLst/>
              <a:latin typeface="Constantia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93352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cs-CZ" sz="2400" smtClean="0">
              <a:latin typeface="Constantia" pitchFamily="18" charset="0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Char char="v"/>
            </a:pPr>
            <a:r>
              <a:rPr lang="cs-CZ" sz="2400" i="1" smtClean="0">
                <a:latin typeface="Constantia" pitchFamily="18" charset="0"/>
              </a:rPr>
              <a:t> </a:t>
            </a:r>
            <a:r>
              <a:rPr lang="cs-CZ" sz="2400" i="1" smtClean="0">
                <a:latin typeface="Constantia" pitchFamily="18" charset="0"/>
              </a:rPr>
              <a:t> </a:t>
            </a:r>
            <a:r>
              <a:rPr lang="cs-CZ" sz="2800" i="1" smtClean="0">
                <a:latin typeface="Constantia" pitchFamily="18" charset="0"/>
              </a:rPr>
              <a:t>Mlýny </a:t>
            </a:r>
            <a:r>
              <a:rPr lang="cs-CZ" sz="2800" smtClean="0">
                <a:latin typeface="Constantia" pitchFamily="18" charset="0"/>
              </a:rPr>
              <a:t>(Václav Havel,  Karel Brynda, 1991)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Char char="v"/>
            </a:pPr>
            <a:r>
              <a:rPr lang="cs-CZ" sz="2800" smtClean="0">
                <a:latin typeface="Constantia" pitchFamily="18" charset="0"/>
              </a:rPr>
              <a:t> Tajů plný ostrov (Otakáro Schmidt, 1991)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Char char="v"/>
            </a:pPr>
            <a:r>
              <a:rPr lang="cs-CZ" sz="2800" smtClean="0">
                <a:latin typeface="Constantia" pitchFamily="18" charset="0"/>
              </a:rPr>
              <a:t> </a:t>
            </a:r>
            <a:r>
              <a:rPr lang="cs-CZ" sz="2800" i="1" smtClean="0">
                <a:latin typeface="Constantia" pitchFamily="18" charset="0"/>
              </a:rPr>
              <a:t>Piš</a:t>
            </a:r>
            <a:r>
              <a:rPr lang="cs-CZ" sz="2800" i="1" smtClean="0">
                <a:latin typeface="Constantia" pitchFamily="18" charset="0"/>
              </a:rPr>
              <a:t>, Kafka, piš </a:t>
            </a:r>
            <a:r>
              <a:rPr lang="cs-CZ" sz="2800" smtClean="0">
                <a:latin typeface="Constantia" pitchFamily="18" charset="0"/>
              </a:rPr>
              <a:t>(kol. 2004)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Char char="v"/>
            </a:pPr>
            <a:r>
              <a:rPr lang="cs-CZ" sz="2800" i="1" smtClean="0">
                <a:latin typeface="Constantia" pitchFamily="18" charset="0"/>
              </a:rPr>
              <a:t> Besídka Divadla Sklep </a:t>
            </a:r>
            <a:r>
              <a:rPr lang="cs-CZ" sz="2800" smtClean="0">
                <a:latin typeface="Constantia" pitchFamily="18" charset="0"/>
              </a:rPr>
              <a:t>(kol.)</a:t>
            </a:r>
          </a:p>
          <a:p>
            <a:pPr>
              <a:buFont typeface="Wingdings" pitchFamily="2" charset="2"/>
              <a:buChar char="v"/>
            </a:pPr>
            <a:endParaRPr lang="cs-CZ" sz="2800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z="2800" smtClean="0">
              <a:latin typeface="Constantia" pitchFamily="18" charset="0"/>
            </a:endParaRPr>
          </a:p>
          <a:p>
            <a:pPr>
              <a:buNone/>
            </a:pPr>
            <a:endParaRPr lang="cs-CZ" sz="2800" smtClean="0">
              <a:latin typeface="Constantia" pitchFamily="18" charset="0"/>
            </a:endParaRPr>
          </a:p>
          <a:p>
            <a:pPr>
              <a:buNone/>
            </a:pPr>
            <a:endParaRPr lang="cs-CZ" sz="2800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(Thaleia, 2013)</a:t>
            </a: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  <a:p>
            <a:pPr>
              <a:buNone/>
            </a:pPr>
            <a:endParaRPr lang="cs-CZ" sz="5200" i="1" smtClean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435608" y="1447800"/>
            <a:ext cx="7456872" cy="5005536"/>
          </a:xfrm>
        </p:spPr>
        <p:txBody>
          <a:bodyPr>
            <a:no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cs-CZ" sz="1300" smtClean="0"/>
              <a:t>HEMELÍKOVÁ, Blanka</a:t>
            </a:r>
            <a:r>
              <a:rPr lang="cs-CZ" sz="1300" i="1" smtClean="0"/>
              <a:t>. Jan Schmid. </a:t>
            </a:r>
            <a:r>
              <a:rPr lang="cs-CZ" sz="1300" smtClean="0"/>
              <a:t> [online]. [cit. 18.11.2013]. Dostupný na WWW: http://www.slovnikceskeliteratury.cz/showContent.jsp?docId=967&amp;hl=Jan+Schmid+</a:t>
            </a:r>
            <a:r>
              <a:rPr lang="cs-CZ" sz="1300" i="1" smtClean="0"/>
              <a:t> </a:t>
            </a:r>
          </a:p>
          <a:p>
            <a:pPr marL="0">
              <a:spcBef>
                <a:spcPts val="0"/>
              </a:spcBef>
              <a:buNone/>
            </a:pPr>
            <a:endParaRPr lang="cs-CZ" sz="1300" smtClean="0"/>
          </a:p>
          <a:p>
            <a:pPr marL="0">
              <a:spcBef>
                <a:spcPts val="0"/>
              </a:spcBef>
              <a:buNone/>
            </a:pPr>
            <a:r>
              <a:rPr lang="cs-CZ" sz="1300" smtClean="0"/>
              <a:t>HRUŠKA, Petr; MACHALA, Lubomír; VODIČKA, Libor a kol. </a:t>
            </a:r>
            <a:r>
              <a:rPr lang="cs-CZ" sz="1300" i="1" smtClean="0"/>
              <a:t>V souřadnicích volnosti. Česká literatura devadesátých let dvacátého století v interpretacích</a:t>
            </a:r>
            <a:r>
              <a:rPr lang="cs-CZ" sz="1300" smtClean="0"/>
              <a:t>. Praha: Academia, 2008, ISBN 978-80-200-1630-0.</a:t>
            </a:r>
          </a:p>
          <a:p>
            <a:pPr marL="0">
              <a:spcBef>
                <a:spcPts val="0"/>
              </a:spcBef>
              <a:buNone/>
            </a:pPr>
            <a:endParaRPr lang="cs-CZ" sz="1300" smtClean="0"/>
          </a:p>
          <a:p>
            <a:pPr marL="0">
              <a:spcBef>
                <a:spcPts val="0"/>
              </a:spcBef>
              <a:buNone/>
            </a:pPr>
            <a:r>
              <a:rPr lang="cs-CZ" sz="1300" smtClean="0"/>
              <a:t>NIPOS </a:t>
            </a:r>
            <a:r>
              <a:rPr lang="cs-CZ" sz="1300" smtClean="0"/>
              <a:t>- MK. </a:t>
            </a:r>
            <a:r>
              <a:rPr lang="cs-CZ" sz="1300" i="1" smtClean="0"/>
              <a:t>Kultura v číslech 2013</a:t>
            </a:r>
            <a:r>
              <a:rPr lang="cs-CZ" sz="1300" smtClean="0"/>
              <a:t> [online]. [cit. 18.11.2013]. Dostupný na WWW: http://www.nipos-mk.cz/wp-content/uploads/2013/05/Kultura_v_cislech_2013_web.pdf</a:t>
            </a:r>
          </a:p>
          <a:p>
            <a:pPr marL="0">
              <a:spcBef>
                <a:spcPts val="0"/>
              </a:spcBef>
              <a:buNone/>
            </a:pPr>
            <a:endParaRPr lang="cs-CZ" sz="1300" smtClean="0"/>
          </a:p>
          <a:p>
            <a:pPr marL="0">
              <a:spcBef>
                <a:spcPts val="0"/>
              </a:spcBef>
              <a:buNone/>
            </a:pPr>
            <a:r>
              <a:rPr lang="cs-CZ" sz="1300" smtClean="0"/>
              <a:t>NOVOTNÝ, Vladimír; PŘIBÁŇ, Michal. </a:t>
            </a:r>
            <a:r>
              <a:rPr lang="cs-CZ" sz="1300" i="1" smtClean="0"/>
              <a:t>Zdeněk Svěrák</a:t>
            </a:r>
            <a:r>
              <a:rPr lang="cs-CZ" sz="1300" smtClean="0"/>
              <a:t> [online]. [cit. 18.11.2013]. Dostupný na WWW: http://www.slovnikceskeliteratury.cz/showContent.jsp?docId=981&amp;hl=divadlo+j%C3%A1ry+cimrmana+</a:t>
            </a:r>
          </a:p>
          <a:p>
            <a:pPr marL="0">
              <a:spcBef>
                <a:spcPts val="0"/>
              </a:spcBef>
              <a:buNone/>
            </a:pPr>
            <a:endParaRPr lang="cs-CZ" sz="1300" smtClean="0"/>
          </a:p>
          <a:p>
            <a:pPr marL="0">
              <a:spcBef>
                <a:spcPts val="0"/>
              </a:spcBef>
              <a:buNone/>
            </a:pPr>
            <a:r>
              <a:rPr lang="cs-CZ" sz="1300" smtClean="0"/>
              <a:t>ŠTĚPÁN, Václav; PŘIBÁŇ, Michal</a:t>
            </a:r>
            <a:r>
              <a:rPr lang="cs-CZ" sz="1300" i="1" smtClean="0"/>
              <a:t>. Jiří Suchý</a:t>
            </a:r>
            <a:r>
              <a:rPr lang="cs-CZ" sz="1300" smtClean="0"/>
              <a:t>. </a:t>
            </a:r>
            <a:r>
              <a:rPr lang="cs-CZ" sz="1300" smtClean="0"/>
              <a:t>[online]. [cit. 18.11.2013]. Dostupný na WWW</a:t>
            </a:r>
            <a:r>
              <a:rPr lang="cs-CZ" sz="1300" smtClean="0"/>
              <a:t>: </a:t>
            </a:r>
            <a:r>
              <a:rPr lang="cs-CZ" sz="1300" smtClean="0"/>
              <a:t>http://www.slovnikceskeliteratury.cz/showContent.jsp?docId=1272&amp;hl=Ji%C5%99%C3%AD+Such%C3%BD+</a:t>
            </a:r>
          </a:p>
          <a:p>
            <a:pPr marL="0">
              <a:spcBef>
                <a:spcPts val="0"/>
              </a:spcBef>
              <a:buNone/>
            </a:pPr>
            <a:endParaRPr lang="cs-CZ" sz="1300" smtClean="0"/>
          </a:p>
          <a:p>
            <a:pPr marL="0">
              <a:spcBef>
                <a:spcPts val="0"/>
              </a:spcBef>
              <a:buNone/>
            </a:pPr>
            <a:r>
              <a:rPr lang="cs-CZ" sz="1300" smtClean="0"/>
              <a:t>THALEIA. </a:t>
            </a:r>
            <a:r>
              <a:rPr lang="cs-CZ" sz="1300" i="1" smtClean="0"/>
              <a:t>Divadlo Sklep</a:t>
            </a:r>
            <a:r>
              <a:rPr lang="cs-CZ" sz="1300" smtClean="0"/>
              <a:t> [online]. [cit. 21.11.2013]. Dostupný na WWW: http://www.i-divadlo.cz/divadlo/divadlo-sklep/hry-archiv#repertoar</a:t>
            </a:r>
          </a:p>
          <a:p>
            <a:pPr marL="0">
              <a:spcBef>
                <a:spcPts val="0"/>
              </a:spcBef>
              <a:buNone/>
            </a:pPr>
            <a:endParaRPr lang="cs-CZ" sz="2400" smtClean="0"/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3077</TotalTime>
  <Words>464</Words>
  <Application>Microsoft Office PowerPoint</Application>
  <PresentationFormat>Předvádění na obrazovce (4:3)</PresentationFormat>
  <Paragraphs>181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Slunovrat</vt:lpstr>
      <vt:lpstr>Snímek 1</vt:lpstr>
      <vt:lpstr>Divadlo po roce 1989 I</vt:lpstr>
      <vt:lpstr>Snímek 3</vt:lpstr>
      <vt:lpstr>Divadelní krize</vt:lpstr>
      <vt:lpstr>Divadla podle počtu diváků v roce 2012</vt:lpstr>
      <vt:lpstr>Divadelní provoz v roce 2012</vt:lpstr>
      <vt:lpstr>Výrazná autorská divadla – „staří mistři“</vt:lpstr>
      <vt:lpstr>Divadlo Semafor – Jiří Suchý (1931) </vt:lpstr>
      <vt:lpstr>Divadlo Semafor – Jiří Suchý (1931) </vt:lpstr>
      <vt:lpstr>Studio Ypsilon – Jan Schmid (1936)</vt:lpstr>
      <vt:lpstr>Divadlo Járy Cimrmana – Zdeněk Svěrák (1936), Ladislav Smoljak (1931 – 2010)</vt:lpstr>
      <vt:lpstr>Divadlo Sklep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Jiří Krejčí</cp:lastModifiedBy>
  <cp:revision>299</cp:revision>
  <dcterms:created xsi:type="dcterms:W3CDTF">2013-10-29T09:42:44Z</dcterms:created>
  <dcterms:modified xsi:type="dcterms:W3CDTF">2013-11-21T20:24:47Z</dcterms:modified>
</cp:coreProperties>
</file>