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notesMasterIdLst>
    <p:notesMasterId r:id="rId11"/>
  </p:notesMasterIdLst>
  <p:sldIdLst>
    <p:sldId id="257" r:id="rId2"/>
    <p:sldId id="280" r:id="rId3"/>
    <p:sldId id="324" r:id="rId4"/>
    <p:sldId id="332" r:id="rId5"/>
    <p:sldId id="334" r:id="rId6"/>
    <p:sldId id="335" r:id="rId7"/>
    <p:sldId id="336" r:id="rId8"/>
    <p:sldId id="33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42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9B271-F664-406C-BBD7-D73CB0D5CE97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6069FB-E566-443C-A373-F9990AF738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6069FB-E566-443C-A373-F9990AF7385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21.11.2013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21.11.2013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nielafischerova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 Olympijských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VY_32_INOVACE_CJ_4_KRE_16_DIVADLO_PO_ROCE_1989_II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19. 11. 2013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výběrový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českých dramatiků a jejich děl vzniklých po 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roce 1989. Zároveň se snaží o zapojení studentů do výuky formou 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práce s textem zprostředkovaným hypertextovým odkazem.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 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cap="small" smtClean="0">
                <a:latin typeface="Constantia" pitchFamily="18" charset="0"/>
              </a:rPr>
              <a:t>Divadlo po roce 1989 </a:t>
            </a:r>
            <a:r>
              <a:rPr lang="cs-CZ" sz="2800" cap="small" smtClean="0">
                <a:latin typeface="Constantia" pitchFamily="18" charset="0"/>
              </a:rPr>
              <a:t>II</a:t>
            </a:r>
            <a:endParaRPr lang="cs-CZ" sz="2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Pavel Kohout (1928)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 Ecce </a:t>
            </a:r>
            <a:r>
              <a:rPr lang="cs-CZ" sz="1900" i="1" smtClean="0">
                <a:latin typeface="Constantia" pitchFamily="18" charset="0"/>
              </a:rPr>
              <a:t>Constantia </a:t>
            </a:r>
            <a:r>
              <a:rPr lang="cs-CZ" sz="1900" smtClean="0">
                <a:latin typeface="Constantia" pitchFamily="18" charset="0"/>
              </a:rPr>
              <a:t>(1990)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 Kyanid </a:t>
            </a:r>
            <a:r>
              <a:rPr lang="cs-CZ" sz="1900" i="1" smtClean="0">
                <a:latin typeface="Constantia" pitchFamily="18" charset="0"/>
              </a:rPr>
              <a:t>o </a:t>
            </a:r>
            <a:r>
              <a:rPr lang="cs-CZ" sz="1900" i="1" smtClean="0">
                <a:latin typeface="Constantia" pitchFamily="18" charset="0"/>
              </a:rPr>
              <a:t>páté </a:t>
            </a:r>
            <a:r>
              <a:rPr lang="cs-CZ" sz="1900" smtClean="0">
                <a:latin typeface="Constantia" pitchFamily="18" charset="0"/>
              </a:rPr>
              <a:t>(1996)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smtClean="0">
                <a:latin typeface="Constantia" pitchFamily="18" charset="0"/>
              </a:rPr>
              <a:t> </a:t>
            </a:r>
            <a:r>
              <a:rPr lang="cs-CZ" sz="1800" i="1" smtClean="0">
                <a:latin typeface="Constantia" pitchFamily="18" charset="0"/>
              </a:rPr>
              <a:t>Šest </a:t>
            </a:r>
            <a:r>
              <a:rPr lang="cs-CZ" sz="1800" i="1" smtClean="0">
                <a:latin typeface="Constantia" pitchFamily="18" charset="0"/>
              </a:rPr>
              <a:t>a </a:t>
            </a:r>
            <a:r>
              <a:rPr lang="cs-CZ" sz="1800" i="1" smtClean="0">
                <a:latin typeface="Constantia" pitchFamily="18" charset="0"/>
              </a:rPr>
              <a:t>sex</a:t>
            </a:r>
            <a:r>
              <a:rPr lang="cs-CZ" sz="1800" smtClean="0">
                <a:latin typeface="Constantia" pitchFamily="18" charset="0"/>
              </a:rPr>
              <a:t> </a:t>
            </a:r>
            <a:r>
              <a:rPr lang="cs-CZ" sz="1800" smtClean="0">
                <a:latin typeface="Constantia" pitchFamily="18" charset="0"/>
              </a:rPr>
              <a:t>(sedm </a:t>
            </a:r>
            <a:r>
              <a:rPr lang="cs-CZ" sz="1800" smtClean="0">
                <a:latin typeface="Constantia" pitchFamily="18" charset="0"/>
              </a:rPr>
              <a:t>jednoaktových </a:t>
            </a:r>
            <a:r>
              <a:rPr lang="cs-CZ" sz="1800" smtClean="0">
                <a:latin typeface="Constantia" pitchFamily="18" charset="0"/>
              </a:rPr>
              <a:t>děl, 1998)</a:t>
            </a:r>
          </a:p>
          <a:p>
            <a:pPr marL="0">
              <a:buFont typeface="Wingdings" pitchFamily="2" charset="2"/>
              <a:buChar char="Ø"/>
            </a:pPr>
            <a:r>
              <a:rPr lang="cs-CZ" sz="1800" smtClean="0">
                <a:latin typeface="Constantia" pitchFamily="18" charset="0"/>
              </a:rPr>
              <a:t> </a:t>
            </a:r>
            <a:r>
              <a:rPr lang="cs-CZ" sz="1800" i="1" smtClean="0">
                <a:latin typeface="Constantia" pitchFamily="18" charset="0"/>
              </a:rPr>
              <a:t>Nuly</a:t>
            </a:r>
            <a:r>
              <a:rPr lang="cs-CZ" sz="1800" smtClean="0">
                <a:latin typeface="Constantia" pitchFamily="18" charset="0"/>
              </a:rPr>
              <a:t> (1999)</a:t>
            </a:r>
            <a:endParaRPr lang="cs-CZ" sz="1800" smtClean="0">
              <a:latin typeface="Constantia" pitchFamily="18" charset="0"/>
            </a:endParaRPr>
          </a:p>
          <a:p>
            <a:pPr marL="0">
              <a:buFont typeface="Wingdings" pitchFamily="2" charset="2"/>
              <a:buChar char="Ø"/>
            </a:pPr>
            <a:r>
              <a:rPr lang="cs-CZ" sz="1900" i="1" smtClean="0">
                <a:latin typeface="Constantia" pitchFamily="18" charset="0"/>
              </a:rPr>
              <a:t> Dvě </a:t>
            </a:r>
            <a:r>
              <a:rPr lang="cs-CZ" sz="1900" i="1" smtClean="0">
                <a:latin typeface="Constantia" pitchFamily="18" charset="0"/>
              </a:rPr>
              <a:t>gorily proti </a:t>
            </a:r>
            <a:r>
              <a:rPr lang="cs-CZ" sz="1900" i="1" smtClean="0">
                <a:latin typeface="Constantia" pitchFamily="18" charset="0"/>
              </a:rPr>
              <a:t>mafii </a:t>
            </a:r>
            <a:r>
              <a:rPr lang="cs-CZ" sz="1900" smtClean="0">
                <a:latin typeface="Constantia" pitchFamily="18" charset="0"/>
              </a:rPr>
              <a:t>(2002)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smtClean="0">
                <a:latin typeface="Constantia" pitchFamily="18" charset="0"/>
              </a:rPr>
              <a:t> </a:t>
            </a:r>
            <a:r>
              <a:rPr lang="cs-CZ" sz="1800" i="1" smtClean="0">
                <a:latin typeface="Constantia" pitchFamily="18" charset="0"/>
              </a:rPr>
              <a:t>Hry v posteli</a:t>
            </a:r>
            <a:r>
              <a:rPr lang="cs-CZ" sz="1800" smtClean="0">
                <a:latin typeface="Constantia" pitchFamily="18" charset="0"/>
              </a:rPr>
              <a:t>, </a:t>
            </a:r>
            <a:r>
              <a:rPr lang="cs-CZ" sz="1800" smtClean="0">
                <a:latin typeface="Constantia" pitchFamily="18" charset="0"/>
              </a:rPr>
              <a:t>2001</a:t>
            </a:r>
          </a:p>
          <a:p>
            <a:pPr marL="0">
              <a:buFont typeface="Wingdings" pitchFamily="2" charset="2"/>
              <a:buChar char="Ø"/>
            </a:pPr>
            <a:r>
              <a:rPr lang="cs-CZ" sz="1800" smtClean="0">
                <a:latin typeface="Constantia" pitchFamily="18" charset="0"/>
              </a:rPr>
              <a:t> </a:t>
            </a:r>
            <a:r>
              <a:rPr lang="cs-CZ" sz="1900" i="1" smtClean="0">
                <a:latin typeface="Constantia" pitchFamily="18" charset="0"/>
              </a:rPr>
              <a:t>Malá </a:t>
            </a:r>
            <a:r>
              <a:rPr lang="cs-CZ" sz="1900" i="1" smtClean="0">
                <a:latin typeface="Constantia" pitchFamily="18" charset="0"/>
              </a:rPr>
              <a:t>hudba moci = </a:t>
            </a:r>
            <a:r>
              <a:rPr lang="cs-CZ" sz="1900" i="1" smtClean="0">
                <a:latin typeface="Constantia" pitchFamily="18" charset="0"/>
              </a:rPr>
              <a:t>Eine </a:t>
            </a:r>
            <a:r>
              <a:rPr lang="cs-CZ" sz="1900" i="1" smtClean="0">
                <a:latin typeface="Constantia" pitchFamily="18" charset="0"/>
              </a:rPr>
              <a:t>kleine Machtumuzik </a:t>
            </a:r>
            <a:r>
              <a:rPr lang="cs-CZ" sz="1900" smtClean="0">
                <a:latin typeface="Constantia" pitchFamily="18" charset="0"/>
              </a:rPr>
              <a:t>(2007)</a:t>
            </a:r>
          </a:p>
          <a:p>
            <a:pPr marL="0">
              <a:buFont typeface="Wingdings" pitchFamily="2" charset="2"/>
              <a:buChar char="Ø"/>
            </a:pPr>
            <a:r>
              <a:rPr lang="cs-CZ" sz="1900" smtClean="0">
                <a:latin typeface="Constantia" pitchFamily="18" charset="0"/>
              </a:rPr>
              <a:t> </a:t>
            </a:r>
            <a:r>
              <a:rPr lang="cs-CZ" sz="2000" i="1" smtClean="0">
                <a:latin typeface="Constantia" pitchFamily="18" charset="0"/>
              </a:rPr>
              <a:t>Hašler</a:t>
            </a:r>
            <a:r>
              <a:rPr lang="cs-CZ" sz="2000" i="1" smtClean="0">
                <a:latin typeface="Constantia" pitchFamily="18" charset="0"/>
              </a:rPr>
              <a:t>,</a:t>
            </a:r>
            <a:r>
              <a:rPr lang="cs-CZ" sz="2000" smtClean="0">
                <a:latin typeface="Constantia" pitchFamily="18" charset="0"/>
              </a:rPr>
              <a:t> 2013</a:t>
            </a:r>
          </a:p>
          <a:p>
            <a:pPr marL="0">
              <a:buFont typeface="Wingdings" pitchFamily="2" charset="2"/>
              <a:buChar char="Ø"/>
            </a:pPr>
            <a:endParaRPr lang="cs-CZ" sz="1900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(Národní knihovna, 2013)</a:t>
            </a: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Antonín Přidal</a:t>
            </a:r>
            <a:r>
              <a:rPr lang="cs-CZ" smtClean="0">
                <a:latin typeface="Constantia" pitchFamily="18" charset="0"/>
              </a:rPr>
              <a:t> (1935)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Sen </a:t>
            </a:r>
            <a:r>
              <a:rPr lang="cs-CZ" sz="2400" i="1" smtClean="0">
                <a:latin typeface="Constantia" pitchFamily="18" charset="0"/>
              </a:rPr>
              <a:t>o </a:t>
            </a:r>
            <a:r>
              <a:rPr lang="cs-CZ" sz="2400" i="1" smtClean="0">
                <a:latin typeface="Constantia" pitchFamily="18" charset="0"/>
              </a:rPr>
              <a:t>dvou </a:t>
            </a:r>
            <a:r>
              <a:rPr lang="cs-CZ" sz="2400" i="1" smtClean="0">
                <a:latin typeface="Constantia" pitchFamily="18" charset="0"/>
              </a:rPr>
              <a:t>kůrkách </a:t>
            </a:r>
            <a:r>
              <a:rPr lang="cs-CZ" sz="2400" smtClean="0">
                <a:latin typeface="Constantia" pitchFamily="18" charset="0"/>
              </a:rPr>
              <a:t>(prem</a:t>
            </a:r>
            <a:r>
              <a:rPr lang="cs-CZ" sz="2400" smtClean="0">
                <a:latin typeface="Constantia" pitchFamily="18" charset="0"/>
              </a:rPr>
              <a:t>. 1991, s tit. Sen ve třech; společná prem</a:t>
            </a:r>
            <a:r>
              <a:rPr lang="cs-CZ" sz="2400" smtClean="0">
                <a:latin typeface="Constantia" pitchFamily="18" charset="0"/>
              </a:rPr>
              <a:t>. </a:t>
            </a:r>
            <a:r>
              <a:rPr lang="cs-CZ" sz="2400" smtClean="0">
                <a:latin typeface="Constantia" pitchFamily="18" charset="0"/>
              </a:rPr>
              <a:t>1995)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Sáňky </a:t>
            </a:r>
            <a:r>
              <a:rPr lang="cs-CZ" sz="2400" i="1" smtClean="0">
                <a:latin typeface="Constantia" pitchFamily="18" charset="0"/>
              </a:rPr>
              <a:t>se </a:t>
            </a:r>
            <a:r>
              <a:rPr lang="cs-CZ" sz="2400" i="1" smtClean="0">
                <a:latin typeface="Constantia" pitchFamily="18" charset="0"/>
              </a:rPr>
              <a:t>zvonci </a:t>
            </a:r>
            <a:r>
              <a:rPr lang="cs-CZ" sz="2400" smtClean="0">
                <a:latin typeface="Constantia" pitchFamily="18" charset="0"/>
              </a:rPr>
              <a:t>(1993)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Noc </a:t>
            </a:r>
            <a:r>
              <a:rPr lang="cs-CZ" sz="2400" i="1" smtClean="0">
                <a:latin typeface="Constantia" pitchFamily="18" charset="0"/>
              </a:rPr>
              <a:t>potom </a:t>
            </a:r>
            <a:r>
              <a:rPr lang="cs-CZ" sz="2400" smtClean="0">
                <a:latin typeface="Constantia" pitchFamily="18" charset="0"/>
              </a:rPr>
              <a:t>(1999)</a:t>
            </a: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(Hruška, Piorecký, 2013)</a:t>
            </a: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7498080" cy="1143000"/>
          </a:xfrm>
        </p:spPr>
        <p:txBody>
          <a:bodyPr/>
          <a:lstStyle/>
          <a:p>
            <a:r>
              <a:rPr lang="cs-CZ" smtClean="0">
                <a:effectLst/>
                <a:latin typeface="Constantia" pitchFamily="18" charset="0"/>
              </a:rPr>
              <a:t>Václav Havel (1936 – 2011)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656" y="1268760"/>
            <a:ext cx="6984776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i="1" smtClean="0">
                <a:latin typeface="Constantia" pitchFamily="18" charset="0"/>
              </a:rPr>
              <a:t> Odcházení</a:t>
            </a:r>
            <a:r>
              <a:rPr lang="cs-CZ" sz="2800" smtClean="0">
                <a:latin typeface="Constantia" pitchFamily="18" charset="0"/>
              </a:rPr>
              <a:t> </a:t>
            </a:r>
            <a:r>
              <a:rPr lang="cs-CZ" sz="2800" smtClean="0">
                <a:latin typeface="Constantia" pitchFamily="18" charset="0"/>
              </a:rPr>
              <a:t>(2007)</a:t>
            </a:r>
          </a:p>
          <a:p>
            <a:r>
              <a:rPr lang="cs-CZ" sz="2600" smtClean="0">
                <a:latin typeface="Constantia" pitchFamily="18" charset="0"/>
              </a:rPr>
              <a:t>     - filmová </a:t>
            </a:r>
            <a:r>
              <a:rPr lang="cs-CZ" sz="2600" smtClean="0">
                <a:latin typeface="Constantia" pitchFamily="18" charset="0"/>
              </a:rPr>
              <a:t>adaptace 2009 (režie: Václav Havel)</a:t>
            </a:r>
          </a:p>
          <a:p>
            <a:pPr>
              <a:buFontTx/>
              <a:buChar char="-"/>
            </a:pPr>
            <a:endParaRPr lang="cs-CZ" sz="2800" smtClean="0">
              <a:latin typeface="Constantia" pitchFamily="18" charset="0"/>
            </a:endParaRPr>
          </a:p>
          <a:p>
            <a:endParaRPr lang="cs-CZ" sz="2800" smtClean="0">
              <a:latin typeface="Constantia" pitchFamily="18" charset="0"/>
            </a:endParaRPr>
          </a:p>
          <a:p>
            <a:pPr>
              <a:buFontTx/>
              <a:buChar char="-"/>
            </a:pPr>
            <a:endParaRPr lang="cs-CZ" sz="2800" smtClean="0">
              <a:latin typeface="Constantia" pitchFamily="18" charset="0"/>
            </a:endParaRPr>
          </a:p>
          <a:p>
            <a:pPr>
              <a:buFontTx/>
              <a:buChar char="-"/>
            </a:pPr>
            <a:endParaRPr lang="cs-CZ" sz="2800" smtClean="0">
              <a:latin typeface="Constantia" pitchFamily="18" charset="0"/>
            </a:endParaRPr>
          </a:p>
          <a:p>
            <a:pPr>
              <a:buFontTx/>
              <a:buChar char="-"/>
            </a:pPr>
            <a:endParaRPr lang="cs-CZ" sz="2800" smtClean="0">
              <a:latin typeface="Constantia" pitchFamily="18" charset="0"/>
            </a:endParaRPr>
          </a:p>
          <a:p>
            <a:pPr>
              <a:buFontTx/>
              <a:buChar char="-"/>
            </a:pPr>
            <a:endParaRPr lang="cs-CZ" sz="2800" smtClean="0">
              <a:latin typeface="Constantia" pitchFamily="18" charset="0"/>
            </a:endParaRPr>
          </a:p>
          <a:p>
            <a:endParaRPr lang="cs-CZ" sz="2800" smtClean="0">
              <a:latin typeface="Constantia" pitchFamily="18" charset="0"/>
            </a:endParaRPr>
          </a:p>
          <a:p>
            <a:pPr>
              <a:buFontTx/>
              <a:buChar char="-"/>
            </a:pPr>
            <a:endParaRPr lang="cs-CZ" sz="2800" smtClean="0">
              <a:latin typeface="Constantia" pitchFamily="18" charset="0"/>
            </a:endParaRPr>
          </a:p>
          <a:p>
            <a:pPr algn="r"/>
            <a:r>
              <a:rPr lang="cs-CZ" sz="1200" smtClean="0">
                <a:latin typeface="Constantia" pitchFamily="18" charset="0"/>
              </a:rPr>
              <a:t>(Knihovna Václava Havla, 2013)</a:t>
            </a: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Karel Steigerwald</a:t>
            </a:r>
            <a:r>
              <a:rPr lang="cs-CZ" smtClean="0">
                <a:latin typeface="Constantia" pitchFamily="18" charset="0"/>
              </a:rPr>
              <a:t> (1945)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Nobel </a:t>
            </a:r>
            <a:r>
              <a:rPr lang="cs-CZ" sz="2400" smtClean="0">
                <a:latin typeface="Constantia" pitchFamily="18" charset="0"/>
              </a:rPr>
              <a:t>(1994)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Hoře</a:t>
            </a:r>
            <a:r>
              <a:rPr lang="cs-CZ" sz="2400" i="1" smtClean="0">
                <a:latin typeface="Constantia" pitchFamily="18" charset="0"/>
              </a:rPr>
              <a:t>, hoře, strach, oprátka a jáma </a:t>
            </a:r>
            <a:r>
              <a:rPr lang="cs-CZ" sz="2400" smtClean="0">
                <a:latin typeface="Constantia" pitchFamily="18" charset="0"/>
              </a:rPr>
              <a:t>(</a:t>
            </a:r>
            <a:r>
              <a:rPr lang="cs-CZ" sz="2400" smtClean="0">
                <a:latin typeface="Constantia" pitchFamily="18" charset="0"/>
              </a:rPr>
              <a:t>1991)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První </a:t>
            </a:r>
            <a:r>
              <a:rPr lang="cs-CZ" sz="2400" i="1" smtClean="0">
                <a:latin typeface="Constantia" pitchFamily="18" charset="0"/>
              </a:rPr>
              <a:t>kroky demokrata </a:t>
            </a:r>
            <a:r>
              <a:rPr lang="cs-CZ" sz="2400" smtClean="0">
                <a:latin typeface="Constantia" pitchFamily="18" charset="0"/>
              </a:rPr>
              <a:t>(</a:t>
            </a:r>
            <a:r>
              <a:rPr lang="cs-CZ" sz="2400" smtClean="0">
                <a:latin typeface="Constantia" pitchFamily="18" charset="0"/>
              </a:rPr>
              <a:t>1991)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Lásky </a:t>
            </a:r>
            <a:r>
              <a:rPr lang="cs-CZ" sz="2400" smtClean="0">
                <a:latin typeface="Constantia" pitchFamily="18" charset="0"/>
              </a:rPr>
              <a:t>(</a:t>
            </a:r>
            <a:r>
              <a:rPr lang="cs-CZ" sz="2400" smtClean="0">
                <a:latin typeface="Constantia" pitchFamily="18" charset="0"/>
              </a:rPr>
              <a:t>1992)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Sousedé </a:t>
            </a:r>
            <a:r>
              <a:rPr lang="cs-CZ" sz="2400" smtClean="0">
                <a:latin typeface="Constantia" pitchFamily="18" charset="0"/>
              </a:rPr>
              <a:t>(1999, hráno též s tit</a:t>
            </a:r>
            <a:r>
              <a:rPr lang="cs-CZ" sz="2400" smtClean="0">
                <a:latin typeface="Constantia" pitchFamily="18" charset="0"/>
              </a:rPr>
              <a:t>. </a:t>
            </a:r>
            <a:r>
              <a:rPr lang="cs-CZ" sz="2400" i="1" smtClean="0">
                <a:latin typeface="Constantia" pitchFamily="18" charset="0"/>
              </a:rPr>
              <a:t>Otčina/Vaterland</a:t>
            </a:r>
            <a:r>
              <a:rPr lang="cs-CZ" sz="2400" smtClean="0">
                <a:latin typeface="Constantia" pitchFamily="18" charset="0"/>
              </a:rPr>
              <a:t>)</a:t>
            </a:r>
            <a:r>
              <a:rPr lang="cs-CZ" sz="2400" i="1" smtClean="0">
                <a:latin typeface="Constantia" pitchFamily="18" charset="0"/>
              </a:rPr>
              <a:t> </a:t>
            </a:r>
            <a:endParaRPr lang="cs-CZ" sz="2400" i="1" smtClean="0">
              <a:latin typeface="Constantia" pitchFamily="18" charset="0"/>
            </a:endParaRP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Pronásledování </a:t>
            </a:r>
            <a:r>
              <a:rPr lang="cs-CZ" sz="2400" i="1" smtClean="0">
                <a:latin typeface="Constantia" pitchFamily="18" charset="0"/>
              </a:rPr>
              <a:t>a umučení dr. Šaldy </a:t>
            </a:r>
            <a:r>
              <a:rPr lang="cs-CZ" sz="2400" smtClean="0">
                <a:latin typeface="Constantia" pitchFamily="18" charset="0"/>
              </a:rPr>
              <a:t>(2004)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Horáková </a:t>
            </a:r>
            <a:r>
              <a:rPr lang="cs-CZ" sz="2400" i="1" smtClean="0">
                <a:latin typeface="Constantia" pitchFamily="18" charset="0"/>
              </a:rPr>
              <a:t>x </a:t>
            </a:r>
            <a:r>
              <a:rPr lang="cs-CZ" sz="2400" i="1" smtClean="0">
                <a:latin typeface="Constantia" pitchFamily="18" charset="0"/>
              </a:rPr>
              <a:t>Gottwald </a:t>
            </a:r>
            <a:r>
              <a:rPr lang="cs-CZ" sz="2400" i="1" smtClean="0">
                <a:latin typeface="Constantia" pitchFamily="18" charset="0"/>
              </a:rPr>
              <a:t> - Zabijeme </a:t>
            </a:r>
            <a:r>
              <a:rPr lang="cs-CZ" sz="2400" i="1" smtClean="0">
                <a:latin typeface="Constantia" pitchFamily="18" charset="0"/>
              </a:rPr>
              <a:t>ženskou, leknou se, </a:t>
            </a:r>
            <a:r>
              <a:rPr lang="cs-CZ" sz="2400" i="1" smtClean="0">
                <a:latin typeface="Constantia" pitchFamily="18" charset="0"/>
              </a:rPr>
              <a:t>zvyknou </a:t>
            </a:r>
            <a:r>
              <a:rPr lang="cs-CZ" sz="2400" i="1" smtClean="0">
                <a:latin typeface="Constantia" pitchFamily="18" charset="0"/>
              </a:rPr>
              <a:t>si </a:t>
            </a:r>
            <a:r>
              <a:rPr lang="cs-CZ" sz="2400" smtClean="0">
                <a:latin typeface="Constantia" pitchFamily="18" charset="0"/>
              </a:rPr>
              <a:t>(2006) 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Políbila </a:t>
            </a:r>
            <a:r>
              <a:rPr lang="cs-CZ" sz="2400" i="1" smtClean="0">
                <a:latin typeface="Constantia" pitchFamily="18" charset="0"/>
              </a:rPr>
              <a:t>Dubčeka </a:t>
            </a:r>
            <a:r>
              <a:rPr lang="cs-CZ" sz="2400" smtClean="0">
                <a:latin typeface="Constantia" pitchFamily="18" charset="0"/>
              </a:rPr>
              <a:t>(</a:t>
            </a:r>
            <a:r>
              <a:rPr lang="cs-CZ" sz="2400" smtClean="0">
                <a:latin typeface="Constantia" pitchFamily="18" charset="0"/>
              </a:rPr>
              <a:t>2008)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Má vzdálená vlast </a:t>
            </a:r>
            <a:r>
              <a:rPr lang="cs-CZ" sz="2400" smtClean="0">
                <a:latin typeface="Constantia" pitchFamily="18" charset="0"/>
              </a:rPr>
              <a:t>(2012)</a:t>
            </a: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(Vojtková, 2013)</a:t>
            </a: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Arnošt Goldflam (1946)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Pavel Jedlička a Jenda </a:t>
            </a:r>
            <a:r>
              <a:rPr lang="cs-CZ" sz="2400" i="1" smtClean="0">
                <a:latin typeface="Constantia" pitchFamily="18" charset="0"/>
              </a:rPr>
              <a:t>Krahulík </a:t>
            </a:r>
            <a:r>
              <a:rPr lang="cs-CZ" sz="2400" smtClean="0">
                <a:latin typeface="Constantia" pitchFamily="18" charset="0"/>
              </a:rPr>
              <a:t>(1990)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Smlouva </a:t>
            </a:r>
            <a:r>
              <a:rPr lang="cs-CZ" sz="2400" smtClean="0">
                <a:latin typeface="Constantia" pitchFamily="18" charset="0"/>
              </a:rPr>
              <a:t>(1999)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Muž </a:t>
            </a:r>
            <a:r>
              <a:rPr lang="cs-CZ" sz="2400" i="1" smtClean="0">
                <a:latin typeface="Constantia" pitchFamily="18" charset="0"/>
              </a:rPr>
              <a:t>bez </a:t>
            </a:r>
            <a:r>
              <a:rPr lang="cs-CZ" sz="2400" i="1" smtClean="0">
                <a:latin typeface="Constantia" pitchFamily="18" charset="0"/>
              </a:rPr>
              <a:t>vlastností </a:t>
            </a:r>
            <a:r>
              <a:rPr lang="cs-CZ" sz="2400" smtClean="0">
                <a:latin typeface="Constantia" pitchFamily="18" charset="0"/>
              </a:rPr>
              <a:t>(2002</a:t>
            </a:r>
            <a:r>
              <a:rPr lang="cs-CZ" sz="2400" smtClean="0">
                <a:latin typeface="Constantia" pitchFamily="18" charset="0"/>
              </a:rPr>
              <a:t>, podle R. Musila</a:t>
            </a:r>
            <a:r>
              <a:rPr lang="cs-CZ" sz="2400" smtClean="0">
                <a:latin typeface="Constantia" pitchFamily="18" charset="0"/>
              </a:rPr>
              <a:t>, </a:t>
            </a:r>
            <a:r>
              <a:rPr lang="cs-CZ" sz="2400" smtClean="0">
                <a:latin typeface="Constantia" pitchFamily="18" charset="0"/>
              </a:rPr>
              <a:t>neinscenováno)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Ředitelská </a:t>
            </a:r>
            <a:r>
              <a:rPr lang="cs-CZ" sz="2400" i="1" smtClean="0">
                <a:latin typeface="Constantia" pitchFamily="18" charset="0"/>
              </a:rPr>
              <a:t>lóže </a:t>
            </a:r>
            <a:r>
              <a:rPr lang="cs-CZ" sz="2400" smtClean="0">
                <a:latin typeface="Constantia" pitchFamily="18" charset="0"/>
              </a:rPr>
              <a:t>(2004)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Dámská </a:t>
            </a:r>
            <a:r>
              <a:rPr lang="cs-CZ" sz="2400" i="1" smtClean="0">
                <a:latin typeface="Constantia" pitchFamily="18" charset="0"/>
              </a:rPr>
              <a:t>šatna </a:t>
            </a:r>
            <a:r>
              <a:rPr lang="cs-CZ" sz="2400" smtClean="0">
                <a:latin typeface="Constantia" pitchFamily="18" charset="0"/>
              </a:rPr>
              <a:t>(2004)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Doma </a:t>
            </a:r>
            <a:r>
              <a:rPr lang="cs-CZ" sz="2400" i="1" smtClean="0">
                <a:latin typeface="Constantia" pitchFamily="18" charset="0"/>
              </a:rPr>
              <a:t>u </a:t>
            </a:r>
            <a:r>
              <a:rPr lang="cs-CZ" sz="2400" i="1" smtClean="0">
                <a:latin typeface="Constantia" pitchFamily="18" charset="0"/>
              </a:rPr>
              <a:t>Hitlerů </a:t>
            </a:r>
            <a:r>
              <a:rPr lang="cs-CZ" sz="2400" smtClean="0">
                <a:latin typeface="Constantia" pitchFamily="18" charset="0"/>
              </a:rPr>
              <a:t>(2007) 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Ženy </a:t>
            </a:r>
            <a:r>
              <a:rPr lang="cs-CZ" sz="2400" i="1" smtClean="0">
                <a:latin typeface="Constantia" pitchFamily="18" charset="0"/>
              </a:rPr>
              <a:t>a </a:t>
            </a:r>
            <a:r>
              <a:rPr lang="cs-CZ" sz="2400" i="1" smtClean="0">
                <a:latin typeface="Constantia" pitchFamily="18" charset="0"/>
              </a:rPr>
              <a:t>panenky </a:t>
            </a:r>
            <a:r>
              <a:rPr lang="cs-CZ" sz="2400" smtClean="0">
                <a:latin typeface="Constantia" pitchFamily="18" charset="0"/>
              </a:rPr>
              <a:t>(2009)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Blbá </a:t>
            </a:r>
            <a:r>
              <a:rPr lang="cs-CZ" sz="2400" i="1" smtClean="0">
                <a:latin typeface="Constantia" pitchFamily="18" charset="0"/>
              </a:rPr>
              <a:t>Veruna aneb Svět, co jsme znali a který už </a:t>
            </a:r>
            <a:r>
              <a:rPr lang="cs-CZ" sz="2400" i="1" smtClean="0">
                <a:latin typeface="Constantia" pitchFamily="18" charset="0"/>
              </a:rPr>
              <a:t>není </a:t>
            </a:r>
            <a:r>
              <a:rPr lang="cs-CZ" sz="2400" smtClean="0">
                <a:latin typeface="Constantia" pitchFamily="18" charset="0"/>
              </a:rPr>
              <a:t>(2010)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Matylda </a:t>
            </a:r>
            <a:r>
              <a:rPr lang="cs-CZ" sz="2400" i="1" smtClean="0">
                <a:latin typeface="Constantia" pitchFamily="18" charset="0"/>
              </a:rPr>
              <a:t>a Emilie aneb Co </a:t>
            </a:r>
            <a:r>
              <a:rPr lang="cs-CZ" sz="2400" i="1" smtClean="0">
                <a:latin typeface="Constantia" pitchFamily="18" charset="0"/>
              </a:rPr>
              <a:t>dělat </a:t>
            </a:r>
            <a:r>
              <a:rPr lang="cs-CZ" sz="2400" smtClean="0">
                <a:latin typeface="Constantia" pitchFamily="18" charset="0"/>
              </a:rPr>
              <a:t>(1992)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Lásky </a:t>
            </a:r>
            <a:r>
              <a:rPr lang="cs-CZ" sz="2400" i="1" smtClean="0">
                <a:latin typeface="Constantia" pitchFamily="18" charset="0"/>
              </a:rPr>
              <a:t>den </a:t>
            </a:r>
            <a:r>
              <a:rPr lang="cs-CZ" sz="2400" smtClean="0">
                <a:latin typeface="Constantia" pitchFamily="18" charset="0"/>
              </a:rPr>
              <a:t>(</a:t>
            </a:r>
            <a:r>
              <a:rPr lang="cs-CZ" sz="2400" smtClean="0">
                <a:latin typeface="Constantia" pitchFamily="18" charset="0"/>
              </a:rPr>
              <a:t>1994)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Pohádky </a:t>
            </a:r>
            <a:r>
              <a:rPr lang="cs-CZ" sz="2400" i="1" smtClean="0">
                <a:latin typeface="Constantia" pitchFamily="18" charset="0"/>
              </a:rPr>
              <a:t>pro zlobivé aneb A. G. vypráví pohádky </a:t>
            </a:r>
            <a:r>
              <a:rPr lang="cs-CZ" sz="2400" smtClean="0">
                <a:latin typeface="Constantia" pitchFamily="18" charset="0"/>
              </a:rPr>
              <a:t>(</a:t>
            </a:r>
            <a:r>
              <a:rPr lang="cs-CZ" sz="2400" smtClean="0">
                <a:latin typeface="Constantia" pitchFamily="18" charset="0"/>
              </a:rPr>
              <a:t>2004)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Stará </a:t>
            </a:r>
            <a:r>
              <a:rPr lang="cs-CZ" sz="2400" i="1" smtClean="0">
                <a:latin typeface="Constantia" pitchFamily="18" charset="0"/>
              </a:rPr>
              <a:t>baba tančí </a:t>
            </a:r>
            <a:r>
              <a:rPr lang="cs-CZ" sz="2400" smtClean="0">
                <a:latin typeface="Constantia" pitchFamily="18" charset="0"/>
              </a:rPr>
              <a:t>(</a:t>
            </a:r>
            <a:r>
              <a:rPr lang="cs-CZ" sz="2400" smtClean="0">
                <a:latin typeface="Constantia" pitchFamily="18" charset="0"/>
              </a:rPr>
              <a:t>2005)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Babička </a:t>
            </a:r>
            <a:r>
              <a:rPr lang="cs-CZ" sz="2400" i="1" smtClean="0">
                <a:latin typeface="Constantia" pitchFamily="18" charset="0"/>
              </a:rPr>
              <a:t>se vrací čili Dichtung und Wahrheit </a:t>
            </a:r>
            <a:r>
              <a:rPr lang="cs-CZ" sz="2400" smtClean="0">
                <a:latin typeface="Constantia" pitchFamily="18" charset="0"/>
              </a:rPr>
              <a:t>(2010, volně podle B</a:t>
            </a:r>
            <a:r>
              <a:rPr lang="cs-CZ" sz="2400" smtClean="0">
                <a:latin typeface="Constantia" pitchFamily="18" charset="0"/>
              </a:rPr>
              <a:t>. </a:t>
            </a:r>
            <a:r>
              <a:rPr lang="cs-CZ" sz="2400" smtClean="0">
                <a:latin typeface="Constantia" pitchFamily="18" charset="0"/>
              </a:rPr>
              <a:t>Němcové)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Vratká </a:t>
            </a:r>
            <a:r>
              <a:rPr lang="cs-CZ" sz="2400" i="1" smtClean="0">
                <a:latin typeface="Constantia" pitchFamily="18" charset="0"/>
              </a:rPr>
              <a:t>prkna </a:t>
            </a:r>
            <a:r>
              <a:rPr lang="cs-CZ" sz="2400" smtClean="0">
                <a:latin typeface="Constantia" pitchFamily="18" charset="0"/>
              </a:rPr>
              <a:t>(</a:t>
            </a:r>
            <a:r>
              <a:rPr lang="cs-CZ" sz="2400" smtClean="0">
                <a:latin typeface="Constantia" pitchFamily="18" charset="0"/>
              </a:rPr>
              <a:t>2011</a:t>
            </a:r>
            <a:r>
              <a:rPr lang="cs-CZ" sz="2400" smtClean="0">
                <a:latin typeface="Constantia" pitchFamily="18" charset="0"/>
              </a:rPr>
              <a:t>)</a:t>
            </a: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800" smtClean="0">
                <a:latin typeface="Constantia" pitchFamily="18" charset="0"/>
              </a:rPr>
              <a:t>(Merenus, Přibáňová, 2013)</a:t>
            </a:r>
            <a:endParaRPr lang="cs-CZ" sz="1800" smtClean="0">
              <a:latin typeface="Constantia" pitchFamily="18" charset="0"/>
            </a:endParaRP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latin typeface="Constantia" pitchFamily="18" charset="0"/>
              </a:rPr>
              <a:t>Daniela Fischerová (1948)</a:t>
            </a:r>
            <a:endParaRPr lang="cs-CZ"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 </a:t>
            </a:r>
            <a:r>
              <a:rPr lang="cs-CZ" sz="2400" i="1" smtClean="0">
                <a:latin typeface="Constantia" pitchFamily="18" charset="0"/>
              </a:rPr>
              <a:t>Fantomima </a:t>
            </a:r>
            <a:r>
              <a:rPr lang="cs-CZ" sz="2400" smtClean="0">
                <a:latin typeface="Constantia" pitchFamily="18" charset="0"/>
              </a:rPr>
              <a:t>(franc. s tit. </a:t>
            </a:r>
            <a:r>
              <a:rPr lang="cs-CZ" sz="2400" i="1" smtClean="0">
                <a:latin typeface="Constantia" pitchFamily="18" charset="0"/>
              </a:rPr>
              <a:t>Fantomim</a:t>
            </a:r>
            <a:r>
              <a:rPr lang="cs-CZ" sz="2400" smtClean="0">
                <a:latin typeface="Constantia" pitchFamily="18" charset="0"/>
              </a:rPr>
              <a:t>, </a:t>
            </a:r>
            <a:r>
              <a:rPr lang="cs-CZ" sz="2400" smtClean="0">
                <a:latin typeface="Constantia" pitchFamily="18" charset="0"/>
              </a:rPr>
              <a:t>1995)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Náhlé </a:t>
            </a:r>
            <a:r>
              <a:rPr lang="cs-CZ" sz="2400" i="1" smtClean="0">
                <a:latin typeface="Constantia" pitchFamily="18" charset="0"/>
              </a:rPr>
              <a:t>neštěstí </a:t>
            </a:r>
            <a:r>
              <a:rPr lang="cs-CZ" sz="2400" smtClean="0">
                <a:latin typeface="Constantia" pitchFamily="18" charset="0"/>
              </a:rPr>
              <a:t>(1993)</a:t>
            </a:r>
          </a:p>
          <a:p>
            <a:pPr marL="0">
              <a:buFont typeface="Wingdings" pitchFamily="2" charset="2"/>
              <a:buChar char="Ø"/>
            </a:pPr>
            <a:r>
              <a:rPr lang="cs-CZ" sz="2400" i="1" smtClean="0">
                <a:latin typeface="Constantia" pitchFamily="18" charset="0"/>
              </a:rPr>
              <a:t>Pták </a:t>
            </a:r>
            <a:r>
              <a:rPr lang="cs-CZ" sz="2400" i="1" smtClean="0">
                <a:latin typeface="Constantia" pitchFamily="18" charset="0"/>
              </a:rPr>
              <a:t>Ohnivák. Nová pohádka na věčné </a:t>
            </a:r>
            <a:r>
              <a:rPr lang="cs-CZ" sz="2400" i="1" smtClean="0">
                <a:latin typeface="Constantia" pitchFamily="18" charset="0"/>
              </a:rPr>
              <a:t>téma </a:t>
            </a:r>
            <a:r>
              <a:rPr lang="cs-CZ" sz="2400" smtClean="0">
                <a:latin typeface="Constantia" pitchFamily="18" charset="0"/>
              </a:rPr>
              <a:t>(2000)</a:t>
            </a:r>
          </a:p>
          <a:p>
            <a:pPr marL="0">
              <a:buFont typeface="Wingdings" pitchFamily="2" charset="2"/>
              <a:buChar char="Ø"/>
            </a:pPr>
            <a:endParaRPr lang="cs-CZ" sz="2400" smtClean="0">
              <a:latin typeface="Constantia" pitchFamily="18" charset="0"/>
            </a:endParaRPr>
          </a:p>
          <a:p>
            <a:pPr marL="0">
              <a:buNone/>
            </a:pPr>
            <a:r>
              <a:rPr lang="cs-CZ" sz="2400" smtClean="0">
                <a:latin typeface="Constantia" pitchFamily="18" charset="0"/>
              </a:rPr>
              <a:t>Najděte na osobních stránkách Daniely Fischerové informace o její dramatické prvotině, která autorku proslavila a stala se její nejslavnější hrou.</a:t>
            </a:r>
          </a:p>
          <a:p>
            <a:pPr marL="0">
              <a:buNone/>
            </a:pPr>
            <a:endParaRPr lang="cs-CZ" sz="2400" smtClean="0">
              <a:latin typeface="Constantia" pitchFamily="18" charset="0"/>
            </a:endParaRPr>
          </a:p>
          <a:p>
            <a:pPr marL="0" algn="ctr">
              <a:buNone/>
            </a:pPr>
            <a:r>
              <a:rPr lang="cs-CZ" sz="2400" smtClean="0">
                <a:hlinkClick r:id="rId2"/>
              </a:rPr>
              <a:t>http://www.danielafischerova.cz/</a:t>
            </a:r>
            <a:endParaRPr lang="cs-CZ" sz="2400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</a:t>
            </a:r>
            <a:r>
              <a:rPr lang="cs-CZ" sz="1200" smtClean="0">
                <a:latin typeface="Constantia" pitchFamily="18" charset="0"/>
              </a:rPr>
              <a:t>Fischerová</a:t>
            </a:r>
            <a:r>
              <a:rPr lang="cs-CZ" sz="1200" smtClean="0">
                <a:latin typeface="Constantia" pitchFamily="18" charset="0"/>
              </a:rPr>
              <a:t>, 2013)</a:t>
            </a:r>
            <a:endParaRPr lang="cs-CZ" sz="1200" smtClean="0">
              <a:latin typeface="Constantia" pitchFamily="18" charset="0"/>
            </a:endParaRPr>
          </a:p>
          <a:p>
            <a:pPr algn="r">
              <a:buNone/>
            </a:pP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403648" y="1447800"/>
            <a:ext cx="7488832" cy="5005536"/>
          </a:xfrm>
        </p:spPr>
        <p:txBody>
          <a:bodyPr>
            <a:noAutofit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1200" smtClean="0"/>
              <a:t>DATABÁZE NÁRODNÍ KNIHOVNY ČESKÉ REPUBLIKY. </a:t>
            </a:r>
            <a:r>
              <a:rPr lang="cs-CZ" sz="1200" i="1" smtClean="0"/>
              <a:t>Pavel Kohout</a:t>
            </a:r>
            <a:r>
              <a:rPr lang="cs-CZ" sz="1200" smtClean="0"/>
              <a:t> [online]. [cit. 30.10.2013]. Dostupný na WWW: http</a:t>
            </a:r>
            <a:r>
              <a:rPr lang="cs-CZ" sz="1200" smtClean="0"/>
              <a:t>://</a:t>
            </a:r>
            <a:r>
              <a:rPr lang="cs-CZ" sz="1200" smtClean="0"/>
              <a:t>aleph.nkp.cz/F/3SESYQFKQ9J94BEJ6BD2H2T3RRC4NLILK3A9BREGG9TBMMC86C-22433?func=short-jump&amp;jump=000001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FISCHEROVÁ, Daniela. </a:t>
            </a:r>
            <a:r>
              <a:rPr lang="cs-CZ" sz="1200" i="1" smtClean="0"/>
              <a:t>Daniela Fischerová</a:t>
            </a:r>
            <a:r>
              <a:rPr lang="cs-CZ" sz="1200" smtClean="0"/>
              <a:t> [online]. [cit. 21.11.2013]. Dostupný na WWW: http://www.danielafischerova.cz/index.htm</a:t>
            </a:r>
            <a:endParaRPr lang="cs-CZ" sz="1200" smtClean="0"/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HRUŠKA</a:t>
            </a:r>
            <a:r>
              <a:rPr lang="cs-CZ" sz="1200" smtClean="0"/>
              <a:t>, Petr; MACHALA, Lubomír; VODIČKA, Libor a kol. </a:t>
            </a:r>
            <a:r>
              <a:rPr lang="cs-CZ" sz="1200" i="1" smtClean="0"/>
              <a:t>V souřadnicích volnosti. Česká literatura devadesátých let dvacátého století v interpretacích</a:t>
            </a:r>
            <a:r>
              <a:rPr lang="cs-CZ" sz="1200" smtClean="0"/>
              <a:t>. Praha: Academia, 2008, ISBN 978-80-200-1630-0.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HRUŠKA, Petr; PIORECKÝ, Karel. </a:t>
            </a:r>
            <a:r>
              <a:rPr lang="cs-CZ" sz="1200" i="1" smtClean="0"/>
              <a:t>Antonín Přidal</a:t>
            </a:r>
            <a:r>
              <a:rPr lang="cs-CZ" sz="1200" smtClean="0"/>
              <a:t>. </a:t>
            </a:r>
            <a:r>
              <a:rPr lang="cs-CZ" sz="1200" smtClean="0"/>
              <a:t>[ </a:t>
            </a:r>
            <a:r>
              <a:rPr lang="cs-CZ" sz="1200" smtClean="0"/>
              <a:t>cit</a:t>
            </a:r>
            <a:r>
              <a:rPr lang="cs-CZ" sz="1200" smtClean="0"/>
              <a:t>. 18.11.2013]. Dostupný na WWW</a:t>
            </a:r>
            <a:r>
              <a:rPr lang="cs-CZ" sz="1200" smtClean="0"/>
              <a:t>: </a:t>
            </a:r>
            <a:r>
              <a:rPr lang="cs-CZ" sz="1200" smtClean="0"/>
              <a:t>http://www.slovnikceskeliteratury.cz/showContent.jsp?docId=1103&amp;hl=anton%C3%ADn+p%C5%99idal+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KNIHOVNA </a:t>
            </a:r>
            <a:r>
              <a:rPr lang="cs-CZ" sz="1200" smtClean="0"/>
              <a:t>VÁCLAVA HAVLA. </a:t>
            </a:r>
            <a:r>
              <a:rPr lang="cs-CZ" sz="1200" i="1" smtClean="0"/>
              <a:t>Hry</a:t>
            </a:r>
            <a:r>
              <a:rPr lang="cs-CZ" sz="1200" smtClean="0"/>
              <a:t> [online]. [cit. 1.11.2013]. Dostupný na WWW: http://www.vaclavhavel-library.org/cs/vaclav-havel/dilo/hry#yr2007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cap="all" smtClean="0"/>
              <a:t>Königsmark</a:t>
            </a:r>
            <a:r>
              <a:rPr lang="cs-CZ" sz="1200" smtClean="0"/>
              <a:t>, Václav; </a:t>
            </a:r>
            <a:r>
              <a:rPr lang="cs-CZ" sz="1200" cap="all" smtClean="0"/>
              <a:t>Vojtková</a:t>
            </a:r>
            <a:r>
              <a:rPr lang="cs-CZ" sz="1200" smtClean="0"/>
              <a:t>, Milena. </a:t>
            </a:r>
            <a:r>
              <a:rPr lang="cs-CZ" sz="1200" i="1" smtClean="0"/>
              <a:t>Daniela Fischerová</a:t>
            </a:r>
            <a:r>
              <a:rPr lang="cs-CZ" sz="1200" smtClean="0"/>
              <a:t>. </a:t>
            </a:r>
            <a:r>
              <a:rPr lang="cs-CZ" sz="1200" smtClean="0"/>
              <a:t>[ cit. 18.11.2013]. Dostupný na WWW</a:t>
            </a:r>
            <a:r>
              <a:rPr lang="cs-CZ" sz="1200" smtClean="0"/>
              <a:t>: </a:t>
            </a:r>
            <a:r>
              <a:rPr lang="cs-CZ" sz="1200" smtClean="0"/>
              <a:t>http://www.slovnikceskeliteratury.cz/showContent.jsp?docId=931&amp;hl=daniela+fischerov%C3%A1+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MERENUS, Aleš; PŘIBÁŇOVÁ, Alena. </a:t>
            </a:r>
            <a:r>
              <a:rPr lang="cs-CZ" sz="1200" i="1" smtClean="0"/>
              <a:t>Arnošt Goldflam</a:t>
            </a:r>
            <a:r>
              <a:rPr lang="cs-CZ" sz="1200" smtClean="0"/>
              <a:t>. [ cit. 18.11.2013]. Dostupný na WWW: 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http://www.slovnikceskeliteratury.cz/showContent.jsp?docId=313&amp;hl=arno%C5%A1t+goldflam+</a:t>
            </a:r>
            <a:endParaRPr lang="cs-CZ" sz="1200" smtClean="0"/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VOJTKOVÁ, Milena. Karel Steigerwald. </a:t>
            </a:r>
            <a:r>
              <a:rPr lang="cs-CZ" sz="1200" smtClean="0"/>
              <a:t>[online]. [cit. 18.11.2013]. Dostupný na WWW: </a:t>
            </a:r>
            <a:r>
              <a:rPr lang="cs-CZ" sz="1200" smtClean="0"/>
              <a:t>http</a:t>
            </a:r>
            <a:r>
              <a:rPr lang="cs-CZ" sz="1200" smtClean="0"/>
              <a:t>://www.slovnikceskeliteratury.cz/showContent.jsp?docId=976&amp;hl=karel+steigerwald+</a:t>
            </a:r>
            <a:endParaRPr lang="cs-CZ" sz="1200" smtClean="0"/>
          </a:p>
          <a:p>
            <a:pPr marL="0">
              <a:spcBef>
                <a:spcPts val="0"/>
              </a:spcBef>
              <a:buNone/>
            </a:pPr>
            <a:endParaRPr lang="cs-CZ" sz="240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3190</TotalTime>
  <Words>191</Words>
  <Application>Microsoft Office PowerPoint</Application>
  <PresentationFormat>Předvádění na obrazovce (4:3)</PresentationFormat>
  <Paragraphs>118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Divadlo po roce 1989 II</vt:lpstr>
      <vt:lpstr>Pavel Kohout (1928)</vt:lpstr>
      <vt:lpstr>Antonín Přidal (1935)</vt:lpstr>
      <vt:lpstr>Václav Havel (1936 – 2011)</vt:lpstr>
      <vt:lpstr>Karel Steigerwald (1945)</vt:lpstr>
      <vt:lpstr>Arnošt Goldflam (1946)</vt:lpstr>
      <vt:lpstr>Daniela Fischerová (1948)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312</cp:revision>
  <dcterms:created xsi:type="dcterms:W3CDTF">2013-10-29T09:42:44Z</dcterms:created>
  <dcterms:modified xsi:type="dcterms:W3CDTF">2013-11-21T22:19:28Z</dcterms:modified>
</cp:coreProperties>
</file>