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0"/>
  </p:notesMasterIdLst>
  <p:sldIdLst>
    <p:sldId id="257" r:id="rId2"/>
    <p:sldId id="280" r:id="rId3"/>
    <p:sldId id="324" r:id="rId4"/>
    <p:sldId id="325" r:id="rId5"/>
    <p:sldId id="326" r:id="rId6"/>
    <p:sldId id="327" r:id="rId7"/>
    <p:sldId id="328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9B271-F664-406C-BBD7-D73CB0D5CE97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069FB-E566-443C-A373-F9990AF73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069FB-E566-443C-A373-F9990AF7385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23.11.2013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zechlit.cz/autori/drabek-david/author.ukazky/?sampleId=3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VY_32_INOVACE_CJ_4_KRE_17_DIVADLO_PO_ROCE_1989_III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Současná česká literatura (1989 – 2013)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19. 11. 2013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přináší výběrový přehled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českých dramatiků a jejich děl vzniklých po roce 1989. Zároveň se snaží o zapojení studentů do výuky formou práce s textem zprostředkovaným hypertextovým odkazem.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 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cap="small" smtClean="0">
                <a:latin typeface="Constantia" pitchFamily="18" charset="0"/>
              </a:rPr>
              <a:t>Divadlo po roce 1989 III</a:t>
            </a:r>
            <a:endParaRPr lang="cs-CZ" sz="28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Česká literatura po roce 1989</a:t>
            </a: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Jan Antonín Pitínský (1956)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 Matka </a:t>
            </a:r>
            <a:r>
              <a:rPr lang="cs-CZ" sz="1900" smtClean="0">
                <a:latin typeface="Constantia" pitchFamily="18" charset="0"/>
              </a:rPr>
              <a:t>(1990)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Pokojíček </a:t>
            </a:r>
            <a:r>
              <a:rPr lang="cs-CZ" sz="1900" smtClean="0">
                <a:latin typeface="Constantia" pitchFamily="18" charset="0"/>
              </a:rPr>
              <a:t>(1993) 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Buldočina aneb Nakopnutá kára </a:t>
            </a:r>
            <a:r>
              <a:rPr lang="cs-CZ" sz="1900" smtClean="0">
                <a:latin typeface="Constantia" pitchFamily="18" charset="0"/>
              </a:rPr>
              <a:t>(1995)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Komora </a:t>
            </a:r>
            <a:r>
              <a:rPr lang="cs-CZ" sz="1900" smtClean="0">
                <a:latin typeface="Constantia" pitchFamily="18" charset="0"/>
              </a:rPr>
              <a:t>(napsáno slovensky, s kolektivem bratislavského divadla Stoka, 1996)  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Jób</a:t>
            </a:r>
            <a:r>
              <a:rPr lang="cs-CZ" sz="1900" smtClean="0">
                <a:latin typeface="Constantia" pitchFamily="18" charset="0"/>
              </a:rPr>
              <a:t> (1996)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Převeliké klanění právě narozenému Jezulátku aneb Betlém </a:t>
            </a:r>
            <a:r>
              <a:rPr lang="cs-CZ" sz="1900" smtClean="0">
                <a:latin typeface="Constantia" pitchFamily="18" charset="0"/>
              </a:rPr>
              <a:t>(1998)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Ifigenie </a:t>
            </a:r>
            <a:r>
              <a:rPr lang="cs-CZ" sz="1900" smtClean="0">
                <a:latin typeface="Constantia" pitchFamily="18" charset="0"/>
              </a:rPr>
              <a:t>(libreto k opeře Michala Košuta, 2001)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(Černá, 2013)</a:t>
            </a: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Lenka Lagronová (1963)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5328592"/>
          </a:xfrm>
        </p:spPr>
        <p:txBody>
          <a:bodyPr>
            <a:normAutofit fontScale="77500" lnSpcReduction="20000"/>
          </a:bodyPr>
          <a:lstStyle/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Nouzov </a:t>
            </a:r>
            <a:r>
              <a:rPr lang="cs-CZ" sz="1900" smtClean="0">
                <a:latin typeface="Constantia" pitchFamily="18" charset="0"/>
              </a:rPr>
              <a:t>(1990)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U stolu </a:t>
            </a:r>
            <a:r>
              <a:rPr lang="cs-CZ" sz="1900" smtClean="0">
                <a:latin typeface="Constantia" pitchFamily="18" charset="0"/>
              </a:rPr>
              <a:t>(1990)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Nevím kudy kam </a:t>
            </a:r>
            <a:r>
              <a:rPr lang="cs-CZ" sz="1900" smtClean="0">
                <a:latin typeface="Constantia" pitchFamily="18" charset="0"/>
              </a:rPr>
              <a:t>(1990)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Antilopa </a:t>
            </a:r>
            <a:r>
              <a:rPr lang="cs-CZ" sz="1900" smtClean="0">
                <a:latin typeface="Constantia" pitchFamily="18" charset="0"/>
              </a:rPr>
              <a:t>(1995)</a:t>
            </a:r>
            <a:r>
              <a:rPr lang="cs-CZ" sz="1900" i="1" smtClean="0">
                <a:latin typeface="Constantia" pitchFamily="18" charset="0"/>
              </a:rPr>
              <a:t> 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Terezka </a:t>
            </a:r>
            <a:r>
              <a:rPr lang="cs-CZ" sz="1900" smtClean="0">
                <a:latin typeface="Constantia" pitchFamily="18" charset="0"/>
              </a:rPr>
              <a:t>(1997)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Pelech </a:t>
            </a:r>
            <a:r>
              <a:rPr lang="cs-CZ" sz="1900" smtClean="0">
                <a:latin typeface="Constantia" pitchFamily="18" charset="0"/>
              </a:rPr>
              <a:t>(2002)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Spinkej </a:t>
            </a:r>
            <a:r>
              <a:rPr lang="cs-CZ" sz="1900" smtClean="0">
                <a:latin typeface="Constantia" pitchFamily="18" charset="0"/>
              </a:rPr>
              <a:t>(2002)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Srnečka </a:t>
            </a:r>
            <a:r>
              <a:rPr lang="cs-CZ" sz="1900" smtClean="0">
                <a:latin typeface="Constantia" pitchFamily="18" charset="0"/>
              </a:rPr>
              <a:t>(2002)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Pokoj </a:t>
            </a:r>
            <a:r>
              <a:rPr lang="cs-CZ" sz="1900" smtClean="0">
                <a:latin typeface="Constantia" pitchFamily="18" charset="0"/>
              </a:rPr>
              <a:t>(2002)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Těžko sem někdo dohlédne </a:t>
            </a:r>
            <a:r>
              <a:rPr lang="cs-CZ" sz="1900" smtClean="0">
                <a:latin typeface="Constantia" pitchFamily="18" charset="0"/>
              </a:rPr>
              <a:t>(2002)</a:t>
            </a:r>
            <a:endParaRPr lang="cs-CZ" sz="1600" smtClean="0">
              <a:latin typeface="Constantia" pitchFamily="18" charset="0"/>
            </a:endParaRP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Nikdy </a:t>
            </a:r>
            <a:r>
              <a:rPr lang="cs-CZ" sz="1900" smtClean="0">
                <a:latin typeface="Constantia" pitchFamily="18" charset="0"/>
              </a:rPr>
              <a:t>(2003)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Miriam </a:t>
            </a:r>
            <a:r>
              <a:rPr lang="cs-CZ" sz="1900" smtClean="0">
                <a:latin typeface="Constantia" pitchFamily="18" charset="0"/>
              </a:rPr>
              <a:t>(2005)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Království </a:t>
            </a:r>
            <a:r>
              <a:rPr lang="cs-CZ" sz="1900" smtClean="0">
                <a:latin typeface="Constantia" pitchFamily="18" charset="0"/>
              </a:rPr>
              <a:t>(2006)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Pláč </a:t>
            </a:r>
            <a:r>
              <a:rPr lang="cs-CZ" sz="1900" smtClean="0">
                <a:latin typeface="Constantia" pitchFamily="18" charset="0"/>
              </a:rPr>
              <a:t>(2009)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Pláč </a:t>
            </a:r>
            <a:r>
              <a:rPr lang="cs-CZ" sz="1900" smtClean="0">
                <a:latin typeface="Constantia" pitchFamily="18" charset="0"/>
              </a:rPr>
              <a:t>(2009)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Křídlo </a:t>
            </a:r>
            <a:r>
              <a:rPr lang="cs-CZ" sz="1900" smtClean="0">
                <a:latin typeface="Constantia" pitchFamily="18" charset="0"/>
              </a:rPr>
              <a:t>(2009)</a:t>
            </a:r>
            <a:r>
              <a:rPr lang="pl-PL" sz="1900" smtClean="0">
                <a:latin typeface="Constantia" pitchFamily="18" charset="0"/>
              </a:rPr>
              <a:t> </a:t>
            </a:r>
          </a:p>
          <a:p>
            <a:pPr marL="0">
              <a:buFont typeface="Wingdings" pitchFamily="2" charset="2"/>
              <a:buChar char="Ø"/>
            </a:pPr>
            <a:r>
              <a:rPr lang="pl-PL" sz="1900" i="1" smtClean="0">
                <a:latin typeface="Constantia" pitchFamily="18" charset="0"/>
              </a:rPr>
              <a:t>Konec </a:t>
            </a:r>
            <a:r>
              <a:rPr lang="pl-PL" sz="1900" smtClean="0">
                <a:latin typeface="Constantia" pitchFamily="18" charset="0"/>
              </a:rPr>
              <a:t>(2011)</a:t>
            </a:r>
          </a:p>
          <a:p>
            <a:pPr marL="0">
              <a:buFont typeface="Wingdings" pitchFamily="2" charset="2"/>
              <a:buChar char="Ø"/>
            </a:pPr>
            <a:r>
              <a:rPr lang="pl-PL" sz="1900" i="1" smtClean="0">
                <a:latin typeface="Constantia" pitchFamily="18" charset="0"/>
              </a:rPr>
              <a:t>Z prachu hvězd</a:t>
            </a:r>
            <a:r>
              <a:rPr lang="pl-PL" sz="1900" smtClean="0">
                <a:latin typeface="Constantia" pitchFamily="18" charset="0"/>
              </a:rPr>
              <a:t> (2011)</a:t>
            </a:r>
          </a:p>
          <a:p>
            <a:pPr marL="0">
              <a:buFont typeface="Wingdings" pitchFamily="2" charset="2"/>
              <a:buChar char="Ø"/>
            </a:pPr>
            <a:endParaRPr lang="cs-CZ" sz="19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500" smtClean="0">
                <a:latin typeface="Constantia" pitchFamily="18" charset="0"/>
              </a:rPr>
              <a:t>(Jungmanová, 2013a)</a:t>
            </a: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Petr Zelenka (1967)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5328592"/>
          </a:xfrm>
        </p:spPr>
        <p:txBody>
          <a:bodyPr>
            <a:normAutofit/>
          </a:bodyPr>
          <a:lstStyle/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Příběhy obyčejného šílenství </a:t>
            </a:r>
            <a:r>
              <a:rPr lang="cs-CZ" sz="1900" smtClean="0">
                <a:latin typeface="Constantia" pitchFamily="18" charset="0"/>
              </a:rPr>
              <a:t>(2001)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Teremin </a:t>
            </a:r>
            <a:r>
              <a:rPr lang="cs-CZ" sz="1900" smtClean="0">
                <a:latin typeface="Constantia" pitchFamily="18" charset="0"/>
              </a:rPr>
              <a:t>(2005)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Odjezdy vlaků </a:t>
            </a:r>
            <a:r>
              <a:rPr lang="cs-CZ" sz="1900" smtClean="0">
                <a:latin typeface="Constantia" pitchFamily="18" charset="0"/>
              </a:rPr>
              <a:t>(s tit. Odchody vlakov, prem. Bratislava 2004; s tit. Herci, Praha 2008)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Očištění </a:t>
            </a:r>
            <a:r>
              <a:rPr lang="cs-CZ" sz="1900" smtClean="0">
                <a:latin typeface="Constantia" pitchFamily="18" charset="0"/>
              </a:rPr>
              <a:t>(s tit. Oczyszczenie, prem. Krakow 2007, České Budějovice 2010)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Ohrožené druhy </a:t>
            </a:r>
            <a:r>
              <a:rPr lang="cs-CZ" sz="1900" smtClean="0">
                <a:latin typeface="Constantia" pitchFamily="18" charset="0"/>
              </a:rPr>
              <a:t>(2011)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Dabing street </a:t>
            </a:r>
            <a:r>
              <a:rPr lang="cs-CZ" sz="1900" smtClean="0">
                <a:latin typeface="Constantia" pitchFamily="18" charset="0"/>
              </a:rPr>
              <a:t>(2012)</a:t>
            </a:r>
          </a:p>
          <a:p>
            <a:pPr algn="r">
              <a:buNone/>
            </a:pPr>
            <a:r>
              <a:rPr lang="cs-CZ" sz="1500" smtClean="0">
                <a:latin typeface="Constantia" pitchFamily="18" charset="0"/>
              </a:rPr>
              <a:t>(Jungmanová, 2013b)</a:t>
            </a: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David Drábek (1970)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5328592"/>
          </a:xfrm>
        </p:spPr>
        <p:txBody>
          <a:bodyPr>
            <a:normAutofit fontScale="62500" lnSpcReduction="20000"/>
          </a:bodyPr>
          <a:lstStyle/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 Malá žranice, 1992 (spolu s Darkem Králem)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Hořící žirafy, 1993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Jana z parku, 1994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Vařila myšička myšičku, 1995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Kosmická snídaně aneb Nebřenský, 1997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Švédský stůl, 1998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Kostlivec v silonkách, 1999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Kuřáci opia, 2000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Kostlivec: Vzkříšení, 2002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Embryo čili Automobily východních Čech, 2002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Akvabely, 2003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Žabikuch, 2004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Sněhurka - Nová generace, 2004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Čtyřlístek!, 2004 (spolu s Petrou Zámečníkovou)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Děvčátko s mozkem, 2005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Planeta opic aneb Sourozenci Kaplanovi mezi chlupatci, 2006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Ještěři, 2006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Náměstí bratří Mašínů, 2007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Berta (Od soumraku do úsvitu), 2008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Unisex, 2009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Noc oživlých mrtvol, 2010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Tvrdě / Měkce, 2010 (autorský projekt, spolu s Martinem Františákem)</a:t>
            </a:r>
          </a:p>
          <a:p>
            <a:pPr marL="0">
              <a:buFont typeface="Wingdings" pitchFamily="2" charset="2"/>
              <a:buChar char="Ø"/>
            </a:pPr>
            <a:r>
              <a:rPr lang="cs-CZ" sz="1900" i="1" smtClean="0">
                <a:latin typeface="Constantia" pitchFamily="18" charset="0"/>
              </a:rPr>
              <a:t>Jedlíci čokolády, 2011</a:t>
            </a:r>
          </a:p>
          <a:p>
            <a:pPr marL="0" algn="r">
              <a:buNone/>
            </a:pPr>
            <a:r>
              <a:rPr lang="cs-CZ" sz="1500" smtClean="0">
                <a:latin typeface="Constantia" pitchFamily="18" charset="0"/>
              </a:rPr>
              <a:t>(Jungmanová, 2013c)</a:t>
            </a: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David Drábek (1970)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5328592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algn="just">
              <a:buNone/>
            </a:pPr>
            <a:r>
              <a:rPr lang="cs-CZ" sz="2800" smtClean="0">
                <a:latin typeface="Constantia" pitchFamily="18" charset="0"/>
              </a:rPr>
              <a:t>Přečtěte si na stránkách Portálu české literatury ukázku ze hry Davida Drábka </a:t>
            </a:r>
            <a:r>
              <a:rPr lang="cs-CZ" sz="2800" i="1" smtClean="0">
                <a:latin typeface="Constantia" pitchFamily="18" charset="0"/>
              </a:rPr>
              <a:t>Akvabely</a:t>
            </a:r>
            <a:r>
              <a:rPr lang="cs-CZ" sz="2800" smtClean="0">
                <a:latin typeface="Constantia" pitchFamily="18" charset="0"/>
              </a:rPr>
              <a:t> (2004). Hra pojednává o tragikomických osudech třech mužů, které krom přátelství pojí též společná neobvyklá vášeň pro „synchronizované plavání“. Zhodnoťte autorův jazyk a styl humoru.</a:t>
            </a:r>
          </a:p>
          <a:p>
            <a:pPr marL="0">
              <a:buNone/>
            </a:pPr>
            <a:endParaRPr lang="cs-CZ" sz="1900" i="1" smtClean="0">
              <a:latin typeface="Constantia" pitchFamily="18" charset="0"/>
            </a:endParaRPr>
          </a:p>
          <a:p>
            <a:pPr marL="0">
              <a:buNone/>
            </a:pPr>
            <a:endParaRPr lang="cs-CZ" sz="1900" i="1" smtClean="0">
              <a:latin typeface="Constantia" pitchFamily="18" charset="0"/>
            </a:endParaRPr>
          </a:p>
          <a:p>
            <a:pPr marL="0">
              <a:buNone/>
            </a:pPr>
            <a:r>
              <a:rPr lang="cs-CZ" sz="1800" smtClean="0">
                <a:hlinkClick r:id="rId2"/>
              </a:rPr>
              <a:t>http://www.czechlit.cz/autori/drabek-david/author.ukazky/?sampleId=30</a:t>
            </a:r>
            <a:endParaRPr lang="cs-CZ" sz="1800">
              <a:latin typeface="Constantia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6021288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smtClean="0">
                <a:latin typeface="Constantia" pitchFamily="18" charset="0"/>
              </a:rPr>
              <a:t>(Portál české literatury, 2013)</a:t>
            </a: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403648" y="1447800"/>
            <a:ext cx="7488832" cy="5005536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cs-CZ" sz="1200" smtClean="0"/>
              <a:t>ČERNÁ, Kamila. </a:t>
            </a:r>
            <a:r>
              <a:rPr lang="cs-CZ" sz="1200" i="1" smtClean="0"/>
              <a:t>Jan Antonín Pitínský.</a:t>
            </a:r>
            <a:r>
              <a:rPr lang="cs-CZ" sz="1200" smtClean="0"/>
              <a:t> [ cit. 18.11.2013]. Dostupný na WWW: http://www.slovnikceskeliteratury.cz/showContent.jsp?docId=951&amp;hl=jan+anton%C3%ADn+pit%C3%ADnsk%C3%BD+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HRUŠKA, Petr; MACHALA, Lubomír; VODIČKA, Libor a kol. </a:t>
            </a:r>
            <a:r>
              <a:rPr lang="cs-CZ" sz="1200" i="1" smtClean="0"/>
              <a:t>V souřadnicích volnosti. Česká literatura devadesátých let dvacátého století v interpretacích</a:t>
            </a:r>
            <a:r>
              <a:rPr lang="cs-CZ" sz="1200" smtClean="0"/>
              <a:t>. Praha: Academia, 2008, ISBN 978-80-200-1630-0.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JUNGMANNOVÁ, Lenka (a)</a:t>
            </a:r>
            <a:r>
              <a:rPr lang="cs-CZ" sz="1200" i="1" smtClean="0"/>
              <a:t>. Lenka Lagronová</a:t>
            </a:r>
            <a:r>
              <a:rPr lang="cs-CZ" sz="1200" smtClean="0"/>
              <a:t>. [cit. 1.11.2013]. Dostupný na WWW: http://www.slovnikceskeliteratury.cz/showContent.jsp?docId=1312&amp;hl=lenka+lagronov%C3%A1+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JUNGMANNOVÁ, Lenka (b)</a:t>
            </a:r>
            <a:r>
              <a:rPr lang="cs-CZ" sz="1200" i="1" smtClean="0"/>
              <a:t>. Petr Zelenka</a:t>
            </a:r>
            <a:r>
              <a:rPr lang="cs-CZ" sz="1200" smtClean="0"/>
              <a:t>. [cit. 1.11.2013]. Dostupný na WWW: http://www.slovnikceskeliteratury.cz/showContent.jsp?docId=1846&amp;hl=petr+zelenka+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JUNGMANNOVÁ, Lenka (c)</a:t>
            </a:r>
            <a:r>
              <a:rPr lang="cs-CZ" sz="1200" i="1" smtClean="0"/>
              <a:t>. David Drábek</a:t>
            </a:r>
            <a:r>
              <a:rPr lang="cs-CZ" sz="1200" smtClean="0"/>
              <a:t>. [cit. 5.11.2013]. Dostupný na WWW: http://www.slovnikceskeliteratury.cz/showContent.jsp?docId=1813&amp;hl=david+dr%C3%A1bek+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PORTÁL ČESKÉ </a:t>
            </a:r>
            <a:r>
              <a:rPr lang="cs-CZ" sz="1200" smtClean="0"/>
              <a:t>LITERATURY</a:t>
            </a:r>
            <a:r>
              <a:rPr lang="cs-CZ" sz="1200" smtClean="0"/>
              <a:t>. </a:t>
            </a:r>
            <a:r>
              <a:rPr lang="cs-CZ" sz="1200" i="1" smtClean="0"/>
              <a:t>David Drábek</a:t>
            </a:r>
            <a:r>
              <a:rPr lang="cs-CZ" sz="1200" smtClean="0"/>
              <a:t>. [cit. 5.11.2013]. Dostupný na WWW: http://www.czechlit.cz/autori/drabek-david/author.ukazky/?sampleId=30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endParaRPr lang="cs-CZ" sz="240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3380</TotalTime>
  <Words>251</Words>
  <Application>Microsoft Office PowerPoint</Application>
  <PresentationFormat>Předvádění na obrazovce (4:3)</PresentationFormat>
  <Paragraphs>107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Divadlo po roce 1989 III</vt:lpstr>
      <vt:lpstr>Jan Antonín Pitínský (1956)</vt:lpstr>
      <vt:lpstr>Lenka Lagronová (1963)</vt:lpstr>
      <vt:lpstr>Petr Zelenka (1967)</vt:lpstr>
      <vt:lpstr>David Drábek (1970)</vt:lpstr>
      <vt:lpstr>David Drábek (1970)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324</cp:revision>
  <dcterms:created xsi:type="dcterms:W3CDTF">2013-10-29T09:42:44Z</dcterms:created>
  <dcterms:modified xsi:type="dcterms:W3CDTF">2013-11-23T20:18:23Z</dcterms:modified>
</cp:coreProperties>
</file>