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1"/>
  </p:notesMasterIdLst>
  <p:sldIdLst>
    <p:sldId id="257" r:id="rId2"/>
    <p:sldId id="280" r:id="rId3"/>
    <p:sldId id="324" r:id="rId4"/>
    <p:sldId id="329" r:id="rId5"/>
    <p:sldId id="325" r:id="rId6"/>
    <p:sldId id="326" r:id="rId7"/>
    <p:sldId id="331" r:id="rId8"/>
    <p:sldId id="330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42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9B271-F664-406C-BBD7-D73CB0D5CE97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6069FB-E566-443C-A373-F9990AF738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6069FB-E566-443C-A373-F9990AF7385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23.11.2013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echlit.cz/autori/ajvaz-michal/author.ukazky/?sampleId=58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rgo.cz/knihy/175427/skutecna-udalost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 Olympijských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VY_32_INOVACE_CJ_4_KRE_18_PROZA_MLADSICH_GENERACI_I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23. 11. 2013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výběrový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českých prozaiků mladších generací a jejich děl vzniklých po roce 1989. Zároveň se snaží o zapojení studentů do výuky formou práce s textem zprostředkovaným hypertextovým odkazem.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 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cap="small" smtClean="0">
                <a:latin typeface="Constantia" pitchFamily="18" charset="0"/>
              </a:rPr>
              <a:t>Próza mladších generací i</a:t>
            </a:r>
            <a:endParaRPr lang="cs-CZ" sz="2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Michal Ajvaz (1949)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>
              <a:buFont typeface="Wingdings" pitchFamily="2" charset="2"/>
              <a:buChar char="Ø"/>
            </a:pPr>
            <a:r>
              <a:rPr lang="vi-VN" sz="1900" i="1" smtClean="0">
                <a:latin typeface="Constantia" pitchFamily="18" charset="0"/>
              </a:rPr>
              <a:t>Vražda v hotelu Intercontinental</a:t>
            </a:r>
            <a:r>
              <a:rPr lang="cs-CZ" sz="1900" i="1" smtClean="0">
                <a:latin typeface="Constantia" pitchFamily="18" charset="0"/>
              </a:rPr>
              <a:t> </a:t>
            </a:r>
            <a:r>
              <a:rPr lang="cs-CZ" sz="1900" smtClean="0">
                <a:latin typeface="Constantia" pitchFamily="18" charset="0"/>
              </a:rPr>
              <a:t>(poezie, 1</a:t>
            </a:r>
            <a:r>
              <a:rPr lang="vi-VN" sz="1900" smtClean="0">
                <a:latin typeface="Constantia" pitchFamily="18" charset="0"/>
              </a:rPr>
              <a:t>989</a:t>
            </a:r>
            <a:r>
              <a:rPr lang="cs-CZ" sz="1900" smtClean="0">
                <a:latin typeface="Constantia" pitchFamily="18" charset="0"/>
              </a:rPr>
              <a:t>)</a:t>
            </a:r>
          </a:p>
          <a:p>
            <a:pPr marL="0">
              <a:buFont typeface="Wingdings" pitchFamily="2" charset="2"/>
              <a:buChar char="Ø"/>
            </a:pPr>
            <a:r>
              <a:rPr lang="vi-VN" sz="1900" i="1" smtClean="0">
                <a:latin typeface="Constantia" pitchFamily="18" charset="0"/>
              </a:rPr>
              <a:t>Návrat starého varana</a:t>
            </a:r>
            <a:r>
              <a:rPr lang="cs-CZ" sz="1900" i="1" smtClean="0">
                <a:latin typeface="Constantia" pitchFamily="18" charset="0"/>
              </a:rPr>
              <a:t> </a:t>
            </a:r>
            <a:r>
              <a:rPr lang="cs-CZ" sz="1900" smtClean="0">
                <a:latin typeface="Constantia" pitchFamily="18" charset="0"/>
              </a:rPr>
              <a:t>(1</a:t>
            </a:r>
            <a:r>
              <a:rPr lang="vi-VN" sz="1900" smtClean="0">
                <a:latin typeface="Constantia" pitchFamily="18" charset="0"/>
              </a:rPr>
              <a:t>991</a:t>
            </a:r>
            <a:r>
              <a:rPr lang="cs-CZ" sz="1900" smtClean="0">
                <a:latin typeface="Constantia" pitchFamily="18" charset="0"/>
              </a:rPr>
              <a:t>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Druhé město </a:t>
            </a:r>
            <a:r>
              <a:rPr lang="cs-CZ" sz="1900" smtClean="0">
                <a:latin typeface="Constantia" pitchFamily="18" charset="0"/>
              </a:rPr>
              <a:t>(1993)</a:t>
            </a:r>
            <a:endParaRPr lang="cs-CZ" sz="1900" i="1" smtClean="0">
              <a:latin typeface="Constantia" pitchFamily="18" charset="0"/>
            </a:endParaRPr>
          </a:p>
          <a:p>
            <a:pPr marL="0">
              <a:buFont typeface="Wingdings" pitchFamily="2" charset="2"/>
              <a:buChar char="Ø"/>
            </a:pPr>
            <a:r>
              <a:rPr lang="vi-VN" sz="1900" i="1" smtClean="0">
                <a:latin typeface="Constantia" pitchFamily="18" charset="0"/>
              </a:rPr>
              <a:t>Tyrkysový orel</a:t>
            </a:r>
            <a:r>
              <a:rPr lang="cs-CZ" sz="1900" i="1" smtClean="0">
                <a:latin typeface="Constantia" pitchFamily="18" charset="0"/>
              </a:rPr>
              <a:t> </a:t>
            </a:r>
            <a:r>
              <a:rPr lang="cs-CZ" sz="1900" smtClean="0">
                <a:latin typeface="Constantia" pitchFamily="18" charset="0"/>
              </a:rPr>
              <a:t>(</a:t>
            </a:r>
            <a:r>
              <a:rPr lang="vi-VN" sz="1900" smtClean="0">
                <a:latin typeface="Constantia" pitchFamily="18" charset="0"/>
              </a:rPr>
              <a:t>1997</a:t>
            </a:r>
            <a:r>
              <a:rPr lang="cs-CZ" sz="1900" smtClean="0">
                <a:latin typeface="Constantia" pitchFamily="18" charset="0"/>
              </a:rPr>
              <a:t>)</a:t>
            </a:r>
          </a:p>
          <a:p>
            <a:pPr marL="0">
              <a:buFont typeface="Wingdings" pitchFamily="2" charset="2"/>
              <a:buChar char="Ø"/>
            </a:pPr>
            <a:r>
              <a:rPr lang="vi-VN" sz="1900" i="1" smtClean="0">
                <a:latin typeface="Constantia" pitchFamily="18" charset="0"/>
              </a:rPr>
              <a:t>Zlatý věk</a:t>
            </a:r>
            <a:r>
              <a:rPr lang="cs-CZ" sz="1900" i="1" smtClean="0">
                <a:latin typeface="Constantia" pitchFamily="18" charset="0"/>
              </a:rPr>
              <a:t> </a:t>
            </a:r>
            <a:r>
              <a:rPr lang="cs-CZ" sz="1900" smtClean="0">
                <a:latin typeface="Constantia" pitchFamily="18" charset="0"/>
              </a:rPr>
              <a:t>(</a:t>
            </a:r>
            <a:r>
              <a:rPr lang="vi-VN" sz="1900" smtClean="0">
                <a:latin typeface="Constantia" pitchFamily="18" charset="0"/>
              </a:rPr>
              <a:t>2001</a:t>
            </a:r>
            <a:r>
              <a:rPr lang="cs-CZ" sz="1900" smtClean="0">
                <a:latin typeface="Constantia" pitchFamily="18" charset="0"/>
              </a:rPr>
              <a:t>)</a:t>
            </a:r>
          </a:p>
          <a:p>
            <a:pPr marL="0">
              <a:buFont typeface="Wingdings" pitchFamily="2" charset="2"/>
              <a:buChar char="Ø"/>
            </a:pPr>
            <a:r>
              <a:rPr lang="vi-VN" sz="1900" i="1" smtClean="0">
                <a:latin typeface="Constantia" pitchFamily="18" charset="0"/>
              </a:rPr>
              <a:t>Prázdné ulice</a:t>
            </a:r>
            <a:r>
              <a:rPr lang="cs-CZ" sz="1900" i="1" smtClean="0">
                <a:latin typeface="Constantia" pitchFamily="18" charset="0"/>
              </a:rPr>
              <a:t> </a:t>
            </a:r>
            <a:r>
              <a:rPr lang="cs-CZ" sz="1900" smtClean="0">
                <a:latin typeface="Constantia" pitchFamily="18" charset="0"/>
              </a:rPr>
              <a:t>(</a:t>
            </a:r>
            <a:r>
              <a:rPr lang="vi-VN" sz="1900" smtClean="0">
                <a:latin typeface="Constantia" pitchFamily="18" charset="0"/>
              </a:rPr>
              <a:t>2004</a:t>
            </a:r>
            <a:r>
              <a:rPr lang="cs-CZ" sz="1900" smtClean="0">
                <a:latin typeface="Constantia" pitchFamily="18" charset="0"/>
              </a:rPr>
              <a:t>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P</a:t>
            </a:r>
            <a:r>
              <a:rPr lang="vi-VN" sz="1900" i="1" smtClean="0">
                <a:latin typeface="Constantia" pitchFamily="18" charset="0"/>
              </a:rPr>
              <a:t>adesát pět měst</a:t>
            </a:r>
            <a:r>
              <a:rPr lang="cs-CZ" sz="1900" i="1" smtClean="0">
                <a:latin typeface="Constantia" pitchFamily="18" charset="0"/>
              </a:rPr>
              <a:t> </a:t>
            </a:r>
            <a:r>
              <a:rPr lang="cs-CZ" sz="1900" smtClean="0">
                <a:latin typeface="Constantia" pitchFamily="18" charset="0"/>
              </a:rPr>
              <a:t>(</a:t>
            </a:r>
            <a:r>
              <a:rPr lang="vi-VN" sz="1900" smtClean="0">
                <a:latin typeface="Constantia" pitchFamily="18" charset="0"/>
              </a:rPr>
              <a:t>2006</a:t>
            </a:r>
            <a:r>
              <a:rPr lang="cs-CZ" sz="1900" smtClean="0">
                <a:latin typeface="Constantia" pitchFamily="18" charset="0"/>
              </a:rPr>
              <a:t>)</a:t>
            </a:r>
          </a:p>
          <a:p>
            <a:pPr marL="0">
              <a:buFont typeface="Wingdings" pitchFamily="2" charset="2"/>
              <a:buChar char="Ø"/>
            </a:pPr>
            <a:r>
              <a:rPr lang="vi-VN" sz="1900" i="1" smtClean="0">
                <a:latin typeface="Constantia" pitchFamily="18" charset="0"/>
              </a:rPr>
              <a:t>Cesta na jih</a:t>
            </a:r>
            <a:r>
              <a:rPr lang="cs-CZ" sz="1900" i="1" smtClean="0">
                <a:latin typeface="Constantia" pitchFamily="18" charset="0"/>
              </a:rPr>
              <a:t> </a:t>
            </a:r>
            <a:r>
              <a:rPr lang="cs-CZ" sz="1900" smtClean="0">
                <a:latin typeface="Constantia" pitchFamily="18" charset="0"/>
              </a:rPr>
              <a:t>(</a:t>
            </a:r>
            <a:r>
              <a:rPr lang="vi-VN" sz="1900" smtClean="0">
                <a:latin typeface="Constantia" pitchFamily="18" charset="0"/>
              </a:rPr>
              <a:t>2008</a:t>
            </a:r>
            <a:r>
              <a:rPr lang="cs-CZ" sz="1900" smtClean="0">
                <a:latin typeface="Constantia" pitchFamily="18" charset="0"/>
              </a:rPr>
              <a:t>)</a:t>
            </a:r>
          </a:p>
          <a:p>
            <a:pPr marL="0">
              <a:buFont typeface="Wingdings" pitchFamily="2" charset="2"/>
              <a:buChar char="Ø"/>
            </a:pPr>
            <a:r>
              <a:rPr lang="vi-VN" sz="1900" i="1" smtClean="0">
                <a:latin typeface="Constantia" pitchFamily="18" charset="0"/>
              </a:rPr>
              <a:t>Lucemburská zahrada</a:t>
            </a:r>
            <a:r>
              <a:rPr lang="cs-CZ" sz="1900" i="1" smtClean="0">
                <a:latin typeface="Constantia" pitchFamily="18" charset="0"/>
              </a:rPr>
              <a:t> </a:t>
            </a:r>
            <a:r>
              <a:rPr lang="cs-CZ" sz="1900" smtClean="0">
                <a:latin typeface="Constantia" pitchFamily="18" charset="0"/>
              </a:rPr>
              <a:t>(2</a:t>
            </a:r>
            <a:r>
              <a:rPr lang="vi-VN" sz="1900" smtClean="0">
                <a:latin typeface="Constantia" pitchFamily="18" charset="0"/>
              </a:rPr>
              <a:t>011</a:t>
            </a:r>
            <a:r>
              <a:rPr lang="cs-CZ" sz="1900" smtClean="0">
                <a:latin typeface="Constantia" pitchFamily="18" charset="0"/>
              </a:rPr>
              <a:t>) – Magnesia Litera 2012</a:t>
            </a: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(Portál české literatury, 2013a)</a:t>
            </a: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Michal Ajvaz (1949)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0" algn="just">
              <a:buNone/>
            </a:pPr>
            <a:r>
              <a:rPr lang="cs-CZ" smtClean="0">
                <a:latin typeface="Constantia" pitchFamily="18" charset="0"/>
              </a:rPr>
              <a:t>Přečtěte si ukázku z románu Michala Ajvaze </a:t>
            </a:r>
            <a:r>
              <a:rPr lang="cs-CZ" i="1" smtClean="0">
                <a:latin typeface="Constantia" pitchFamily="18" charset="0"/>
              </a:rPr>
              <a:t>Druhé město </a:t>
            </a:r>
            <a:r>
              <a:rPr lang="cs-CZ" smtClean="0">
                <a:latin typeface="Constantia" pitchFamily="18" charset="0"/>
              </a:rPr>
              <a:t>(1993). Pokuste se vyhledat hravé, fantaskní či magické prvky, které jsou typické pro autorovu poetiku.</a:t>
            </a:r>
          </a:p>
          <a:p>
            <a:pPr>
              <a:buNone/>
            </a:pPr>
            <a:endParaRPr lang="cs-CZ" smtClean="0"/>
          </a:p>
          <a:p>
            <a:pPr algn="ctr">
              <a:buNone/>
            </a:pPr>
            <a:r>
              <a:rPr lang="cs-CZ" sz="4400" smtClean="0">
                <a:hlinkClick r:id="rId2"/>
              </a:rPr>
              <a:t>Michal Ajvaz: Druhé město</a:t>
            </a:r>
            <a:endParaRPr lang="cs-CZ" sz="4400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(Portál české literatury, 2013b)</a:t>
            </a: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Petr Šabach (1951)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5328592"/>
          </a:xfrm>
        </p:spPr>
        <p:txBody>
          <a:bodyPr>
            <a:normAutofit lnSpcReduction="10000"/>
          </a:bodyPr>
          <a:lstStyle/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Šakalí léta </a:t>
            </a:r>
            <a:r>
              <a:rPr lang="cs-CZ" sz="1900" smtClean="0">
                <a:latin typeface="Constantia" pitchFamily="18" charset="0"/>
              </a:rPr>
              <a:t>(1993)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Hovno hoří </a:t>
            </a:r>
            <a:r>
              <a:rPr lang="cs-CZ" sz="1900" smtClean="0">
                <a:latin typeface="Constantia" pitchFamily="18" charset="0"/>
              </a:rPr>
              <a:t>(1994)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Zvláštní problém Františka S. </a:t>
            </a:r>
            <a:r>
              <a:rPr lang="cs-CZ" sz="1900" smtClean="0">
                <a:latin typeface="Constantia" pitchFamily="18" charset="0"/>
              </a:rPr>
              <a:t>(1996)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Putování mořského  koně  </a:t>
            </a:r>
            <a:r>
              <a:rPr lang="cs-CZ" sz="1900" smtClean="0">
                <a:latin typeface="Constantia" pitchFamily="18" charset="0"/>
              </a:rPr>
              <a:t>(1998)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Babičky </a:t>
            </a:r>
            <a:r>
              <a:rPr lang="cs-CZ" sz="1900" smtClean="0">
                <a:latin typeface="Constantia" pitchFamily="18" charset="0"/>
              </a:rPr>
              <a:t>(1998)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Opilé banány </a:t>
            </a:r>
            <a:r>
              <a:rPr lang="cs-CZ" sz="1900" smtClean="0">
                <a:latin typeface="Constantia" pitchFamily="18" charset="0"/>
              </a:rPr>
              <a:t>(2001)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Čtyři muži na vodě aneb Opilé banány se vracejí </a:t>
            </a:r>
            <a:r>
              <a:rPr lang="cs-CZ" sz="1900" smtClean="0">
                <a:latin typeface="Constantia" pitchFamily="18" charset="0"/>
              </a:rPr>
              <a:t>(2003)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Občanský průkaz </a:t>
            </a:r>
            <a:r>
              <a:rPr lang="cs-CZ" sz="1900" smtClean="0">
                <a:latin typeface="Constantia" pitchFamily="18" charset="0"/>
              </a:rPr>
              <a:t>(2006)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Tři vánoční povídky </a:t>
            </a:r>
            <a:r>
              <a:rPr lang="cs-CZ" sz="1900" smtClean="0">
                <a:latin typeface="Constantia" pitchFamily="18" charset="0"/>
              </a:rPr>
              <a:t>(2007)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Škoda lásky </a:t>
            </a:r>
            <a:r>
              <a:rPr lang="cs-CZ" sz="1900" smtClean="0">
                <a:latin typeface="Constantia" pitchFamily="18" charset="0"/>
              </a:rPr>
              <a:t>(2009)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S jedním uchem naveselo </a:t>
            </a:r>
            <a:r>
              <a:rPr lang="cs-CZ" sz="1900" smtClean="0">
                <a:latin typeface="Constantia" pitchFamily="18" charset="0"/>
              </a:rPr>
              <a:t>(2011)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Máslem dolů </a:t>
            </a:r>
            <a:r>
              <a:rPr lang="cs-CZ" sz="1900" smtClean="0">
                <a:latin typeface="Constantia" pitchFamily="18" charset="0"/>
              </a:rPr>
              <a:t>(2012) </a:t>
            </a:r>
          </a:p>
          <a:p>
            <a:pPr marL="0">
              <a:buFont typeface="Wingdings" pitchFamily="2" charset="2"/>
              <a:buChar char="Ø"/>
            </a:pPr>
            <a:endParaRPr lang="pl-PL" sz="1900" smtClean="0">
              <a:latin typeface="Constantia" pitchFamily="18" charset="0"/>
            </a:endParaRPr>
          </a:p>
          <a:p>
            <a:pPr marL="0">
              <a:buFont typeface="Wingdings" pitchFamily="2" charset="2"/>
              <a:buChar char="Ø"/>
            </a:pPr>
            <a:endParaRPr lang="cs-CZ" sz="19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(Portál české literatury, 2013c)</a:t>
            </a: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Jan Novák (1953)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5328592"/>
          </a:xfrm>
        </p:spPr>
        <p:txBody>
          <a:bodyPr>
            <a:normAutofit/>
          </a:bodyPr>
          <a:lstStyle/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Strýček Josef </a:t>
            </a:r>
            <a:r>
              <a:rPr lang="cs-CZ" sz="1900" smtClean="0">
                <a:latin typeface="Constantia" pitchFamily="18" charset="0"/>
              </a:rPr>
              <a:t>(divadelní scénář, 1991)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Samet a pára </a:t>
            </a:r>
            <a:r>
              <a:rPr lang="cs-CZ" sz="1900" smtClean="0">
                <a:latin typeface="Constantia" pitchFamily="18" charset="0"/>
              </a:rPr>
              <a:t>(1992)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Co já vím? Autobiografie Miloše Formana </a:t>
            </a:r>
            <a:r>
              <a:rPr lang="cs-CZ" sz="1900" smtClean="0">
                <a:latin typeface="Constantia" pitchFamily="18" charset="0"/>
              </a:rPr>
              <a:t>(s M. Formanem, 1994) 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Komouši, grázlové, cikáni, fízlové a básníci </a:t>
            </a:r>
            <a:r>
              <a:rPr lang="cs-CZ" sz="1900" smtClean="0">
                <a:latin typeface="Constantia" pitchFamily="18" charset="0"/>
              </a:rPr>
              <a:t>(1997)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Zatím dobrý: Mašínovi a největší příběh studené války </a:t>
            </a:r>
            <a:r>
              <a:rPr lang="cs-CZ" sz="1900" smtClean="0">
                <a:latin typeface="Constantia" pitchFamily="18" charset="0"/>
              </a:rPr>
              <a:t>(2004) – Magnesie Litera 2004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Děda </a:t>
            </a:r>
            <a:r>
              <a:rPr lang="cs-CZ" sz="1900" smtClean="0">
                <a:latin typeface="Constantia" pitchFamily="18" charset="0"/>
              </a:rPr>
              <a:t>(2007)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Za vodou </a:t>
            </a:r>
            <a:r>
              <a:rPr lang="cs-CZ" sz="1900" smtClean="0">
                <a:latin typeface="Constantia" pitchFamily="18" charset="0"/>
              </a:rPr>
              <a:t>(kniha rozhovorů, 2009)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Hic a kosa v Chicagu </a:t>
            </a:r>
            <a:r>
              <a:rPr lang="cs-CZ" sz="1900" smtClean="0">
                <a:latin typeface="Constantia" pitchFamily="18" charset="0"/>
              </a:rPr>
              <a:t>(2011)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Aljaška aneb Příběh příběhu </a:t>
            </a:r>
            <a:r>
              <a:rPr lang="cs-CZ" sz="1900" smtClean="0">
                <a:latin typeface="Constantia" pitchFamily="18" charset="0"/>
              </a:rPr>
              <a:t>(2011)</a:t>
            </a:r>
          </a:p>
          <a:p>
            <a:pPr marL="0">
              <a:buFont typeface="Wingdings" pitchFamily="2" charset="2"/>
              <a:buChar char="Ø"/>
            </a:pPr>
            <a:endParaRPr lang="cs-CZ" sz="1900" i="1" smtClean="0">
              <a:latin typeface="Constantia" pitchFamily="18" charset="0"/>
            </a:endParaRPr>
          </a:p>
          <a:p>
            <a:pPr marL="0">
              <a:buNone/>
            </a:pPr>
            <a:endParaRPr lang="cs-CZ" sz="1900" i="1" smtClean="0">
              <a:latin typeface="Constantia" pitchFamily="18" charset="0"/>
            </a:endParaRPr>
          </a:p>
          <a:p>
            <a:pPr marL="0" algn="r">
              <a:buNone/>
            </a:pPr>
            <a:r>
              <a:rPr lang="cs-CZ" sz="1200" smtClean="0">
                <a:latin typeface="Constantia" pitchFamily="18" charset="0"/>
              </a:rPr>
              <a:t>(Národní knihovna, 2013a, Pilař, 2013)</a:t>
            </a: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Emil Hakl (1958)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5328592"/>
          </a:xfrm>
        </p:spPr>
        <p:txBody>
          <a:bodyPr>
            <a:normAutofit/>
          </a:bodyPr>
          <a:lstStyle/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Rozpojení slov </a:t>
            </a:r>
            <a:r>
              <a:rPr lang="cs-CZ" sz="1900" smtClean="0">
                <a:latin typeface="Constantia" pitchFamily="18" charset="0"/>
              </a:rPr>
              <a:t>(poezie, 1991)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Zkušební trylky z Marsu </a:t>
            </a:r>
            <a:r>
              <a:rPr lang="cs-CZ" sz="1900" smtClean="0">
                <a:latin typeface="Constantia" pitchFamily="18" charset="0"/>
              </a:rPr>
              <a:t>(poezie, 2000)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Konec světa </a:t>
            </a:r>
            <a:r>
              <a:rPr lang="cs-CZ" sz="1900" smtClean="0">
                <a:latin typeface="Constantia" pitchFamily="18" charset="0"/>
              </a:rPr>
              <a:t>(povídky, 2001)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O rodičích a dětech </a:t>
            </a:r>
            <a:r>
              <a:rPr lang="cs-CZ" sz="1900" smtClean="0">
                <a:latin typeface="Constantia" pitchFamily="18" charset="0"/>
              </a:rPr>
              <a:t>(2002)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Intimní schránka Sabriny Black </a:t>
            </a:r>
            <a:r>
              <a:rPr lang="cs-CZ" sz="1900" smtClean="0">
                <a:latin typeface="Constantia" pitchFamily="18" charset="0"/>
              </a:rPr>
              <a:t>(2002)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O létajících objektech </a:t>
            </a:r>
            <a:r>
              <a:rPr lang="cs-CZ" sz="1900" smtClean="0">
                <a:latin typeface="Constantia" pitchFamily="18" charset="0"/>
              </a:rPr>
              <a:t>(2004)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Let čarodějnice aneb Civilní dobrodružství </a:t>
            </a:r>
            <a:r>
              <a:rPr lang="cs-CZ" sz="1900" smtClean="0">
                <a:latin typeface="Constantia" pitchFamily="18" charset="0"/>
              </a:rPr>
              <a:t>(2008)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Pravidla směšného chování </a:t>
            </a:r>
            <a:r>
              <a:rPr lang="cs-CZ" sz="1900" smtClean="0">
                <a:latin typeface="Constantia" pitchFamily="18" charset="0"/>
              </a:rPr>
              <a:t>(2010)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Skutečná událost </a:t>
            </a:r>
            <a:r>
              <a:rPr lang="cs-CZ" sz="1900" smtClean="0">
                <a:latin typeface="Constantia" pitchFamily="18" charset="0"/>
              </a:rPr>
              <a:t>(2013)</a:t>
            </a:r>
          </a:p>
          <a:p>
            <a:pPr marL="0">
              <a:buFont typeface="Wingdings" pitchFamily="2" charset="2"/>
              <a:buChar char="Ø"/>
            </a:pPr>
            <a:endParaRPr lang="cs-CZ" sz="1900" i="1" smtClean="0">
              <a:latin typeface="Constantia" pitchFamily="18" charset="0"/>
            </a:endParaRPr>
          </a:p>
          <a:p>
            <a:pPr marL="0">
              <a:buNone/>
            </a:pPr>
            <a:endParaRPr lang="cs-CZ" sz="1900" i="1" smtClean="0">
              <a:latin typeface="Constantia" pitchFamily="18" charset="0"/>
            </a:endParaRPr>
          </a:p>
          <a:p>
            <a:pPr marL="0">
              <a:buNone/>
            </a:pPr>
            <a:endParaRPr lang="cs-CZ" sz="1900" i="1" smtClean="0">
              <a:latin typeface="Constantia" pitchFamily="18" charset="0"/>
            </a:endParaRPr>
          </a:p>
          <a:p>
            <a:pPr marL="0" algn="r">
              <a:buNone/>
            </a:pPr>
            <a:r>
              <a:rPr lang="cs-CZ" sz="1200" smtClean="0">
                <a:latin typeface="Constantia" pitchFamily="18" charset="0"/>
              </a:rPr>
              <a:t>(Národní knihovna , 2013b)</a:t>
            </a: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Emil Hakl (1958)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5328592"/>
          </a:xfr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lnSpcReduction="10000"/>
          </a:bodyPr>
          <a:lstStyle/>
          <a:p>
            <a:pPr marL="0" algn="just">
              <a:buNone/>
            </a:pPr>
            <a:r>
              <a:rPr lang="cs-CZ" sz="2600" smtClean="0">
                <a:latin typeface="Constantia" pitchFamily="18" charset="0"/>
              </a:rPr>
              <a:t>Přečtěte si na webových stránkách nakladatelství Argo mediální recenze posledního románu Emila Hakla Skutečná událost (2013). Pokuste se parafrázovat hodnocení recenzentů.</a:t>
            </a:r>
          </a:p>
          <a:p>
            <a:pPr marL="0">
              <a:buNone/>
            </a:pPr>
            <a:endParaRPr lang="cs-CZ" sz="1900" i="1" smtClean="0">
              <a:latin typeface="Constantia" pitchFamily="18" charset="0"/>
            </a:endParaRPr>
          </a:p>
          <a:p>
            <a:pPr marL="0">
              <a:buNone/>
            </a:pPr>
            <a:endParaRPr lang="cs-CZ" sz="1900" i="1" smtClean="0">
              <a:latin typeface="Constantia" pitchFamily="18" charset="0"/>
            </a:endParaRPr>
          </a:p>
          <a:p>
            <a:pPr marL="0">
              <a:buNone/>
            </a:pPr>
            <a:endParaRPr lang="cs-CZ" sz="1900" i="1" smtClean="0">
              <a:latin typeface="Constantia" pitchFamily="18" charset="0"/>
            </a:endParaRPr>
          </a:p>
          <a:p>
            <a:pPr marL="0" algn="ctr">
              <a:buNone/>
            </a:pPr>
            <a:r>
              <a:rPr lang="cs-CZ" sz="4000" b="1" smtClean="0">
                <a:latin typeface="Constantia" pitchFamily="18" charset="0"/>
                <a:hlinkClick r:id="rId2"/>
              </a:rPr>
              <a:t>Emil Hakl: Skutečná událost</a:t>
            </a:r>
            <a:endParaRPr lang="cs-CZ" sz="4000" b="1" smtClean="0">
              <a:latin typeface="Constantia" pitchFamily="18" charset="0"/>
            </a:endParaRPr>
          </a:p>
          <a:p>
            <a:pPr marL="0" algn="r">
              <a:buNone/>
            </a:pPr>
            <a:endParaRPr lang="cs-CZ" sz="1200" smtClean="0">
              <a:latin typeface="Constantia" pitchFamily="18" charset="0"/>
            </a:endParaRPr>
          </a:p>
          <a:p>
            <a:pPr marL="0" algn="r">
              <a:buNone/>
            </a:pPr>
            <a:endParaRPr lang="cs-CZ" sz="1200" smtClean="0">
              <a:latin typeface="Constantia" pitchFamily="18" charset="0"/>
            </a:endParaRPr>
          </a:p>
          <a:p>
            <a:pPr marL="0" algn="r">
              <a:buNone/>
            </a:pPr>
            <a:endParaRPr lang="cs-CZ" sz="1200" smtClean="0">
              <a:latin typeface="Constantia" pitchFamily="18" charset="0"/>
            </a:endParaRPr>
          </a:p>
          <a:p>
            <a:pPr marL="0" algn="r">
              <a:buNone/>
            </a:pPr>
            <a:endParaRPr lang="cs-CZ" sz="1200" smtClean="0">
              <a:latin typeface="Constantia" pitchFamily="18" charset="0"/>
            </a:endParaRPr>
          </a:p>
          <a:p>
            <a:pPr marL="0" algn="r">
              <a:buNone/>
            </a:pPr>
            <a:endParaRPr lang="cs-CZ" sz="1200" smtClean="0">
              <a:latin typeface="Constantia" pitchFamily="18" charset="0"/>
            </a:endParaRPr>
          </a:p>
          <a:p>
            <a:pPr marL="0" algn="r">
              <a:buNone/>
            </a:pPr>
            <a:endParaRPr lang="cs-CZ" sz="1200" smtClean="0">
              <a:latin typeface="Constantia" pitchFamily="18" charset="0"/>
            </a:endParaRPr>
          </a:p>
          <a:p>
            <a:pPr marL="0" algn="r">
              <a:buNone/>
            </a:pPr>
            <a:endParaRPr lang="cs-CZ" sz="1200" smtClean="0">
              <a:latin typeface="Constantia" pitchFamily="18" charset="0"/>
            </a:endParaRPr>
          </a:p>
          <a:p>
            <a:pPr marL="0" algn="r">
              <a:buNone/>
            </a:pPr>
            <a:r>
              <a:rPr lang="cs-CZ" sz="1200" smtClean="0">
                <a:latin typeface="Constantia" pitchFamily="18" charset="0"/>
              </a:rPr>
              <a:t>(Argo , 2013)</a:t>
            </a: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403648" y="1447800"/>
            <a:ext cx="7488832" cy="5005536"/>
          </a:xfrm>
        </p:spPr>
        <p:txBody>
          <a:bodyPr>
            <a:noAutofit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1200" smtClean="0"/>
              <a:t>ARGO. </a:t>
            </a:r>
            <a:r>
              <a:rPr lang="cs-CZ" sz="1200" i="1" smtClean="0"/>
              <a:t>Emil Hakl. </a:t>
            </a:r>
            <a:r>
              <a:rPr lang="cs-CZ" sz="1200" smtClean="0"/>
              <a:t>[cit. 12.11.2013]. Dostupný na WWW: http://www.argo.cz/knihy/175427/skutecna-udalost/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HRUŠKA, Petr; MACHALA, Lubomír; VODIČKA, Libor a kol. </a:t>
            </a:r>
            <a:r>
              <a:rPr lang="cs-CZ" sz="1200" i="1" smtClean="0"/>
              <a:t>V souřadnicích volnosti. Česká literatura devadesátých let dvacátého století v interpretacích</a:t>
            </a:r>
            <a:r>
              <a:rPr lang="cs-CZ" sz="1200" smtClean="0"/>
              <a:t>. Praha: Academia, 2008, ISBN 978-80-200-1630-0.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KATALOG NÁRODNÍ KNIHOVNY V PRAZE (a). </a:t>
            </a:r>
            <a:r>
              <a:rPr lang="cs-CZ" sz="1200" i="1" smtClean="0"/>
              <a:t>Jan Novák</a:t>
            </a:r>
            <a:r>
              <a:rPr lang="cs-CZ" sz="1200" smtClean="0"/>
              <a:t>. [cit. 5.11.2013]. Dostupný na WWW: 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http://aleph.nkp.cz/F/?ccl_term=wau=jn19990209593+or+wkw=jn19990209593&amp;func=find-c&amp;local_base=nkc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KATALOG NÁRODNÍ KNIHOVNY V PRAZE (b)</a:t>
            </a:r>
            <a:r>
              <a:rPr lang="cs-CZ" sz="1200" i="1" smtClean="0"/>
              <a:t>. Emil Hakl</a:t>
            </a:r>
            <a:r>
              <a:rPr lang="cs-CZ" sz="1200" smtClean="0"/>
              <a:t>. [cit. 12.11.2013]. Dostupný na WWW: http://aleph.nkp.cz/F/X98N1LFNY3U4EICS5JBUTCITAUTF63H6CICHK8D3LB574D35MC-23280?func=short-jump&amp;jump=000001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PILAŘ, Martin. </a:t>
            </a:r>
            <a:r>
              <a:rPr lang="cs-CZ" sz="1200" i="1" smtClean="0"/>
              <a:t>Jan Novák</a:t>
            </a:r>
            <a:r>
              <a:rPr lang="cs-CZ" sz="1200" smtClean="0"/>
              <a:t>. [cit. 5.11.2013]. Dostupný na WWW: http://www.slovnikceskeliteratury.cz/showContent.jsp?docId=828&amp;hl=jan+nov%C3%A1k+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PORTÁL ČESKÉ </a:t>
            </a:r>
            <a:r>
              <a:rPr lang="cs-CZ" sz="1200" smtClean="0"/>
              <a:t>LITERATURY </a:t>
            </a:r>
            <a:r>
              <a:rPr lang="cs-CZ" sz="1200" smtClean="0"/>
              <a:t>(a). </a:t>
            </a:r>
            <a:r>
              <a:rPr lang="cs-CZ" sz="1200" i="1" smtClean="0"/>
              <a:t>Michal Ajvaz</a:t>
            </a:r>
            <a:r>
              <a:rPr lang="cs-CZ" sz="1200" smtClean="0"/>
              <a:t>. [cit. 5.11.2013].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 http://www.czechlit.cz/autori/ajvaz-michal/author.bibliografie/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PORTÁL ČESKÉ </a:t>
            </a:r>
            <a:r>
              <a:rPr lang="cs-CZ" sz="1200" smtClean="0"/>
              <a:t>LITERATURY </a:t>
            </a:r>
            <a:r>
              <a:rPr lang="cs-CZ" sz="1200" smtClean="0"/>
              <a:t>(b). </a:t>
            </a:r>
            <a:r>
              <a:rPr lang="cs-CZ" sz="1200" i="1" smtClean="0"/>
              <a:t>Michal Ajvaz - Ukázky</a:t>
            </a:r>
            <a:r>
              <a:rPr lang="cs-CZ" sz="1200" smtClean="0"/>
              <a:t>. [cit. 5.11.2013].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http://www.czechlit.cz/autori/ajvaz-michal/author.ukazky/?sampleId=581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PORTÁL ČESKÉ </a:t>
            </a:r>
            <a:r>
              <a:rPr lang="cs-CZ" sz="1200" smtClean="0"/>
              <a:t>LITERATURY </a:t>
            </a:r>
            <a:r>
              <a:rPr lang="cs-CZ" sz="1200" smtClean="0"/>
              <a:t>(c). </a:t>
            </a:r>
            <a:r>
              <a:rPr lang="cs-CZ" sz="1200" i="1" smtClean="0"/>
              <a:t>Petr Šabach</a:t>
            </a:r>
            <a:r>
              <a:rPr lang="cs-CZ" sz="1200" smtClean="0"/>
              <a:t>. [cit. 15.11.2013].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http://www.czechlit.cz/autori/sabach-petr/author.bibliografie/</a:t>
            </a:r>
          </a:p>
          <a:p>
            <a:pPr marL="0">
              <a:spcBef>
                <a:spcPts val="0"/>
              </a:spcBef>
              <a:buNone/>
            </a:pPr>
            <a:endParaRPr lang="cs-CZ" sz="240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3599</TotalTime>
  <Words>419</Words>
  <Application>Microsoft Office PowerPoint</Application>
  <PresentationFormat>Předvádění na obrazovce (4:3)</PresentationFormat>
  <Paragraphs>120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Próza mladších generací i</vt:lpstr>
      <vt:lpstr>Michal Ajvaz (1949)</vt:lpstr>
      <vt:lpstr>Michal Ajvaz (1949)</vt:lpstr>
      <vt:lpstr>Petr Šabach (1951)</vt:lpstr>
      <vt:lpstr>Jan Novák (1953)</vt:lpstr>
      <vt:lpstr>Emil Hakl (1958)</vt:lpstr>
      <vt:lpstr>Emil Hakl (1958)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339</cp:revision>
  <dcterms:created xsi:type="dcterms:W3CDTF">2013-10-29T09:42:44Z</dcterms:created>
  <dcterms:modified xsi:type="dcterms:W3CDTF">2013-11-23T20:17:40Z</dcterms:modified>
</cp:coreProperties>
</file>