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3"/>
  </p:notesMasterIdLst>
  <p:sldIdLst>
    <p:sldId id="257" r:id="rId2"/>
    <p:sldId id="280" r:id="rId3"/>
    <p:sldId id="324" r:id="rId4"/>
    <p:sldId id="325" r:id="rId5"/>
    <p:sldId id="326" r:id="rId6"/>
    <p:sldId id="327" r:id="rId7"/>
    <p:sldId id="328" r:id="rId8"/>
    <p:sldId id="329" r:id="rId9"/>
    <p:sldId id="330" r:id="rId10"/>
    <p:sldId id="331" r:id="rId11"/>
    <p:sldId id="25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42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89B271-F664-406C-BBD7-D73CB0D5CE97}" type="datetimeFigureOut">
              <a:rPr lang="cs-CZ" smtClean="0"/>
              <a:pPr/>
              <a:t>23.11.2013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6069FB-E566-443C-A373-F9990AF73853}"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D6069FB-E566-443C-A373-F9990AF73853}" type="slidenum">
              <a:rPr lang="cs-CZ" smtClean="0"/>
              <a:pPr/>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23.11.2013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45F69F2D-6709-4D68-BDB3-62661C38F8B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79AED9A1-85BC-45EE-B2A4-3311640071C5}" type="datetimeFigureOut">
              <a:rPr lang="cs-CZ"/>
              <a:pPr>
                <a:defRPr/>
              </a:pPr>
              <a:t>23.11.2013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8A2481B-5154-415F-B752-558547769AA3}" type="datetimeFigureOut">
              <a:rPr lang="cs-CZ" smtClean="0"/>
              <a:pPr/>
              <a:t>23.11.2013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20264769-77EF-4CD0-90DE-F7D7F2D423C4}"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17068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a:t>
                      </a: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rPr>
                        <a:t>VY_32_INOVACE_CJ_4_KRE_19_PROZA_MLADSICH_GENERACI_II</a:t>
                      </a:r>
                      <a:endParaRPr kumimoji="0" lang="cs-CZ" sz="1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Jiří Krejčí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Současná česká literatura (1989 –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23. 11. 2013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defRPr/>
                      </a:pPr>
                      <a:r>
                        <a:rPr kumimoji="0" lang="cs-CZ" sz="1200" b="0" i="0" kern="1200" smtClean="0">
                          <a:solidFill>
                            <a:schemeClr val="tx1"/>
                          </a:solidFill>
                          <a:latin typeface="+mn-lt"/>
                          <a:ea typeface="+mn-ea"/>
                          <a:cs typeface="+mn-cs"/>
                        </a:rPr>
                        <a:t>Výukový materiál přináší výběrový přehled</a:t>
                      </a:r>
                      <a:r>
                        <a:rPr kumimoji="0" lang="cs-CZ" sz="1200" b="0" i="0" kern="1200" baseline="0" smtClean="0">
                          <a:solidFill>
                            <a:schemeClr val="tx1"/>
                          </a:solidFill>
                          <a:latin typeface="+mn-lt"/>
                          <a:ea typeface="+mn-ea"/>
                          <a:cs typeface="+mn-cs"/>
                        </a:rPr>
                        <a:t> českých prozaiků mladších generací a jejich děl vzniklých po roce 1989. Zároveň též přináší ukázky textů výrazných českých autorů a snaží se aktivovat studenty formou otázek k těmto textům.</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907704" y="5372100"/>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2800" cap="small" smtClean="0">
                <a:latin typeface="Constantia" pitchFamily="18" charset="0"/>
              </a:rPr>
              <a:t>Próza mladších generací ii</a:t>
            </a:r>
            <a:endParaRPr lang="cs-CZ" sz="2800"/>
          </a:p>
        </p:txBody>
      </p:sp>
      <p:sp>
        <p:nvSpPr>
          <p:cNvPr id="3" name="Podnadpis 2"/>
          <p:cNvSpPr>
            <a:spLocks noGrp="1"/>
          </p:cNvSpPr>
          <p:nvPr>
            <p:ph type="subTitle" idx="1"/>
          </p:nvPr>
        </p:nvSpPr>
        <p:spPr/>
        <p:txBody>
          <a:bodyPr/>
          <a:lstStyle/>
          <a:p>
            <a:r>
              <a:rPr lang="cs-CZ" smtClean="0">
                <a:latin typeface="Constantia" pitchFamily="18" charset="0"/>
              </a:rPr>
              <a:t>Česká literatura po roce 1989</a:t>
            </a:r>
            <a:endParaRPr lang="cs-CZ">
              <a:latin typeface="Constantia"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latin typeface="Constantia" pitchFamily="18" charset="0"/>
              </a:rPr>
              <a:t>Jan Balabán (1961 - 2010)</a:t>
            </a:r>
            <a:endParaRPr lang="cs-CZ">
              <a:latin typeface="Constantia" pitchFamily="18" charset="0"/>
            </a:endParaRPr>
          </a:p>
        </p:txBody>
      </p:sp>
      <p:sp>
        <p:nvSpPr>
          <p:cNvPr id="3" name="Zástupný symbol pro obsah 2"/>
          <p:cNvSpPr>
            <a:spLocks noGrp="1"/>
          </p:cNvSpPr>
          <p:nvPr>
            <p:ph idx="1"/>
          </p:nvPr>
        </p:nvSpPr>
        <p:spPr/>
        <p:txBody>
          <a:bodyPr>
            <a:normAutofit fontScale="92500" lnSpcReduction="10000"/>
          </a:bodyPr>
          <a:lstStyle/>
          <a:p>
            <a:pPr marL="0">
              <a:buFont typeface="Wingdings" pitchFamily="2" charset="2"/>
              <a:buChar char="Ø"/>
            </a:pPr>
            <a:r>
              <a:rPr lang="vi-VN" sz="1900" i="1" smtClean="0">
                <a:latin typeface="Constantia" pitchFamily="18" charset="0"/>
              </a:rPr>
              <a:t>Středověk</a:t>
            </a:r>
            <a:r>
              <a:rPr lang="cs-CZ" sz="1900" i="1" smtClean="0">
                <a:latin typeface="Constantia" pitchFamily="18" charset="0"/>
              </a:rPr>
              <a:t> </a:t>
            </a:r>
            <a:r>
              <a:rPr lang="cs-CZ" sz="1900" smtClean="0">
                <a:latin typeface="Constantia" pitchFamily="18" charset="0"/>
              </a:rPr>
              <a:t>(povídky, </a:t>
            </a:r>
            <a:r>
              <a:rPr lang="vi-VN" sz="1900" smtClean="0">
                <a:latin typeface="Constantia" pitchFamily="18" charset="0"/>
              </a:rPr>
              <a:t>1995</a:t>
            </a:r>
            <a:r>
              <a:rPr lang="cs-CZ" sz="1900" smtClean="0">
                <a:latin typeface="Constantia" pitchFamily="18" charset="0"/>
              </a:rPr>
              <a:t>)</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Boží lano</a:t>
            </a:r>
            <a:r>
              <a:rPr lang="cs-CZ" sz="1900" i="1" smtClean="0">
                <a:latin typeface="Constantia" pitchFamily="18" charset="0"/>
              </a:rPr>
              <a:t> </a:t>
            </a:r>
            <a:r>
              <a:rPr lang="cs-CZ" sz="1900" smtClean="0">
                <a:latin typeface="Constantia" pitchFamily="18" charset="0"/>
              </a:rPr>
              <a:t>(</a:t>
            </a:r>
            <a:r>
              <a:rPr lang="vi-VN" sz="1900" smtClean="0">
                <a:latin typeface="Constantia" pitchFamily="18" charset="0"/>
              </a:rPr>
              <a:t>povídky</a:t>
            </a:r>
            <a:r>
              <a:rPr lang="cs-CZ" sz="1900" smtClean="0">
                <a:latin typeface="Constantia" pitchFamily="18" charset="0"/>
              </a:rPr>
              <a:t>, 1998)</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Prázdniny</a:t>
            </a:r>
            <a:r>
              <a:rPr lang="cs-CZ" sz="1900" i="1" smtClean="0">
                <a:latin typeface="Constantia" pitchFamily="18" charset="0"/>
              </a:rPr>
              <a:t> </a:t>
            </a:r>
            <a:r>
              <a:rPr lang="cs-CZ" sz="1900" smtClean="0">
                <a:latin typeface="Constantia" pitchFamily="18" charset="0"/>
              </a:rPr>
              <a:t>(povídky, </a:t>
            </a:r>
            <a:r>
              <a:rPr lang="vi-VN" sz="1900" smtClean="0">
                <a:latin typeface="Constantia" pitchFamily="18" charset="0"/>
              </a:rPr>
              <a:t>1998</a:t>
            </a:r>
            <a:r>
              <a:rPr lang="cs-CZ" sz="1900" smtClean="0">
                <a:latin typeface="Constantia" pitchFamily="18" charset="0"/>
              </a:rPr>
              <a:t>)</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Černý beran</a:t>
            </a:r>
            <a:r>
              <a:rPr lang="cs-CZ" sz="1900" i="1" smtClean="0">
                <a:latin typeface="Constantia" pitchFamily="18" charset="0"/>
              </a:rPr>
              <a:t> </a:t>
            </a:r>
            <a:r>
              <a:rPr lang="cs-CZ" sz="1900" smtClean="0">
                <a:latin typeface="Constantia" pitchFamily="18" charset="0"/>
              </a:rPr>
              <a:t>(novela, </a:t>
            </a:r>
            <a:r>
              <a:rPr lang="vi-VN" sz="1900" smtClean="0">
                <a:latin typeface="Constantia" pitchFamily="18" charset="0"/>
              </a:rPr>
              <a:t>2000</a:t>
            </a:r>
            <a:r>
              <a:rPr lang="cs-CZ" sz="1900" smtClean="0">
                <a:latin typeface="Constantia" pitchFamily="18" charset="0"/>
              </a:rPr>
              <a:t>)</a:t>
            </a:r>
          </a:p>
          <a:p>
            <a:pPr marL="0">
              <a:buFont typeface="Wingdings" pitchFamily="2" charset="2"/>
              <a:buChar char="Ø"/>
            </a:pPr>
            <a:r>
              <a:rPr lang="vi-VN" sz="1900" i="1" smtClean="0">
                <a:latin typeface="Constantia" pitchFamily="18" charset="0"/>
              </a:rPr>
              <a:t>Srdce draka</a:t>
            </a:r>
            <a:r>
              <a:rPr lang="cs-CZ" sz="1900" i="1" smtClean="0">
                <a:latin typeface="Constantia" pitchFamily="18" charset="0"/>
              </a:rPr>
              <a:t> </a:t>
            </a:r>
            <a:r>
              <a:rPr lang="cs-CZ" sz="1900" smtClean="0">
                <a:latin typeface="Constantia" pitchFamily="18" charset="0"/>
              </a:rPr>
              <a:t>(</a:t>
            </a:r>
            <a:r>
              <a:rPr lang="vi-VN" sz="1900" smtClean="0">
                <a:latin typeface="Constantia" pitchFamily="18" charset="0"/>
              </a:rPr>
              <a:t>komiks</a:t>
            </a:r>
            <a:r>
              <a:rPr lang="cs-CZ" sz="1900" smtClean="0">
                <a:latin typeface="Constantia" pitchFamily="18" charset="0"/>
              </a:rPr>
              <a:t>, 2001)</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Kudy šel anděl</a:t>
            </a:r>
            <a:r>
              <a:rPr lang="cs-CZ" sz="1900" i="1" smtClean="0">
                <a:latin typeface="Constantia" pitchFamily="18" charset="0"/>
              </a:rPr>
              <a:t> </a:t>
            </a:r>
            <a:r>
              <a:rPr lang="cs-CZ" sz="1900" smtClean="0">
                <a:latin typeface="Constantia" pitchFamily="18" charset="0"/>
              </a:rPr>
              <a:t>(</a:t>
            </a:r>
            <a:r>
              <a:rPr lang="vi-VN" sz="1900" smtClean="0">
                <a:latin typeface="Constantia" pitchFamily="18" charset="0"/>
              </a:rPr>
              <a:t>román</a:t>
            </a:r>
            <a:r>
              <a:rPr lang="cs-CZ" sz="1900" smtClean="0">
                <a:latin typeface="Constantia" pitchFamily="18" charset="0"/>
              </a:rPr>
              <a:t>, 2003)</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Možná že odcházíme</a:t>
            </a:r>
            <a:r>
              <a:rPr lang="cs-CZ" sz="1900" i="1" smtClean="0">
                <a:latin typeface="Constantia" pitchFamily="18" charset="0"/>
              </a:rPr>
              <a:t> </a:t>
            </a:r>
            <a:r>
              <a:rPr lang="cs-CZ" sz="1900" smtClean="0">
                <a:latin typeface="Constantia" pitchFamily="18" charset="0"/>
              </a:rPr>
              <a:t>(povídky, </a:t>
            </a:r>
            <a:r>
              <a:rPr lang="vi-VN" sz="1900" smtClean="0">
                <a:latin typeface="Constantia" pitchFamily="18" charset="0"/>
              </a:rPr>
              <a:t>2004</a:t>
            </a:r>
            <a:r>
              <a:rPr lang="cs-CZ" sz="1900" smtClean="0">
                <a:latin typeface="Constantia" pitchFamily="18" charset="0"/>
              </a:rPr>
              <a:t>)</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Jsme tady</a:t>
            </a:r>
            <a:r>
              <a:rPr lang="cs-CZ" sz="1900" i="1" smtClean="0">
                <a:latin typeface="Constantia" pitchFamily="18" charset="0"/>
              </a:rPr>
              <a:t> </a:t>
            </a:r>
            <a:r>
              <a:rPr lang="cs-CZ" sz="1900" smtClean="0">
                <a:latin typeface="Constantia" pitchFamily="18" charset="0"/>
              </a:rPr>
              <a:t>(povídky, </a:t>
            </a:r>
            <a:r>
              <a:rPr lang="vi-VN" sz="1900" smtClean="0">
                <a:latin typeface="Constantia" pitchFamily="18" charset="0"/>
              </a:rPr>
              <a:t>2006</a:t>
            </a:r>
            <a:r>
              <a:rPr lang="cs-CZ" sz="1900" smtClean="0">
                <a:latin typeface="Constantia" pitchFamily="18" charset="0"/>
              </a:rPr>
              <a:t>)</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Bezruč?! </a:t>
            </a:r>
            <a:r>
              <a:rPr lang="cs-CZ" sz="1900" smtClean="0">
                <a:latin typeface="Constantia" pitchFamily="18" charset="0"/>
              </a:rPr>
              <a:t>(</a:t>
            </a:r>
            <a:r>
              <a:rPr lang="vi-VN" sz="1900" smtClean="0">
                <a:latin typeface="Constantia" pitchFamily="18" charset="0"/>
              </a:rPr>
              <a:t>divadelní hra</a:t>
            </a:r>
            <a:r>
              <a:rPr lang="cs-CZ" sz="1900" smtClean="0">
                <a:latin typeface="Constantia" pitchFamily="18" charset="0"/>
              </a:rPr>
              <a:t>, </a:t>
            </a:r>
            <a:r>
              <a:rPr lang="vi-VN" sz="1900" smtClean="0">
                <a:latin typeface="Constantia" pitchFamily="18" charset="0"/>
              </a:rPr>
              <a:t>spolu s Ivanem Motýlem</a:t>
            </a:r>
            <a:r>
              <a:rPr lang="cs-CZ" sz="1900" smtClean="0">
                <a:latin typeface="Constantia" pitchFamily="18" charset="0"/>
              </a:rPr>
              <a:t>, 2009)</a:t>
            </a:r>
            <a:endParaRPr lang="vi-VN" sz="1900" smtClean="0">
              <a:latin typeface="Constantia" pitchFamily="18" charset="0"/>
            </a:endParaRPr>
          </a:p>
          <a:p>
            <a:pPr marL="0">
              <a:buFont typeface="Wingdings" pitchFamily="2" charset="2"/>
              <a:buChar char="Ø"/>
            </a:pPr>
            <a:r>
              <a:rPr lang="vi-VN" sz="1900" i="1" smtClean="0">
                <a:latin typeface="Constantia" pitchFamily="18" charset="0"/>
              </a:rPr>
              <a:t>Zeptej se táty</a:t>
            </a:r>
            <a:r>
              <a:rPr lang="cs-CZ" sz="1900" i="1" smtClean="0">
                <a:latin typeface="Constantia" pitchFamily="18" charset="0"/>
              </a:rPr>
              <a:t> </a:t>
            </a:r>
            <a:r>
              <a:rPr lang="cs-CZ" sz="1900" smtClean="0">
                <a:latin typeface="Constantia" pitchFamily="18" charset="0"/>
              </a:rPr>
              <a:t>(</a:t>
            </a:r>
            <a:r>
              <a:rPr lang="vi-VN" sz="1900" smtClean="0">
                <a:latin typeface="Constantia" pitchFamily="18" charset="0"/>
              </a:rPr>
              <a:t>2010</a:t>
            </a:r>
            <a:r>
              <a:rPr lang="cs-CZ" sz="1900" smtClean="0">
                <a:latin typeface="Constantia" pitchFamily="18" charset="0"/>
              </a:rPr>
              <a:t>)</a:t>
            </a:r>
            <a:endParaRPr lang="vi-VN" sz="1900" smtClean="0">
              <a:latin typeface="Constantia" pitchFamily="18" charset="0"/>
            </a:endParaRPr>
          </a:p>
          <a:p>
            <a:pPr>
              <a:buNone/>
            </a:pPr>
            <a:endParaRPr lang="cs-CZ" smtClean="0">
              <a:latin typeface="Constantia" pitchFamily="18" charset="0"/>
            </a:endParaRPr>
          </a:p>
          <a:p>
            <a:pPr>
              <a:buNone/>
            </a:pPr>
            <a:endParaRPr lang="cs-CZ" smtClean="0">
              <a:latin typeface="Constantia" pitchFamily="18" charset="0"/>
            </a:endParaRPr>
          </a:p>
          <a:p>
            <a:pPr algn="r">
              <a:buNone/>
            </a:pPr>
            <a:r>
              <a:rPr lang="cs-CZ" sz="1200" smtClean="0">
                <a:latin typeface="Constantia" pitchFamily="18" charset="0"/>
              </a:rPr>
              <a:t>(Národní knihovna, 2013a)</a:t>
            </a:r>
          </a:p>
          <a:p>
            <a:pPr algn="r">
              <a:buNone/>
            </a:pP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922114"/>
          </a:xfrm>
        </p:spPr>
        <p:txBody>
          <a:bodyPr>
            <a:normAutofit/>
          </a:bodyPr>
          <a:lstStyle/>
          <a:p>
            <a:pPr algn="just"/>
            <a:r>
              <a:rPr lang="cs-CZ" sz="1800" smtClean="0">
                <a:effectLst/>
                <a:latin typeface="Constantia" pitchFamily="18" charset="0"/>
              </a:rPr>
              <a:t>Přečtěte si novinový sloupek Jana Balabána s názvem „Neznej mě!“ (Respekt, 2009, č. 36, s. 65.). Pokuste se z textu vyvodit, jak vypadá typický balabánovský „(ne)hrdina“.</a:t>
            </a:r>
            <a:endParaRPr lang="cs-CZ" sz="1800">
              <a:effectLst/>
              <a:latin typeface="Constantia" pitchFamily="18" charset="0"/>
            </a:endParaRPr>
          </a:p>
        </p:txBody>
      </p:sp>
      <p:sp>
        <p:nvSpPr>
          <p:cNvPr id="3" name="Zástupný symbol pro obsah 2"/>
          <p:cNvSpPr>
            <a:spLocks noGrp="1"/>
          </p:cNvSpPr>
          <p:nvPr>
            <p:ph idx="1"/>
          </p:nvPr>
        </p:nvSpPr>
        <p:spPr>
          <a:xfrm>
            <a:off x="1403648" y="1124744"/>
            <a:ext cx="7498080" cy="5472608"/>
          </a:xfrm>
        </p:spPr>
        <p:style>
          <a:lnRef idx="0">
            <a:scrgbClr r="0" g="0" b="0"/>
          </a:lnRef>
          <a:fillRef idx="1003">
            <a:schemeClr val="lt2"/>
          </a:fillRef>
          <a:effectRef idx="0">
            <a:scrgbClr r="0" g="0" b="0"/>
          </a:effectRef>
          <a:fontRef idx="major"/>
        </p:style>
        <p:txBody>
          <a:bodyPr>
            <a:normAutofit fontScale="92500"/>
          </a:bodyPr>
          <a:lstStyle/>
          <a:p>
            <a:pPr marL="0" algn="just">
              <a:buNone/>
            </a:pPr>
            <a:r>
              <a:rPr lang="cs-CZ" sz="2200" smtClean="0">
                <a:latin typeface="Constantia" pitchFamily="18" charset="0"/>
              </a:rPr>
              <a:t>Vždycky znovu mě zarazí a trochu otráví námitka mých blízkých a známých, že moje příběhy nemohou posoudit nebo číst, protože mě znají, a co horšího, poznávají i jednotlivé postavy v mých povídkách. a to jim prý kazí čtenářský zážitek. a přitom primárně píšu hlavně pro ně. Mám snad začít psát fantasy nebo historické romány? a co když se poznají i v tom? Položil jsem si otázku, proč tomu tak je. Proč  znát někoho nebo číst příběh, který jsem zažil, je považováno za trapné, příliš osobní a jaksi nepříjemné?</a:t>
            </a:r>
          </a:p>
          <a:p>
            <a:pPr marL="0" algn="just">
              <a:buNone/>
            </a:pPr>
            <a:r>
              <a:rPr lang="cs-CZ" sz="2200" smtClean="0">
                <a:latin typeface="Constantia" pitchFamily="18" charset="0"/>
              </a:rPr>
              <a:t>	Něco to vypovídá o naší společnosti. Zdá se, že povětšinou rezignujeme na vlastní příběhy. To, co zažijeme my, není nebo nemá být pro druhé podstatné, po tom nikomu nic není. v tomto postoji je až jakási štítivost, jako by na vás někdo sahal nebo jako když přijdete do svého vykradeného bytu. Třeba vám toho ani moc nevzali, ani velký nepořádek neudělali, ale ten pocit, že tu někdo cizí byl, je odporný a zůstává na věcech jako slimáčí stopa. Člověk by se nejradši odstěhoval. </a:t>
            </a:r>
          </a:p>
          <a:p>
            <a:pPr marL="0" algn="just">
              <a:buNone/>
            </a:pPr>
            <a:r>
              <a:rPr lang="cs-CZ" sz="1500" smtClean="0">
                <a:latin typeface="Constantia" pitchFamily="18" charset="0"/>
              </a:rPr>
              <a:t>	</a:t>
            </a:r>
            <a:endParaRPr lang="cs-CZ" sz="1200">
              <a:latin typeface="Constantia"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922114"/>
          </a:xfrm>
        </p:spPr>
        <p:txBody>
          <a:bodyPr>
            <a:normAutofit/>
          </a:bodyPr>
          <a:lstStyle/>
          <a:p>
            <a:pPr algn="just"/>
            <a:r>
              <a:rPr lang="cs-CZ" sz="1800" smtClean="0">
                <a:effectLst/>
                <a:latin typeface="Constantia" pitchFamily="18" charset="0"/>
              </a:rPr>
              <a:t>Přečtěte si novinový sloupek Jana Balabána s názvem „Neznej mě!“ (Respekt, 2009, č. 36, s. 65.). Pokuste se z textu vyvodit, jak vypadá typický balabánovský „(ne)hrdina“.</a:t>
            </a:r>
            <a:endParaRPr lang="cs-CZ" sz="1800">
              <a:effectLst/>
              <a:latin typeface="Constantia" pitchFamily="18" charset="0"/>
            </a:endParaRPr>
          </a:p>
        </p:txBody>
      </p:sp>
      <p:sp>
        <p:nvSpPr>
          <p:cNvPr id="3" name="Zástupný symbol pro obsah 2"/>
          <p:cNvSpPr>
            <a:spLocks noGrp="1"/>
          </p:cNvSpPr>
          <p:nvPr>
            <p:ph idx="1"/>
          </p:nvPr>
        </p:nvSpPr>
        <p:spPr>
          <a:xfrm>
            <a:off x="1403648" y="1124744"/>
            <a:ext cx="7498080" cy="5472608"/>
          </a:xfrm>
        </p:spPr>
        <p:style>
          <a:lnRef idx="0">
            <a:scrgbClr r="0" g="0" b="0"/>
          </a:lnRef>
          <a:fillRef idx="1003">
            <a:schemeClr val="lt2"/>
          </a:fillRef>
          <a:effectRef idx="0">
            <a:scrgbClr r="0" g="0" b="0"/>
          </a:effectRef>
          <a:fontRef idx="major"/>
        </p:style>
        <p:txBody>
          <a:bodyPr>
            <a:normAutofit fontScale="55000" lnSpcReduction="20000"/>
          </a:bodyPr>
          <a:lstStyle/>
          <a:p>
            <a:pPr marL="0" algn="just">
              <a:buNone/>
            </a:pPr>
            <a:r>
              <a:rPr lang="cs-CZ" sz="2800" smtClean="0">
                <a:latin typeface="Constantia" pitchFamily="18" charset="0"/>
              </a:rPr>
              <a:t>	</a:t>
            </a:r>
            <a:r>
              <a:rPr lang="cs-CZ" sz="3500" smtClean="0">
                <a:latin typeface="Constantia" pitchFamily="18" charset="0"/>
              </a:rPr>
              <a:t>A podobné je prý poznat něco známého nebo, nedej bože, sebe sama v knize. a z čeho pak máme my realisté svoje příběhy plést, z hovna? Nechci nadužívat vulgarismy, ale zdá se mi, že zrovna tuto hodnotu dnešní člověk přikládá svému životnímu příběhu. Ne že bychom se neměli rádi. Slova „pamatovat na sebe, rozmazlovat se, užít si“ na nás civí z každé reklamy. Ale že by o nás někdo měl psát, no to je nemožné. Vždyť jsme jen obyčejní lidé. Psát se má o celebritách nebo zločincích, což jsou často jedni a titíž, nebo aspoň o lidech, které neznáme, ale o nás? My jsme jen obyčejní lidé. Toto označení není v českém jazykovém úzu urážkou, ale naopak znakem normality, viz inzeráty typu „obyčejný kluk hledá obyčejnou holku“ a budou spolu mít obyčejný život.</a:t>
            </a:r>
          </a:p>
          <a:p>
            <a:pPr marL="0" algn="just">
              <a:buNone/>
            </a:pPr>
            <a:r>
              <a:rPr lang="cs-CZ" sz="3500" smtClean="0">
                <a:latin typeface="Constantia" pitchFamily="18" charset="0"/>
              </a:rPr>
              <a:t>	Takoví lidé nemají být hrdiny povídek a románů, ale jsou hrdiny drbů a pomluv. Oni mě pomlouvají, říkají lidé často na to, že někdo jen pravdivě vypráví o tom, co dělají. Promluvit už znamená pomluvit. Může to být proto, že svoje vlastní soukromí považujeme za natolik ubohé, že je vlastně ostuda ho vyjevit, anebo máme prostě strach z osobního dotyku. „Nesahej na mě!“ křičíme jako v noci na ulici v nebezpečné čtvrti, kde každý dotyk je útokem. v takovém světě jsou nejméně nebezpeční lidé, kteří neexistují, umělé postavy, obrazy modelek a role herců, ale kdo má z takového materiálu něco uplácat?</a:t>
            </a:r>
          </a:p>
          <a:p>
            <a:pPr marL="0" algn="r">
              <a:buNone/>
            </a:pPr>
            <a:r>
              <a:rPr lang="cs-CZ" sz="2200" smtClean="0">
                <a:latin typeface="Constantia" pitchFamily="18" charset="0"/>
              </a:rPr>
              <a:t>(Balabán, 2012, s. 370 – 371.) </a:t>
            </a:r>
            <a:endParaRPr lang="cs-CZ" sz="2200">
              <a:latin typeface="Constantia"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latin typeface="Constantia" pitchFamily="18" charset="0"/>
              </a:rPr>
              <a:t>Michal Viewegh (1962)</a:t>
            </a:r>
            <a:endParaRPr lang="cs-CZ">
              <a:latin typeface="Constantia" pitchFamily="18" charset="0"/>
            </a:endParaRPr>
          </a:p>
        </p:txBody>
      </p:sp>
      <p:sp>
        <p:nvSpPr>
          <p:cNvPr id="3" name="Zástupný symbol pro obsah 2"/>
          <p:cNvSpPr>
            <a:spLocks noGrp="1"/>
          </p:cNvSpPr>
          <p:nvPr>
            <p:ph idx="1"/>
          </p:nvPr>
        </p:nvSpPr>
        <p:spPr/>
        <p:txBody>
          <a:bodyPr>
            <a:normAutofit/>
          </a:bodyPr>
          <a:lstStyle/>
          <a:p>
            <a:pPr marL="0">
              <a:buFont typeface="Wingdings" pitchFamily="2" charset="2"/>
              <a:buChar char="Ø"/>
            </a:pPr>
            <a:r>
              <a:rPr lang="vi-VN" sz="1900" i="1" smtClean="0">
                <a:latin typeface="Constantia" pitchFamily="18" charset="0"/>
              </a:rPr>
              <a:t>Názory na vraždu (1990)</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Báječná léta pod psa (1992)</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Nápady laskavého čtenáře (1993)</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Výchova dívek v Čechách (1994)</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Účastníci zájezdu (1996)</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Zapisovatelé otcovský lásky (1998)</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Povídky o manželství a sexu (1999)</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Román pro ženy (2001)</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Báječná léta s Klausem (</a:t>
            </a:r>
            <a:r>
              <a:rPr lang="cs-CZ" sz="1900" i="1" smtClean="0">
                <a:latin typeface="Constantia" pitchFamily="18" charset="0"/>
              </a:rPr>
              <a:t>2</a:t>
            </a:r>
            <a:r>
              <a:rPr lang="vi-VN" sz="1900" i="1" smtClean="0">
                <a:latin typeface="Constantia" pitchFamily="18" charset="0"/>
              </a:rPr>
              <a:t>002)</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Případ nevěrné Kláry (2003)</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Vybíjená (2004)</a:t>
            </a:r>
            <a:endParaRPr lang="cs-CZ" sz="1900" i="1" smtClean="0">
              <a:latin typeface="Constantia" pitchFamily="18" charset="0"/>
            </a:endParaRPr>
          </a:p>
          <a:p>
            <a:pPr marL="0" algn="r">
              <a:buNone/>
            </a:pPr>
            <a:r>
              <a:rPr lang="cs-CZ" sz="1200" smtClean="0">
                <a:latin typeface="Constantia" pitchFamily="18" charset="0"/>
              </a:rPr>
              <a:t>(Národní knihovna, 2013b)</a:t>
            </a:r>
          </a:p>
          <a:p>
            <a:pPr algn="r">
              <a:buNone/>
            </a:pP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1" end="11"/>
                                            </p:txEl>
                                          </p:spTgt>
                                        </p:tgtEl>
                                        <p:attrNameLst>
                                          <p:attrName>style.visibility</p:attrName>
                                        </p:attrNameLst>
                                      </p:cBhvr>
                                      <p:to>
                                        <p:strVal val="visible"/>
                                      </p:to>
                                    </p:set>
                                    <p:anim calcmode="lin" valueType="num">
                                      <p:cBhvr additive="base">
                                        <p:cTn id="7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latin typeface="Constantia" pitchFamily="18" charset="0"/>
              </a:rPr>
              <a:t>Michal Viewegh (1962)</a:t>
            </a:r>
            <a:endParaRPr lang="cs-CZ">
              <a:latin typeface="Constantia" pitchFamily="18" charset="0"/>
            </a:endParaRPr>
          </a:p>
        </p:txBody>
      </p:sp>
      <p:sp>
        <p:nvSpPr>
          <p:cNvPr id="3" name="Zástupný symbol pro obsah 2"/>
          <p:cNvSpPr>
            <a:spLocks noGrp="1"/>
          </p:cNvSpPr>
          <p:nvPr>
            <p:ph idx="1"/>
          </p:nvPr>
        </p:nvSpPr>
        <p:spPr/>
        <p:txBody>
          <a:bodyPr>
            <a:normAutofit/>
          </a:bodyPr>
          <a:lstStyle/>
          <a:p>
            <a:pPr marL="0">
              <a:buFont typeface="Wingdings" pitchFamily="2" charset="2"/>
              <a:buChar char="Ø"/>
            </a:pPr>
            <a:r>
              <a:rPr lang="vi-VN" sz="1900" i="1" smtClean="0">
                <a:latin typeface="Constantia" pitchFamily="18" charset="0"/>
              </a:rPr>
              <a:t>Růže pro Markétu aneb Večírky revolucionářů (</a:t>
            </a:r>
            <a:r>
              <a:rPr lang="cs-CZ" sz="1900" i="1" smtClean="0">
                <a:latin typeface="Constantia" pitchFamily="18" charset="0"/>
              </a:rPr>
              <a:t>divadelní hra,</a:t>
            </a:r>
            <a:r>
              <a:rPr lang="vi-VN" sz="1900" i="1" smtClean="0">
                <a:latin typeface="Constantia" pitchFamily="18" charset="0"/>
              </a:rPr>
              <a:t> 2009)</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Lekce tvůrčího psaní (2005)</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Báječný rok – deník 2005 (2006)</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Krátké pohádky pro unavené rodiče (</a:t>
            </a:r>
            <a:r>
              <a:rPr lang="cs-CZ" sz="1900" i="1" smtClean="0">
                <a:latin typeface="Constantia" pitchFamily="18" charset="0"/>
              </a:rPr>
              <a:t>pohádky, </a:t>
            </a:r>
            <a:r>
              <a:rPr lang="vi-VN" sz="1900" i="1" smtClean="0">
                <a:latin typeface="Constantia" pitchFamily="18" charset="0"/>
              </a:rPr>
              <a:t>2007)</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Andělé všedního dne (2007)</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Román pro muže (2008)</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Povídky o lásce (2009)</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Biomanželka (2010)</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Mafie v Praze (2011)</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Další báječný rok (deník, 2011)</a:t>
            </a:r>
            <a:endParaRPr lang="cs-CZ" sz="1900" i="1" smtClean="0">
              <a:latin typeface="Constantia" pitchFamily="18" charset="0"/>
            </a:endParaRPr>
          </a:p>
          <a:p>
            <a:pPr marL="0">
              <a:buFont typeface="Wingdings" pitchFamily="2" charset="2"/>
              <a:buChar char="Ø"/>
            </a:pPr>
            <a:r>
              <a:rPr lang="vi-VN" sz="1900" i="1" smtClean="0">
                <a:latin typeface="Constantia" pitchFamily="18" charset="0"/>
              </a:rPr>
              <a:t>Mráz přichází z Hradu (2012)</a:t>
            </a:r>
            <a:endParaRPr lang="cs-CZ" sz="1900" i="1" smtClean="0">
              <a:latin typeface="Constantia" pitchFamily="18" charset="0"/>
            </a:endParaRPr>
          </a:p>
          <a:p>
            <a:pPr marL="0">
              <a:buFont typeface="Wingdings" pitchFamily="2" charset="2"/>
              <a:buChar char="Ø"/>
            </a:pPr>
            <a:r>
              <a:rPr lang="cs-CZ" sz="1900" i="1" smtClean="0">
                <a:latin typeface="Constantia" pitchFamily="18" charset="0"/>
              </a:rPr>
              <a:t>Můj život po životě (2013)</a:t>
            </a:r>
          </a:p>
          <a:p>
            <a:pPr marL="0" algn="r">
              <a:buNone/>
            </a:pPr>
            <a:r>
              <a:rPr lang="cs-CZ" sz="1200" smtClean="0">
                <a:latin typeface="Constantia" pitchFamily="18" charset="0"/>
              </a:rPr>
              <a:t>(Národní knihovna, 2013b)</a:t>
            </a:r>
          </a:p>
          <a:p>
            <a:pPr algn="r">
              <a:buNone/>
            </a:pP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3">
                                            <p:txEl>
                                              <p:pRg st="12" end="12"/>
                                            </p:txEl>
                                          </p:spTgt>
                                        </p:tgtEl>
                                        <p:attrNameLst>
                                          <p:attrName>style.visibility</p:attrName>
                                        </p:attrNameLst>
                                      </p:cBhvr>
                                      <p:to>
                                        <p:strVal val="visible"/>
                                      </p:to>
                                    </p:set>
                                    <p:anim calcmode="lin" valueType="num">
                                      <p:cBhvr additive="base">
                                        <p:cTn id="7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922114"/>
          </a:xfrm>
        </p:spPr>
        <p:txBody>
          <a:bodyPr>
            <a:normAutofit/>
          </a:bodyPr>
          <a:lstStyle/>
          <a:p>
            <a:pPr algn="just"/>
            <a:r>
              <a:rPr lang="cs-CZ" sz="1800" smtClean="0">
                <a:effectLst/>
                <a:latin typeface="Constantia" pitchFamily="18" charset="0"/>
              </a:rPr>
              <a:t>Poznáte z krátké ukázky textu </a:t>
            </a:r>
            <a:r>
              <a:rPr lang="cs-CZ" sz="1800" i="1" smtClean="0">
                <a:effectLst/>
                <a:latin typeface="Constantia" pitchFamily="18" charset="0"/>
              </a:rPr>
              <a:t>Nápady laskavého čtenáře </a:t>
            </a:r>
            <a:r>
              <a:rPr lang="cs-CZ" sz="1800" smtClean="0">
                <a:effectLst/>
                <a:latin typeface="Constantia" pitchFamily="18" charset="0"/>
              </a:rPr>
              <a:t>(1993) koho Michal Viewegh paroduje? Podle čeho jste parodovaného autora poznali?</a:t>
            </a:r>
            <a:endParaRPr lang="cs-CZ" sz="1800">
              <a:effectLst/>
              <a:latin typeface="Constantia" pitchFamily="18" charset="0"/>
            </a:endParaRPr>
          </a:p>
        </p:txBody>
      </p:sp>
      <p:sp>
        <p:nvSpPr>
          <p:cNvPr id="3" name="Zástupný symbol pro obsah 2"/>
          <p:cNvSpPr>
            <a:spLocks noGrp="1"/>
          </p:cNvSpPr>
          <p:nvPr>
            <p:ph idx="1"/>
          </p:nvPr>
        </p:nvSpPr>
        <p:spPr>
          <a:xfrm>
            <a:off x="1403648" y="1124744"/>
            <a:ext cx="7498080" cy="5472608"/>
          </a:xfrm>
        </p:spPr>
        <p:style>
          <a:lnRef idx="0">
            <a:scrgbClr r="0" g="0" b="0"/>
          </a:lnRef>
          <a:fillRef idx="1003">
            <a:schemeClr val="lt2"/>
          </a:fillRef>
          <a:effectRef idx="0">
            <a:scrgbClr r="0" g="0" b="0"/>
          </a:effectRef>
          <a:fontRef idx="major"/>
        </p:style>
        <p:txBody>
          <a:bodyPr>
            <a:normAutofit fontScale="85000" lnSpcReduction="20000"/>
          </a:bodyPr>
          <a:lstStyle/>
          <a:p>
            <a:pPr marL="0" algn="just">
              <a:buNone/>
            </a:pPr>
            <a:r>
              <a:rPr lang="cs-CZ" sz="2000" smtClean="0">
                <a:latin typeface="Constantia" pitchFamily="18" charset="0"/>
              </a:rPr>
              <a:t>Čekal jsem na ni v portálu dveří Port Arthuru. Nešla, a tak jsem strčil bambusový plátek do úst a představoval si, že je to plátek šunky. Proto jsem taky hrál na tenor, že se tak příjemně cucal. Irena přišla v úzké sukni, připojil jsem se k ní a jako zhypnotizovaný jsem se jí díval na pohyblivý zadeček. </a:t>
            </a:r>
          </a:p>
          <a:p>
            <a:pPr marL="0" algn="just">
              <a:buNone/>
            </a:pPr>
            <a:r>
              <a:rPr lang="cs-CZ" sz="2000" smtClean="0">
                <a:latin typeface="Constantia" pitchFamily="18" charset="0"/>
              </a:rPr>
              <a:t>„Ahoj, duše,“ řekl jsem. „Ty seš krásná!“</a:t>
            </a:r>
          </a:p>
          <a:p>
            <a:pPr marL="0" algn="just">
              <a:buNone/>
            </a:pPr>
            <a:r>
              <a:rPr lang="cs-CZ" sz="2000" smtClean="0">
                <a:latin typeface="Constantia" pitchFamily="18" charset="0"/>
              </a:rPr>
              <a:t>„Ale Dany,“ řekla a její hnědé oči se smály.</a:t>
            </a:r>
          </a:p>
          <a:p>
            <a:pPr marL="0" algn="just">
              <a:buNone/>
            </a:pPr>
            <a:r>
              <a:rPr lang="cs-CZ" sz="2000" smtClean="0">
                <a:latin typeface="Constantia" pitchFamily="18" charset="0"/>
              </a:rPr>
              <a:t>„Copak chceš?“</a:t>
            </a:r>
          </a:p>
          <a:p>
            <a:pPr marL="0" algn="just">
              <a:buNone/>
            </a:pPr>
            <a:r>
              <a:rPr lang="cs-CZ" sz="2000" smtClean="0">
                <a:latin typeface="Constantia" pitchFamily="18" charset="0"/>
              </a:rPr>
              <a:t>„Nic.“</a:t>
            </a:r>
          </a:p>
          <a:p>
            <a:pPr marL="0" algn="just">
              <a:buNone/>
            </a:pPr>
            <a:r>
              <a:rPr lang="cs-CZ" sz="2000" smtClean="0">
                <a:latin typeface="Constantia" pitchFamily="18" charset="0"/>
              </a:rPr>
              <a:t>„Lžeš.“</a:t>
            </a:r>
          </a:p>
          <a:p>
            <a:pPr marL="0" algn="just">
              <a:buNone/>
            </a:pPr>
            <a:r>
              <a:rPr lang="cs-CZ" sz="2000" smtClean="0">
                <a:latin typeface="Constantia" pitchFamily="18" charset="0"/>
              </a:rPr>
              <a:t>„Nelžu.“</a:t>
            </a:r>
          </a:p>
          <a:p>
            <a:pPr marL="0" algn="just">
              <a:buNone/>
            </a:pPr>
            <a:r>
              <a:rPr lang="cs-CZ" sz="2000" smtClean="0">
                <a:latin typeface="Constantia" pitchFamily="18" charset="0"/>
              </a:rPr>
              <a:t>„Lžeš.“</a:t>
            </a:r>
          </a:p>
          <a:p>
            <a:pPr marL="0" algn="just">
              <a:buNone/>
            </a:pPr>
            <a:r>
              <a:rPr lang="cs-CZ" sz="2000" smtClean="0">
                <a:latin typeface="Constantia" pitchFamily="18" charset="0"/>
              </a:rPr>
              <a:t>„Vážně nelžu.“</a:t>
            </a:r>
          </a:p>
          <a:p>
            <a:pPr marL="0" algn="just">
              <a:buNone/>
            </a:pPr>
            <a:r>
              <a:rPr lang="cs-CZ" sz="2000" smtClean="0">
                <a:latin typeface="Constantia" pitchFamily="18" charset="0"/>
              </a:rPr>
              <a:t>„Vážně lžeš. Je to lež jako věž.“</a:t>
            </a:r>
          </a:p>
          <a:p>
            <a:pPr marL="0" algn="just">
              <a:buNone/>
            </a:pPr>
            <a:r>
              <a:rPr lang="cs-CZ" sz="2000" smtClean="0">
                <a:latin typeface="Constantia" pitchFamily="18" charset="0"/>
              </a:rPr>
              <a:t>„Teda Ireno, ty seš!“</a:t>
            </a:r>
          </a:p>
          <a:p>
            <a:pPr marL="0" algn="just">
              <a:buNone/>
            </a:pPr>
            <a:r>
              <a:rPr lang="cs-CZ" sz="2000" smtClean="0">
                <a:latin typeface="Constantia" pitchFamily="18" charset="0"/>
              </a:rPr>
              <a:t>„Nejsem. Copak to nechceš?“</a:t>
            </a:r>
          </a:p>
          <a:p>
            <a:pPr marL="0" algn="just">
              <a:buNone/>
            </a:pPr>
            <a:r>
              <a:rPr lang="cs-CZ" sz="2000" smtClean="0">
                <a:latin typeface="Constantia" pitchFamily="18" charset="0"/>
              </a:rPr>
              <a:t>„Co?“</a:t>
            </a:r>
          </a:p>
          <a:p>
            <a:pPr marL="0" algn="just">
              <a:buNone/>
            </a:pPr>
            <a:r>
              <a:rPr lang="cs-CZ" sz="2000" smtClean="0">
                <a:latin typeface="Constantia" pitchFamily="18" charset="0"/>
              </a:rPr>
              <a:t>„To...“</a:t>
            </a:r>
          </a:p>
          <a:p>
            <a:pPr marL="0" algn="just">
              <a:buNone/>
            </a:pPr>
            <a:r>
              <a:rPr lang="cs-CZ" sz="2000" smtClean="0">
                <a:latin typeface="Constantia" pitchFamily="18" charset="0"/>
              </a:rPr>
              <a:t>„To? To ne.“</a:t>
            </a:r>
          </a:p>
          <a:p>
            <a:pPr marL="0" algn="r">
              <a:buNone/>
            </a:pPr>
            <a:endParaRPr lang="cs-CZ" sz="1200" smtClean="0">
              <a:latin typeface="Constantia" pitchFamily="18" charset="0"/>
            </a:endParaRPr>
          </a:p>
          <a:p>
            <a:pPr marL="0" algn="r">
              <a:buNone/>
            </a:pPr>
            <a:r>
              <a:rPr lang="cs-CZ" sz="1400" smtClean="0">
                <a:latin typeface="Constantia" pitchFamily="18" charset="0"/>
              </a:rPr>
              <a:t>(Viewegh, 1993, s. 22.) </a:t>
            </a:r>
            <a:endParaRPr lang="cs-CZ" sz="14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7"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3">
                                            <p:txEl>
                                              <p:pRg st="0" end="0"/>
                                            </p:txEl>
                                          </p:spTgt>
                                        </p:tgtEl>
                                        <p:attrNameLst>
                                          <p:attrName>fill.type</p:attrName>
                                        </p:attrNameLst>
                                      </p:cBhvr>
                                      <p:to>
                                        <p:strVal val="solid"/>
                                      </p:to>
                                    </p:set>
                                  </p:childTnLst>
                                </p:cTn>
                              </p:par>
                            </p:childTnLst>
                          </p:cTn>
                        </p:par>
                        <p:par>
                          <p:cTn id="10" fill="hold">
                            <p:stCondLst>
                              <p:cond delay="9960"/>
                            </p:stCondLst>
                            <p:childTnLst>
                              <p:par>
                                <p:cTn id="11" presetID="27" presetClass="entr" presetSubtype="0" fill="hold" nodeType="afterEffect">
                                  <p:stCondLst>
                                    <p:cond delay="0"/>
                                  </p:stCondLst>
                                  <p:iterate type="lt">
                                    <p:tmPct val="50000"/>
                                  </p:iterate>
                                  <p:childTnLst>
                                    <p:set>
                                      <p:cBhvr>
                                        <p:cTn id="12" dur="1" fill="hold">
                                          <p:stCondLst>
                                            <p:cond delay="0"/>
                                          </p:stCondLst>
                                        </p:cTn>
                                        <p:tgtEl>
                                          <p:spTgt spid="3">
                                            <p:txEl>
                                              <p:pRg st="1" end="1"/>
                                            </p:txEl>
                                          </p:spTgt>
                                        </p:tgtEl>
                                        <p:attrNameLst>
                                          <p:attrName>style.visibility</p:attrName>
                                        </p:attrNameLst>
                                      </p:cBhvr>
                                      <p:to>
                                        <p:strVal val="visible"/>
                                      </p:to>
                                    </p:set>
                                    <p:anim calcmode="discrete" valueType="clr">
                                      <p:cBhvr override="childStyle">
                                        <p:cTn id="13" dur="80"/>
                                        <p:tgtEl>
                                          <p:spTgt spid="3">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3">
                                            <p:txEl>
                                              <p:pRg st="1" end="1"/>
                                            </p:txEl>
                                          </p:spTgt>
                                        </p:tgtEl>
                                        <p:attrNameLst>
                                          <p:attrName>fillcolor</p:attrName>
                                        </p:attrNameLst>
                                      </p:cBhvr>
                                      <p:tavLst>
                                        <p:tav tm="0">
                                          <p:val>
                                            <p:clrVal>
                                              <a:schemeClr val="accent2"/>
                                            </p:clrVal>
                                          </p:val>
                                        </p:tav>
                                        <p:tav tm="50000">
                                          <p:val>
                                            <p:clrVal>
                                              <a:schemeClr val="hlink"/>
                                            </p:clrVal>
                                          </p:val>
                                        </p:tav>
                                      </p:tavLst>
                                    </p:anim>
                                    <p:set>
                                      <p:cBhvr>
                                        <p:cTn id="15" dur="80"/>
                                        <p:tgtEl>
                                          <p:spTgt spid="3">
                                            <p:txEl>
                                              <p:pRg st="1" end="1"/>
                                            </p:txEl>
                                          </p:spTgt>
                                        </p:tgtEl>
                                        <p:attrNameLst>
                                          <p:attrName>fill.type</p:attrName>
                                        </p:attrNameLst>
                                      </p:cBhvr>
                                      <p:to>
                                        <p:strVal val="solid"/>
                                      </p:to>
                                    </p:set>
                                  </p:childTnLst>
                                </p:cTn>
                              </p:par>
                            </p:childTnLst>
                          </p:cTn>
                        </p:par>
                        <p:par>
                          <p:cTn id="16" fill="hold">
                            <p:stCondLst>
                              <p:cond delay="11400"/>
                            </p:stCondLst>
                            <p:childTnLst>
                              <p:par>
                                <p:cTn id="17" presetID="27" presetClass="entr" presetSubtype="0" fill="hold" nodeType="afterEffect">
                                  <p:stCondLst>
                                    <p:cond delay="0"/>
                                  </p:stCondLst>
                                  <p:iterate type="lt">
                                    <p:tmPct val="50000"/>
                                  </p:iterate>
                                  <p:childTnLst>
                                    <p:set>
                                      <p:cBhvr>
                                        <p:cTn id="18" dur="1" fill="hold">
                                          <p:stCondLst>
                                            <p:cond delay="0"/>
                                          </p:stCondLst>
                                        </p:cTn>
                                        <p:tgtEl>
                                          <p:spTgt spid="3">
                                            <p:txEl>
                                              <p:pRg st="2" end="2"/>
                                            </p:txEl>
                                          </p:spTgt>
                                        </p:tgtEl>
                                        <p:attrNameLst>
                                          <p:attrName>style.visibility</p:attrName>
                                        </p:attrNameLst>
                                      </p:cBhvr>
                                      <p:to>
                                        <p:strVal val="visible"/>
                                      </p:to>
                                    </p:set>
                                    <p:anim calcmode="discrete" valueType="clr">
                                      <p:cBhvr override="childStyle">
                                        <p:cTn id="19" dur="80"/>
                                        <p:tgtEl>
                                          <p:spTgt spid="3">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3">
                                            <p:txEl>
                                              <p:pRg st="2" end="2"/>
                                            </p:txEl>
                                          </p:spTgt>
                                        </p:tgtEl>
                                        <p:attrNameLst>
                                          <p:attrName>fillcolor</p:attrName>
                                        </p:attrNameLst>
                                      </p:cBhvr>
                                      <p:tavLst>
                                        <p:tav tm="0">
                                          <p:val>
                                            <p:clrVal>
                                              <a:schemeClr val="accent2"/>
                                            </p:clrVal>
                                          </p:val>
                                        </p:tav>
                                        <p:tav tm="50000">
                                          <p:val>
                                            <p:clrVal>
                                              <a:schemeClr val="hlink"/>
                                            </p:clrVal>
                                          </p:val>
                                        </p:tav>
                                      </p:tavLst>
                                    </p:anim>
                                    <p:set>
                                      <p:cBhvr>
                                        <p:cTn id="21" dur="80"/>
                                        <p:tgtEl>
                                          <p:spTgt spid="3">
                                            <p:txEl>
                                              <p:pRg st="2" end="2"/>
                                            </p:txEl>
                                          </p:spTgt>
                                        </p:tgtEl>
                                        <p:attrNameLst>
                                          <p:attrName>fill.type</p:attrName>
                                        </p:attrNameLst>
                                      </p:cBhvr>
                                      <p:to>
                                        <p:strVal val="solid"/>
                                      </p:to>
                                    </p:set>
                                  </p:childTnLst>
                                </p:cTn>
                              </p:par>
                            </p:childTnLst>
                          </p:cTn>
                        </p:par>
                        <p:par>
                          <p:cTn id="22" fill="hold">
                            <p:stCondLst>
                              <p:cond delay="12880"/>
                            </p:stCondLst>
                            <p:childTnLst>
                              <p:par>
                                <p:cTn id="23" presetID="27" presetClass="entr" presetSubtype="0" fill="hold" nodeType="afterEffect">
                                  <p:stCondLst>
                                    <p:cond delay="0"/>
                                  </p:stCondLst>
                                  <p:iterate type="lt">
                                    <p:tmPct val="50000"/>
                                  </p:iterate>
                                  <p:childTnLst>
                                    <p:set>
                                      <p:cBhvr>
                                        <p:cTn id="24" dur="1" fill="hold">
                                          <p:stCondLst>
                                            <p:cond delay="0"/>
                                          </p:stCondLst>
                                        </p:cTn>
                                        <p:tgtEl>
                                          <p:spTgt spid="3">
                                            <p:txEl>
                                              <p:pRg st="3" end="3"/>
                                            </p:txEl>
                                          </p:spTgt>
                                        </p:tgtEl>
                                        <p:attrNameLst>
                                          <p:attrName>style.visibility</p:attrName>
                                        </p:attrNameLst>
                                      </p:cBhvr>
                                      <p:to>
                                        <p:strVal val="visible"/>
                                      </p:to>
                                    </p:set>
                                    <p:anim calcmode="discrete" valueType="clr">
                                      <p:cBhvr override="childStyle">
                                        <p:cTn id="25" dur="80"/>
                                        <p:tgtEl>
                                          <p:spTgt spid="3">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6" dur="80"/>
                                        <p:tgtEl>
                                          <p:spTgt spid="3">
                                            <p:txEl>
                                              <p:pRg st="3" end="3"/>
                                            </p:txEl>
                                          </p:spTgt>
                                        </p:tgtEl>
                                        <p:attrNameLst>
                                          <p:attrName>fillcolor</p:attrName>
                                        </p:attrNameLst>
                                      </p:cBhvr>
                                      <p:tavLst>
                                        <p:tav tm="0">
                                          <p:val>
                                            <p:clrVal>
                                              <a:schemeClr val="accent2"/>
                                            </p:clrVal>
                                          </p:val>
                                        </p:tav>
                                        <p:tav tm="50000">
                                          <p:val>
                                            <p:clrVal>
                                              <a:schemeClr val="hlink"/>
                                            </p:clrVal>
                                          </p:val>
                                        </p:tav>
                                      </p:tavLst>
                                    </p:anim>
                                    <p:set>
                                      <p:cBhvr>
                                        <p:cTn id="27" dur="80"/>
                                        <p:tgtEl>
                                          <p:spTgt spid="3">
                                            <p:txEl>
                                              <p:pRg st="3" end="3"/>
                                            </p:txEl>
                                          </p:spTgt>
                                        </p:tgtEl>
                                        <p:attrNameLst>
                                          <p:attrName>fill.type</p:attrName>
                                        </p:attrNameLst>
                                      </p:cBhvr>
                                      <p:to>
                                        <p:strVal val="solid"/>
                                      </p:to>
                                    </p:set>
                                  </p:childTnLst>
                                </p:cTn>
                              </p:par>
                            </p:childTnLst>
                          </p:cTn>
                        </p:par>
                        <p:par>
                          <p:cTn id="28" fill="hold">
                            <p:stCondLst>
                              <p:cond delay="13440"/>
                            </p:stCondLst>
                            <p:childTnLst>
                              <p:par>
                                <p:cTn id="29" presetID="27" presetClass="entr" presetSubtype="0" fill="hold" nodeType="afterEffect">
                                  <p:stCondLst>
                                    <p:cond delay="0"/>
                                  </p:stCondLst>
                                  <p:iterate type="lt">
                                    <p:tmPct val="50000"/>
                                  </p:iterate>
                                  <p:childTnLst>
                                    <p:set>
                                      <p:cBhvr>
                                        <p:cTn id="30" dur="1" fill="hold">
                                          <p:stCondLst>
                                            <p:cond delay="0"/>
                                          </p:stCondLst>
                                        </p:cTn>
                                        <p:tgtEl>
                                          <p:spTgt spid="3">
                                            <p:txEl>
                                              <p:pRg st="4" end="4"/>
                                            </p:txEl>
                                          </p:spTgt>
                                        </p:tgtEl>
                                        <p:attrNameLst>
                                          <p:attrName>style.visibility</p:attrName>
                                        </p:attrNameLst>
                                      </p:cBhvr>
                                      <p:to>
                                        <p:strVal val="visible"/>
                                      </p:to>
                                    </p:set>
                                    <p:anim calcmode="discrete" valueType="clr">
                                      <p:cBhvr override="childStyle">
                                        <p:cTn id="31" dur="80"/>
                                        <p:tgtEl>
                                          <p:spTgt spid="3">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32" dur="80"/>
                                        <p:tgtEl>
                                          <p:spTgt spid="3">
                                            <p:txEl>
                                              <p:pRg st="4" end="4"/>
                                            </p:txEl>
                                          </p:spTgt>
                                        </p:tgtEl>
                                        <p:attrNameLst>
                                          <p:attrName>fillcolor</p:attrName>
                                        </p:attrNameLst>
                                      </p:cBhvr>
                                      <p:tavLst>
                                        <p:tav tm="0">
                                          <p:val>
                                            <p:clrVal>
                                              <a:schemeClr val="accent2"/>
                                            </p:clrVal>
                                          </p:val>
                                        </p:tav>
                                        <p:tav tm="50000">
                                          <p:val>
                                            <p:clrVal>
                                              <a:schemeClr val="hlink"/>
                                            </p:clrVal>
                                          </p:val>
                                        </p:tav>
                                      </p:tavLst>
                                    </p:anim>
                                    <p:set>
                                      <p:cBhvr>
                                        <p:cTn id="33" dur="80"/>
                                        <p:tgtEl>
                                          <p:spTgt spid="3">
                                            <p:txEl>
                                              <p:pRg st="4" end="4"/>
                                            </p:txEl>
                                          </p:spTgt>
                                        </p:tgtEl>
                                        <p:attrNameLst>
                                          <p:attrName>fill.type</p:attrName>
                                        </p:attrNameLst>
                                      </p:cBhvr>
                                      <p:to>
                                        <p:strVal val="solid"/>
                                      </p:to>
                                    </p:set>
                                  </p:childTnLst>
                                </p:cTn>
                              </p:par>
                            </p:childTnLst>
                          </p:cTn>
                        </p:par>
                        <p:par>
                          <p:cTn id="34" fill="hold">
                            <p:stCondLst>
                              <p:cond delay="13720"/>
                            </p:stCondLst>
                            <p:childTnLst>
                              <p:par>
                                <p:cTn id="35" presetID="27" presetClass="entr" presetSubtype="0" fill="hold" nodeType="afterEffect">
                                  <p:stCondLst>
                                    <p:cond delay="0"/>
                                  </p:stCondLst>
                                  <p:iterate type="lt">
                                    <p:tmPct val="50000"/>
                                  </p:iterate>
                                  <p:childTnLst>
                                    <p:set>
                                      <p:cBhvr>
                                        <p:cTn id="36" dur="1" fill="hold">
                                          <p:stCondLst>
                                            <p:cond delay="0"/>
                                          </p:stCondLst>
                                        </p:cTn>
                                        <p:tgtEl>
                                          <p:spTgt spid="3">
                                            <p:txEl>
                                              <p:pRg st="5" end="5"/>
                                            </p:txEl>
                                          </p:spTgt>
                                        </p:tgtEl>
                                        <p:attrNameLst>
                                          <p:attrName>style.visibility</p:attrName>
                                        </p:attrNameLst>
                                      </p:cBhvr>
                                      <p:to>
                                        <p:strVal val="visible"/>
                                      </p:to>
                                    </p:set>
                                    <p:anim calcmode="discrete" valueType="clr">
                                      <p:cBhvr override="childStyle">
                                        <p:cTn id="37" dur="80"/>
                                        <p:tgtEl>
                                          <p:spTgt spid="3">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38" dur="80"/>
                                        <p:tgtEl>
                                          <p:spTgt spid="3">
                                            <p:txEl>
                                              <p:pRg st="5" end="5"/>
                                            </p:txEl>
                                          </p:spTgt>
                                        </p:tgtEl>
                                        <p:attrNameLst>
                                          <p:attrName>fillcolor</p:attrName>
                                        </p:attrNameLst>
                                      </p:cBhvr>
                                      <p:tavLst>
                                        <p:tav tm="0">
                                          <p:val>
                                            <p:clrVal>
                                              <a:schemeClr val="accent2"/>
                                            </p:clrVal>
                                          </p:val>
                                        </p:tav>
                                        <p:tav tm="50000">
                                          <p:val>
                                            <p:clrVal>
                                              <a:schemeClr val="hlink"/>
                                            </p:clrVal>
                                          </p:val>
                                        </p:tav>
                                      </p:tavLst>
                                    </p:anim>
                                    <p:set>
                                      <p:cBhvr>
                                        <p:cTn id="39" dur="80"/>
                                        <p:tgtEl>
                                          <p:spTgt spid="3">
                                            <p:txEl>
                                              <p:pRg st="5" end="5"/>
                                            </p:txEl>
                                          </p:spTgt>
                                        </p:tgtEl>
                                        <p:attrNameLst>
                                          <p:attrName>fill.type</p:attrName>
                                        </p:attrNameLst>
                                      </p:cBhvr>
                                      <p:to>
                                        <p:strVal val="solid"/>
                                      </p:to>
                                    </p:set>
                                  </p:childTnLst>
                                </p:cTn>
                              </p:par>
                            </p:childTnLst>
                          </p:cTn>
                        </p:par>
                        <p:par>
                          <p:cTn id="40" fill="hold">
                            <p:stCondLst>
                              <p:cond delay="14040"/>
                            </p:stCondLst>
                            <p:childTnLst>
                              <p:par>
                                <p:cTn id="41" presetID="27" presetClass="entr" presetSubtype="0" fill="hold" nodeType="afterEffect">
                                  <p:stCondLst>
                                    <p:cond delay="0"/>
                                  </p:stCondLst>
                                  <p:iterate type="lt">
                                    <p:tmPct val="50000"/>
                                  </p:iterate>
                                  <p:childTnLst>
                                    <p:set>
                                      <p:cBhvr>
                                        <p:cTn id="42" dur="1" fill="hold">
                                          <p:stCondLst>
                                            <p:cond delay="0"/>
                                          </p:stCondLst>
                                        </p:cTn>
                                        <p:tgtEl>
                                          <p:spTgt spid="3">
                                            <p:txEl>
                                              <p:pRg st="6" end="6"/>
                                            </p:txEl>
                                          </p:spTgt>
                                        </p:tgtEl>
                                        <p:attrNameLst>
                                          <p:attrName>style.visibility</p:attrName>
                                        </p:attrNameLst>
                                      </p:cBhvr>
                                      <p:to>
                                        <p:strVal val="visible"/>
                                      </p:to>
                                    </p:set>
                                    <p:anim calcmode="discrete" valueType="clr">
                                      <p:cBhvr override="childStyle">
                                        <p:cTn id="43" dur="80"/>
                                        <p:tgtEl>
                                          <p:spTgt spid="3">
                                            <p:txEl>
                                              <p:pRg st="6" end="6"/>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44" dur="80"/>
                                        <p:tgtEl>
                                          <p:spTgt spid="3">
                                            <p:txEl>
                                              <p:pRg st="6" end="6"/>
                                            </p:txEl>
                                          </p:spTgt>
                                        </p:tgtEl>
                                        <p:attrNameLst>
                                          <p:attrName>fillcolor</p:attrName>
                                        </p:attrNameLst>
                                      </p:cBhvr>
                                      <p:tavLst>
                                        <p:tav tm="0">
                                          <p:val>
                                            <p:clrVal>
                                              <a:schemeClr val="accent2"/>
                                            </p:clrVal>
                                          </p:val>
                                        </p:tav>
                                        <p:tav tm="50000">
                                          <p:val>
                                            <p:clrVal>
                                              <a:schemeClr val="hlink"/>
                                            </p:clrVal>
                                          </p:val>
                                        </p:tav>
                                      </p:tavLst>
                                    </p:anim>
                                    <p:set>
                                      <p:cBhvr>
                                        <p:cTn id="45" dur="80"/>
                                        <p:tgtEl>
                                          <p:spTgt spid="3">
                                            <p:txEl>
                                              <p:pRg st="6" end="6"/>
                                            </p:txEl>
                                          </p:spTgt>
                                        </p:tgtEl>
                                        <p:attrNameLst>
                                          <p:attrName>fill.type</p:attrName>
                                        </p:attrNameLst>
                                      </p:cBhvr>
                                      <p:to>
                                        <p:strVal val="solid"/>
                                      </p:to>
                                    </p:set>
                                  </p:childTnLst>
                                </p:cTn>
                              </p:par>
                            </p:childTnLst>
                          </p:cTn>
                        </p:par>
                        <p:par>
                          <p:cTn id="46" fill="hold">
                            <p:stCondLst>
                              <p:cond delay="14400"/>
                            </p:stCondLst>
                            <p:childTnLst>
                              <p:par>
                                <p:cTn id="47" presetID="27" presetClass="entr" presetSubtype="0" fill="hold" nodeType="afterEffect">
                                  <p:stCondLst>
                                    <p:cond delay="0"/>
                                  </p:stCondLst>
                                  <p:iterate type="lt">
                                    <p:tmPct val="50000"/>
                                  </p:iterate>
                                  <p:childTnLst>
                                    <p:set>
                                      <p:cBhvr>
                                        <p:cTn id="48" dur="1" fill="hold">
                                          <p:stCondLst>
                                            <p:cond delay="0"/>
                                          </p:stCondLst>
                                        </p:cTn>
                                        <p:tgtEl>
                                          <p:spTgt spid="3">
                                            <p:txEl>
                                              <p:pRg st="7" end="7"/>
                                            </p:txEl>
                                          </p:spTgt>
                                        </p:tgtEl>
                                        <p:attrNameLst>
                                          <p:attrName>style.visibility</p:attrName>
                                        </p:attrNameLst>
                                      </p:cBhvr>
                                      <p:to>
                                        <p:strVal val="visible"/>
                                      </p:to>
                                    </p:set>
                                    <p:anim calcmode="discrete" valueType="clr">
                                      <p:cBhvr override="childStyle">
                                        <p:cTn id="49" dur="80"/>
                                        <p:tgtEl>
                                          <p:spTgt spid="3">
                                            <p:txEl>
                                              <p:pRg st="7" end="7"/>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50" dur="80"/>
                                        <p:tgtEl>
                                          <p:spTgt spid="3">
                                            <p:txEl>
                                              <p:pRg st="7" end="7"/>
                                            </p:txEl>
                                          </p:spTgt>
                                        </p:tgtEl>
                                        <p:attrNameLst>
                                          <p:attrName>fillcolor</p:attrName>
                                        </p:attrNameLst>
                                      </p:cBhvr>
                                      <p:tavLst>
                                        <p:tav tm="0">
                                          <p:val>
                                            <p:clrVal>
                                              <a:schemeClr val="accent2"/>
                                            </p:clrVal>
                                          </p:val>
                                        </p:tav>
                                        <p:tav tm="50000">
                                          <p:val>
                                            <p:clrVal>
                                              <a:schemeClr val="hlink"/>
                                            </p:clrVal>
                                          </p:val>
                                        </p:tav>
                                      </p:tavLst>
                                    </p:anim>
                                    <p:set>
                                      <p:cBhvr>
                                        <p:cTn id="51" dur="80"/>
                                        <p:tgtEl>
                                          <p:spTgt spid="3">
                                            <p:txEl>
                                              <p:pRg st="7" end="7"/>
                                            </p:txEl>
                                          </p:spTgt>
                                        </p:tgtEl>
                                        <p:attrNameLst>
                                          <p:attrName>fill.type</p:attrName>
                                        </p:attrNameLst>
                                      </p:cBhvr>
                                      <p:to>
                                        <p:strVal val="solid"/>
                                      </p:to>
                                    </p:set>
                                  </p:childTnLst>
                                </p:cTn>
                              </p:par>
                            </p:childTnLst>
                          </p:cTn>
                        </p:par>
                        <p:par>
                          <p:cTn id="52" fill="hold">
                            <p:stCondLst>
                              <p:cond delay="14720"/>
                            </p:stCondLst>
                            <p:childTnLst>
                              <p:par>
                                <p:cTn id="53" presetID="27" presetClass="entr" presetSubtype="0" fill="hold" nodeType="afterEffect">
                                  <p:stCondLst>
                                    <p:cond delay="0"/>
                                  </p:stCondLst>
                                  <p:iterate type="lt">
                                    <p:tmPct val="50000"/>
                                  </p:iterate>
                                  <p:childTnLst>
                                    <p:set>
                                      <p:cBhvr>
                                        <p:cTn id="54" dur="1" fill="hold">
                                          <p:stCondLst>
                                            <p:cond delay="0"/>
                                          </p:stCondLst>
                                        </p:cTn>
                                        <p:tgtEl>
                                          <p:spTgt spid="3">
                                            <p:txEl>
                                              <p:pRg st="8" end="8"/>
                                            </p:txEl>
                                          </p:spTgt>
                                        </p:tgtEl>
                                        <p:attrNameLst>
                                          <p:attrName>style.visibility</p:attrName>
                                        </p:attrNameLst>
                                      </p:cBhvr>
                                      <p:to>
                                        <p:strVal val="visible"/>
                                      </p:to>
                                    </p:set>
                                    <p:anim calcmode="discrete" valueType="clr">
                                      <p:cBhvr override="childStyle">
                                        <p:cTn id="55" dur="80"/>
                                        <p:tgtEl>
                                          <p:spTgt spid="3">
                                            <p:txEl>
                                              <p:pRg st="8" end="8"/>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56" dur="80"/>
                                        <p:tgtEl>
                                          <p:spTgt spid="3">
                                            <p:txEl>
                                              <p:pRg st="8" end="8"/>
                                            </p:txEl>
                                          </p:spTgt>
                                        </p:tgtEl>
                                        <p:attrNameLst>
                                          <p:attrName>fillcolor</p:attrName>
                                        </p:attrNameLst>
                                      </p:cBhvr>
                                      <p:tavLst>
                                        <p:tav tm="0">
                                          <p:val>
                                            <p:clrVal>
                                              <a:schemeClr val="accent2"/>
                                            </p:clrVal>
                                          </p:val>
                                        </p:tav>
                                        <p:tav tm="50000">
                                          <p:val>
                                            <p:clrVal>
                                              <a:schemeClr val="hlink"/>
                                            </p:clrVal>
                                          </p:val>
                                        </p:tav>
                                      </p:tavLst>
                                    </p:anim>
                                    <p:set>
                                      <p:cBhvr>
                                        <p:cTn id="57" dur="80"/>
                                        <p:tgtEl>
                                          <p:spTgt spid="3">
                                            <p:txEl>
                                              <p:pRg st="8" end="8"/>
                                            </p:txEl>
                                          </p:spTgt>
                                        </p:tgtEl>
                                        <p:attrNameLst>
                                          <p:attrName>fill.type</p:attrName>
                                        </p:attrNameLst>
                                      </p:cBhvr>
                                      <p:to>
                                        <p:strVal val="solid"/>
                                      </p:to>
                                    </p:set>
                                  </p:childTnLst>
                                </p:cTn>
                              </p:par>
                            </p:childTnLst>
                          </p:cTn>
                        </p:par>
                        <p:par>
                          <p:cTn id="58" fill="hold">
                            <p:stCondLst>
                              <p:cond delay="15280"/>
                            </p:stCondLst>
                            <p:childTnLst>
                              <p:par>
                                <p:cTn id="59" presetID="27" presetClass="entr" presetSubtype="0" fill="hold" nodeType="afterEffect">
                                  <p:stCondLst>
                                    <p:cond delay="0"/>
                                  </p:stCondLst>
                                  <p:iterate type="lt">
                                    <p:tmPct val="50000"/>
                                  </p:iterate>
                                  <p:childTnLst>
                                    <p:set>
                                      <p:cBhvr>
                                        <p:cTn id="60" dur="1" fill="hold">
                                          <p:stCondLst>
                                            <p:cond delay="0"/>
                                          </p:stCondLst>
                                        </p:cTn>
                                        <p:tgtEl>
                                          <p:spTgt spid="3">
                                            <p:txEl>
                                              <p:pRg st="9" end="9"/>
                                            </p:txEl>
                                          </p:spTgt>
                                        </p:tgtEl>
                                        <p:attrNameLst>
                                          <p:attrName>style.visibility</p:attrName>
                                        </p:attrNameLst>
                                      </p:cBhvr>
                                      <p:to>
                                        <p:strVal val="visible"/>
                                      </p:to>
                                    </p:set>
                                    <p:anim calcmode="discrete" valueType="clr">
                                      <p:cBhvr override="childStyle">
                                        <p:cTn id="61" dur="80"/>
                                        <p:tgtEl>
                                          <p:spTgt spid="3">
                                            <p:txEl>
                                              <p:pRg st="9" end="9"/>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2" dur="80"/>
                                        <p:tgtEl>
                                          <p:spTgt spid="3">
                                            <p:txEl>
                                              <p:pRg st="9" end="9"/>
                                            </p:txEl>
                                          </p:spTgt>
                                        </p:tgtEl>
                                        <p:attrNameLst>
                                          <p:attrName>fillcolor</p:attrName>
                                        </p:attrNameLst>
                                      </p:cBhvr>
                                      <p:tavLst>
                                        <p:tav tm="0">
                                          <p:val>
                                            <p:clrVal>
                                              <a:schemeClr val="accent2"/>
                                            </p:clrVal>
                                          </p:val>
                                        </p:tav>
                                        <p:tav tm="50000">
                                          <p:val>
                                            <p:clrVal>
                                              <a:schemeClr val="hlink"/>
                                            </p:clrVal>
                                          </p:val>
                                        </p:tav>
                                      </p:tavLst>
                                    </p:anim>
                                    <p:set>
                                      <p:cBhvr>
                                        <p:cTn id="63" dur="80"/>
                                        <p:tgtEl>
                                          <p:spTgt spid="3">
                                            <p:txEl>
                                              <p:pRg st="9" end="9"/>
                                            </p:txEl>
                                          </p:spTgt>
                                        </p:tgtEl>
                                        <p:attrNameLst>
                                          <p:attrName>fill.type</p:attrName>
                                        </p:attrNameLst>
                                      </p:cBhvr>
                                      <p:to>
                                        <p:strVal val="solid"/>
                                      </p:to>
                                    </p:set>
                                  </p:childTnLst>
                                </p:cTn>
                              </p:par>
                            </p:childTnLst>
                          </p:cTn>
                        </p:par>
                        <p:par>
                          <p:cTn id="64" fill="hold">
                            <p:stCondLst>
                              <p:cond delay="16400"/>
                            </p:stCondLst>
                            <p:childTnLst>
                              <p:par>
                                <p:cTn id="65" presetID="27" presetClass="entr" presetSubtype="0" fill="hold" nodeType="afterEffect">
                                  <p:stCondLst>
                                    <p:cond delay="0"/>
                                  </p:stCondLst>
                                  <p:iterate type="lt">
                                    <p:tmPct val="50000"/>
                                  </p:iterate>
                                  <p:childTnLst>
                                    <p:set>
                                      <p:cBhvr>
                                        <p:cTn id="66" dur="1" fill="hold">
                                          <p:stCondLst>
                                            <p:cond delay="0"/>
                                          </p:stCondLst>
                                        </p:cTn>
                                        <p:tgtEl>
                                          <p:spTgt spid="3">
                                            <p:txEl>
                                              <p:pRg st="10" end="10"/>
                                            </p:txEl>
                                          </p:spTgt>
                                        </p:tgtEl>
                                        <p:attrNameLst>
                                          <p:attrName>style.visibility</p:attrName>
                                        </p:attrNameLst>
                                      </p:cBhvr>
                                      <p:to>
                                        <p:strVal val="visible"/>
                                      </p:to>
                                    </p:set>
                                    <p:anim calcmode="discrete" valueType="clr">
                                      <p:cBhvr override="childStyle">
                                        <p:cTn id="67" dur="80"/>
                                        <p:tgtEl>
                                          <p:spTgt spid="3">
                                            <p:txEl>
                                              <p:pRg st="10" end="1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8" dur="80"/>
                                        <p:tgtEl>
                                          <p:spTgt spid="3">
                                            <p:txEl>
                                              <p:pRg st="10" end="10"/>
                                            </p:txEl>
                                          </p:spTgt>
                                        </p:tgtEl>
                                        <p:attrNameLst>
                                          <p:attrName>fillcolor</p:attrName>
                                        </p:attrNameLst>
                                      </p:cBhvr>
                                      <p:tavLst>
                                        <p:tav tm="0">
                                          <p:val>
                                            <p:clrVal>
                                              <a:schemeClr val="accent2"/>
                                            </p:clrVal>
                                          </p:val>
                                        </p:tav>
                                        <p:tav tm="50000">
                                          <p:val>
                                            <p:clrVal>
                                              <a:schemeClr val="hlink"/>
                                            </p:clrVal>
                                          </p:val>
                                        </p:tav>
                                      </p:tavLst>
                                    </p:anim>
                                    <p:set>
                                      <p:cBhvr>
                                        <p:cTn id="69" dur="80"/>
                                        <p:tgtEl>
                                          <p:spTgt spid="3">
                                            <p:txEl>
                                              <p:pRg st="10" end="10"/>
                                            </p:txEl>
                                          </p:spTgt>
                                        </p:tgtEl>
                                        <p:attrNameLst>
                                          <p:attrName>fill.type</p:attrName>
                                        </p:attrNameLst>
                                      </p:cBhvr>
                                      <p:to>
                                        <p:strVal val="solid"/>
                                      </p:to>
                                    </p:set>
                                  </p:childTnLst>
                                </p:cTn>
                              </p:par>
                            </p:childTnLst>
                          </p:cTn>
                        </p:par>
                        <p:par>
                          <p:cTn id="70" fill="hold">
                            <p:stCondLst>
                              <p:cond delay="17160"/>
                            </p:stCondLst>
                            <p:childTnLst>
                              <p:par>
                                <p:cTn id="71" presetID="27" presetClass="entr" presetSubtype="0" fill="hold" nodeType="afterEffect">
                                  <p:stCondLst>
                                    <p:cond delay="0"/>
                                  </p:stCondLst>
                                  <p:iterate type="lt">
                                    <p:tmPct val="50000"/>
                                  </p:iterate>
                                  <p:childTnLst>
                                    <p:set>
                                      <p:cBhvr>
                                        <p:cTn id="72" dur="1" fill="hold">
                                          <p:stCondLst>
                                            <p:cond delay="0"/>
                                          </p:stCondLst>
                                        </p:cTn>
                                        <p:tgtEl>
                                          <p:spTgt spid="3">
                                            <p:txEl>
                                              <p:pRg st="11" end="11"/>
                                            </p:txEl>
                                          </p:spTgt>
                                        </p:tgtEl>
                                        <p:attrNameLst>
                                          <p:attrName>style.visibility</p:attrName>
                                        </p:attrNameLst>
                                      </p:cBhvr>
                                      <p:to>
                                        <p:strVal val="visible"/>
                                      </p:to>
                                    </p:set>
                                    <p:anim calcmode="discrete" valueType="clr">
                                      <p:cBhvr override="childStyle">
                                        <p:cTn id="73" dur="80"/>
                                        <p:tgtEl>
                                          <p:spTgt spid="3">
                                            <p:txEl>
                                              <p:pRg st="11" end="1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74" dur="80"/>
                                        <p:tgtEl>
                                          <p:spTgt spid="3">
                                            <p:txEl>
                                              <p:pRg st="11" end="11"/>
                                            </p:txEl>
                                          </p:spTgt>
                                        </p:tgtEl>
                                        <p:attrNameLst>
                                          <p:attrName>fillcolor</p:attrName>
                                        </p:attrNameLst>
                                      </p:cBhvr>
                                      <p:tavLst>
                                        <p:tav tm="0">
                                          <p:val>
                                            <p:clrVal>
                                              <a:schemeClr val="accent2"/>
                                            </p:clrVal>
                                          </p:val>
                                        </p:tav>
                                        <p:tav tm="50000">
                                          <p:val>
                                            <p:clrVal>
                                              <a:schemeClr val="hlink"/>
                                            </p:clrVal>
                                          </p:val>
                                        </p:tav>
                                      </p:tavLst>
                                    </p:anim>
                                    <p:set>
                                      <p:cBhvr>
                                        <p:cTn id="75" dur="80"/>
                                        <p:tgtEl>
                                          <p:spTgt spid="3">
                                            <p:txEl>
                                              <p:pRg st="11" end="11"/>
                                            </p:txEl>
                                          </p:spTgt>
                                        </p:tgtEl>
                                        <p:attrNameLst>
                                          <p:attrName>fill.type</p:attrName>
                                        </p:attrNameLst>
                                      </p:cBhvr>
                                      <p:to>
                                        <p:strVal val="solid"/>
                                      </p:to>
                                    </p:set>
                                  </p:childTnLst>
                                </p:cTn>
                              </p:par>
                            </p:childTnLst>
                          </p:cTn>
                        </p:par>
                        <p:par>
                          <p:cTn id="76" fill="hold">
                            <p:stCondLst>
                              <p:cond delay="18160"/>
                            </p:stCondLst>
                            <p:childTnLst>
                              <p:par>
                                <p:cTn id="77" presetID="27" presetClass="entr" presetSubtype="0" fill="hold" nodeType="afterEffect">
                                  <p:stCondLst>
                                    <p:cond delay="0"/>
                                  </p:stCondLst>
                                  <p:iterate type="lt">
                                    <p:tmPct val="50000"/>
                                  </p:iterate>
                                  <p:childTnLst>
                                    <p:set>
                                      <p:cBhvr>
                                        <p:cTn id="78" dur="1" fill="hold">
                                          <p:stCondLst>
                                            <p:cond delay="0"/>
                                          </p:stCondLst>
                                        </p:cTn>
                                        <p:tgtEl>
                                          <p:spTgt spid="3">
                                            <p:txEl>
                                              <p:pRg st="12" end="12"/>
                                            </p:txEl>
                                          </p:spTgt>
                                        </p:tgtEl>
                                        <p:attrNameLst>
                                          <p:attrName>style.visibility</p:attrName>
                                        </p:attrNameLst>
                                      </p:cBhvr>
                                      <p:to>
                                        <p:strVal val="visible"/>
                                      </p:to>
                                    </p:set>
                                    <p:anim calcmode="discrete" valueType="clr">
                                      <p:cBhvr override="childStyle">
                                        <p:cTn id="79" dur="80"/>
                                        <p:tgtEl>
                                          <p:spTgt spid="3">
                                            <p:txEl>
                                              <p:pRg st="12" end="1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0" dur="80"/>
                                        <p:tgtEl>
                                          <p:spTgt spid="3">
                                            <p:txEl>
                                              <p:pRg st="12" end="12"/>
                                            </p:txEl>
                                          </p:spTgt>
                                        </p:tgtEl>
                                        <p:attrNameLst>
                                          <p:attrName>fillcolor</p:attrName>
                                        </p:attrNameLst>
                                      </p:cBhvr>
                                      <p:tavLst>
                                        <p:tav tm="0">
                                          <p:val>
                                            <p:clrVal>
                                              <a:schemeClr val="accent2"/>
                                            </p:clrVal>
                                          </p:val>
                                        </p:tav>
                                        <p:tav tm="50000">
                                          <p:val>
                                            <p:clrVal>
                                              <a:schemeClr val="hlink"/>
                                            </p:clrVal>
                                          </p:val>
                                        </p:tav>
                                      </p:tavLst>
                                    </p:anim>
                                    <p:set>
                                      <p:cBhvr>
                                        <p:cTn id="81" dur="80"/>
                                        <p:tgtEl>
                                          <p:spTgt spid="3">
                                            <p:txEl>
                                              <p:pRg st="12" end="12"/>
                                            </p:txEl>
                                          </p:spTgt>
                                        </p:tgtEl>
                                        <p:attrNameLst>
                                          <p:attrName>fill.type</p:attrName>
                                        </p:attrNameLst>
                                      </p:cBhvr>
                                      <p:to>
                                        <p:strVal val="solid"/>
                                      </p:to>
                                    </p:set>
                                  </p:childTnLst>
                                </p:cTn>
                              </p:par>
                            </p:childTnLst>
                          </p:cTn>
                        </p:par>
                        <p:par>
                          <p:cTn id="82" fill="hold">
                            <p:stCondLst>
                              <p:cond delay="18400"/>
                            </p:stCondLst>
                            <p:childTnLst>
                              <p:par>
                                <p:cTn id="83" presetID="27" presetClass="entr" presetSubtype="0" fill="hold" nodeType="afterEffect">
                                  <p:stCondLst>
                                    <p:cond delay="0"/>
                                  </p:stCondLst>
                                  <p:iterate type="lt">
                                    <p:tmPct val="50000"/>
                                  </p:iterate>
                                  <p:childTnLst>
                                    <p:set>
                                      <p:cBhvr>
                                        <p:cTn id="84" dur="1" fill="hold">
                                          <p:stCondLst>
                                            <p:cond delay="0"/>
                                          </p:stCondLst>
                                        </p:cTn>
                                        <p:tgtEl>
                                          <p:spTgt spid="3">
                                            <p:txEl>
                                              <p:pRg st="13" end="13"/>
                                            </p:txEl>
                                          </p:spTgt>
                                        </p:tgtEl>
                                        <p:attrNameLst>
                                          <p:attrName>style.visibility</p:attrName>
                                        </p:attrNameLst>
                                      </p:cBhvr>
                                      <p:to>
                                        <p:strVal val="visible"/>
                                      </p:to>
                                    </p:set>
                                    <p:anim calcmode="discrete" valueType="clr">
                                      <p:cBhvr override="childStyle">
                                        <p:cTn id="85" dur="80"/>
                                        <p:tgtEl>
                                          <p:spTgt spid="3">
                                            <p:txEl>
                                              <p:pRg st="13" end="1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6" dur="80"/>
                                        <p:tgtEl>
                                          <p:spTgt spid="3">
                                            <p:txEl>
                                              <p:pRg st="13" end="13"/>
                                            </p:txEl>
                                          </p:spTgt>
                                        </p:tgtEl>
                                        <p:attrNameLst>
                                          <p:attrName>fillcolor</p:attrName>
                                        </p:attrNameLst>
                                      </p:cBhvr>
                                      <p:tavLst>
                                        <p:tav tm="0">
                                          <p:val>
                                            <p:clrVal>
                                              <a:schemeClr val="accent2"/>
                                            </p:clrVal>
                                          </p:val>
                                        </p:tav>
                                        <p:tav tm="50000">
                                          <p:val>
                                            <p:clrVal>
                                              <a:schemeClr val="hlink"/>
                                            </p:clrVal>
                                          </p:val>
                                        </p:tav>
                                      </p:tavLst>
                                    </p:anim>
                                    <p:set>
                                      <p:cBhvr>
                                        <p:cTn id="87" dur="80"/>
                                        <p:tgtEl>
                                          <p:spTgt spid="3">
                                            <p:txEl>
                                              <p:pRg st="13" end="13"/>
                                            </p:txEl>
                                          </p:spTgt>
                                        </p:tgtEl>
                                        <p:attrNameLst>
                                          <p:attrName>fill.type</p:attrName>
                                        </p:attrNameLst>
                                      </p:cBhvr>
                                      <p:to>
                                        <p:strVal val="solid"/>
                                      </p:to>
                                    </p:set>
                                  </p:childTnLst>
                                </p:cTn>
                              </p:par>
                            </p:childTnLst>
                          </p:cTn>
                        </p:par>
                        <p:par>
                          <p:cTn id="88" fill="hold">
                            <p:stCondLst>
                              <p:cond delay="18720"/>
                            </p:stCondLst>
                            <p:childTnLst>
                              <p:par>
                                <p:cTn id="89" presetID="27" presetClass="entr" presetSubtype="0" fill="hold" nodeType="afterEffect">
                                  <p:stCondLst>
                                    <p:cond delay="0"/>
                                  </p:stCondLst>
                                  <p:iterate type="lt">
                                    <p:tmPct val="50000"/>
                                  </p:iterate>
                                  <p:childTnLst>
                                    <p:set>
                                      <p:cBhvr>
                                        <p:cTn id="90" dur="1" fill="hold">
                                          <p:stCondLst>
                                            <p:cond delay="0"/>
                                          </p:stCondLst>
                                        </p:cTn>
                                        <p:tgtEl>
                                          <p:spTgt spid="3">
                                            <p:txEl>
                                              <p:pRg st="14" end="14"/>
                                            </p:txEl>
                                          </p:spTgt>
                                        </p:tgtEl>
                                        <p:attrNameLst>
                                          <p:attrName>style.visibility</p:attrName>
                                        </p:attrNameLst>
                                      </p:cBhvr>
                                      <p:to>
                                        <p:strVal val="visible"/>
                                      </p:to>
                                    </p:set>
                                    <p:anim calcmode="discrete" valueType="clr">
                                      <p:cBhvr override="childStyle">
                                        <p:cTn id="91" dur="80"/>
                                        <p:tgtEl>
                                          <p:spTgt spid="3">
                                            <p:txEl>
                                              <p:pRg st="14" end="1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92" dur="80"/>
                                        <p:tgtEl>
                                          <p:spTgt spid="3">
                                            <p:txEl>
                                              <p:pRg st="14" end="14"/>
                                            </p:txEl>
                                          </p:spTgt>
                                        </p:tgtEl>
                                        <p:attrNameLst>
                                          <p:attrName>fillcolor</p:attrName>
                                        </p:attrNameLst>
                                      </p:cBhvr>
                                      <p:tavLst>
                                        <p:tav tm="0">
                                          <p:val>
                                            <p:clrVal>
                                              <a:schemeClr val="accent2"/>
                                            </p:clrVal>
                                          </p:val>
                                        </p:tav>
                                        <p:tav tm="50000">
                                          <p:val>
                                            <p:clrVal>
                                              <a:schemeClr val="hlink"/>
                                            </p:clrVal>
                                          </p:val>
                                        </p:tav>
                                      </p:tavLst>
                                    </p:anim>
                                    <p:set>
                                      <p:cBhvr>
                                        <p:cTn id="93" dur="80"/>
                                        <p:tgtEl>
                                          <p:spTgt spid="3">
                                            <p:txEl>
                                              <p:pRg st="14" end="1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latin typeface="Constantia" pitchFamily="18" charset="0"/>
              </a:rPr>
              <a:t>Jáchym Topol (1962)</a:t>
            </a:r>
            <a:endParaRPr lang="cs-CZ">
              <a:latin typeface="Constantia" pitchFamily="18" charset="0"/>
            </a:endParaRPr>
          </a:p>
        </p:txBody>
      </p:sp>
      <p:sp>
        <p:nvSpPr>
          <p:cNvPr id="3" name="Zástupný symbol pro obsah 2"/>
          <p:cNvSpPr>
            <a:spLocks noGrp="1"/>
          </p:cNvSpPr>
          <p:nvPr>
            <p:ph idx="1"/>
          </p:nvPr>
        </p:nvSpPr>
        <p:spPr/>
        <p:txBody>
          <a:bodyPr>
            <a:normAutofit/>
          </a:bodyPr>
          <a:lstStyle/>
          <a:p>
            <a:pPr marL="0">
              <a:buFont typeface="Wingdings" pitchFamily="2" charset="2"/>
              <a:buChar char="Ø"/>
            </a:pPr>
            <a:r>
              <a:rPr lang="hu-HU" sz="1900" i="1" smtClean="0">
                <a:latin typeface="Constantia" pitchFamily="18" charset="0"/>
              </a:rPr>
              <a:t>Sestra </a:t>
            </a:r>
            <a:r>
              <a:rPr lang="hu-HU" sz="1900" smtClean="0">
                <a:latin typeface="Constantia" pitchFamily="18" charset="0"/>
              </a:rPr>
              <a:t>(1994)</a:t>
            </a:r>
          </a:p>
          <a:p>
            <a:pPr marL="0">
              <a:buFont typeface="Wingdings" pitchFamily="2" charset="2"/>
              <a:buChar char="Ø"/>
            </a:pPr>
            <a:r>
              <a:rPr lang="hu-HU" sz="1900" i="1" smtClean="0">
                <a:latin typeface="Constantia" pitchFamily="18" charset="0"/>
              </a:rPr>
              <a:t>Výlet k nádražní hale/A Trip to the Train Station </a:t>
            </a:r>
            <a:r>
              <a:rPr lang="hu-HU" sz="1900" smtClean="0">
                <a:latin typeface="Constantia" pitchFamily="18" charset="0"/>
              </a:rPr>
              <a:t>(1995)</a:t>
            </a:r>
          </a:p>
          <a:p>
            <a:pPr marL="0">
              <a:buFont typeface="Wingdings" pitchFamily="2" charset="2"/>
              <a:buChar char="Ø"/>
            </a:pPr>
            <a:r>
              <a:rPr lang="hu-HU" sz="1900" i="1" smtClean="0">
                <a:latin typeface="Constantia" pitchFamily="18" charset="0"/>
              </a:rPr>
              <a:t>Anděl </a:t>
            </a:r>
            <a:r>
              <a:rPr lang="hu-HU" sz="1900" smtClean="0">
                <a:latin typeface="Constantia" pitchFamily="18" charset="0"/>
              </a:rPr>
              <a:t>(1997)</a:t>
            </a:r>
          </a:p>
          <a:p>
            <a:pPr marL="0">
              <a:buFont typeface="Wingdings" pitchFamily="2" charset="2"/>
              <a:buChar char="Ø"/>
            </a:pPr>
            <a:r>
              <a:rPr lang="hu-HU" sz="1900" i="1" smtClean="0">
                <a:latin typeface="Constantia" pitchFamily="18" charset="0"/>
              </a:rPr>
              <a:t>Nemůžu se zastavit </a:t>
            </a:r>
            <a:r>
              <a:rPr lang="hu-HU" sz="1900" smtClean="0">
                <a:latin typeface="Constantia" pitchFamily="18" charset="0"/>
              </a:rPr>
              <a:t>(rozhovor s T. Weissem, 2000)</a:t>
            </a:r>
          </a:p>
          <a:p>
            <a:pPr marL="0">
              <a:buFont typeface="Wingdings" pitchFamily="2" charset="2"/>
              <a:buChar char="Ø"/>
            </a:pPr>
            <a:r>
              <a:rPr lang="hu-HU" sz="1900" i="1" smtClean="0">
                <a:latin typeface="Constantia" pitchFamily="18" charset="0"/>
              </a:rPr>
              <a:t>Noční práce </a:t>
            </a:r>
            <a:r>
              <a:rPr lang="hu-HU" sz="1900" smtClean="0">
                <a:latin typeface="Constantia" pitchFamily="18" charset="0"/>
              </a:rPr>
              <a:t>(2001)</a:t>
            </a:r>
          </a:p>
          <a:p>
            <a:pPr marL="0">
              <a:buFont typeface="Wingdings" pitchFamily="2" charset="2"/>
              <a:buChar char="Ø"/>
            </a:pPr>
            <a:r>
              <a:rPr lang="hu-HU" sz="1900" i="1" smtClean="0">
                <a:latin typeface="Constantia" pitchFamily="18" charset="0"/>
              </a:rPr>
              <a:t>Kloktat dehet </a:t>
            </a:r>
            <a:r>
              <a:rPr lang="hu-HU" sz="1900" smtClean="0">
                <a:latin typeface="Constantia" pitchFamily="18" charset="0"/>
              </a:rPr>
              <a:t>(2005)</a:t>
            </a:r>
          </a:p>
          <a:p>
            <a:pPr marL="0">
              <a:buFont typeface="Wingdings" pitchFamily="2" charset="2"/>
              <a:buChar char="Ø"/>
            </a:pPr>
            <a:r>
              <a:rPr lang="hu-HU" sz="1900" i="1" smtClean="0">
                <a:latin typeface="Constantia" pitchFamily="18" charset="0"/>
              </a:rPr>
              <a:t>Supermarket sovětských hrdinů </a:t>
            </a:r>
            <a:r>
              <a:rPr lang="hu-HU" sz="1900" smtClean="0">
                <a:latin typeface="Constantia" pitchFamily="18" charset="0"/>
              </a:rPr>
              <a:t>(2007)</a:t>
            </a:r>
          </a:p>
          <a:p>
            <a:pPr marL="0">
              <a:buFont typeface="Wingdings" pitchFamily="2" charset="2"/>
              <a:buChar char="Ø"/>
            </a:pPr>
            <a:r>
              <a:rPr lang="hu-HU" sz="1900" i="1" smtClean="0">
                <a:latin typeface="Constantia" pitchFamily="18" charset="0"/>
              </a:rPr>
              <a:t>Cestou na východ </a:t>
            </a:r>
            <a:r>
              <a:rPr lang="hu-HU" sz="1900" smtClean="0">
                <a:latin typeface="Constantia" pitchFamily="18" charset="0"/>
              </a:rPr>
              <a:t>(2008)</a:t>
            </a:r>
          </a:p>
          <a:p>
            <a:pPr marL="0">
              <a:buFont typeface="Wingdings" pitchFamily="2" charset="2"/>
              <a:buChar char="Ø"/>
            </a:pPr>
            <a:r>
              <a:rPr lang="hu-HU" sz="1900" i="1" smtClean="0">
                <a:latin typeface="Constantia" pitchFamily="18" charset="0"/>
              </a:rPr>
              <a:t>Chladnou zemí </a:t>
            </a:r>
            <a:r>
              <a:rPr lang="hu-HU" sz="1900" smtClean="0">
                <a:latin typeface="Constantia" pitchFamily="18" charset="0"/>
              </a:rPr>
              <a:t>(2009)</a:t>
            </a:r>
          </a:p>
          <a:p>
            <a:pPr marL="0">
              <a:buFont typeface="Wingdings" pitchFamily="2" charset="2"/>
              <a:buChar char="Ø"/>
            </a:pPr>
            <a:r>
              <a:rPr lang="hu-HU" sz="1900" i="1" smtClean="0">
                <a:latin typeface="Constantia" pitchFamily="18" charset="0"/>
              </a:rPr>
              <a:t>Cesta do Bugulmy </a:t>
            </a:r>
            <a:r>
              <a:rPr lang="hu-HU" sz="1900" smtClean="0">
                <a:latin typeface="Constantia" pitchFamily="18" charset="0"/>
              </a:rPr>
              <a:t>(divadelní hra, 2009)</a:t>
            </a:r>
          </a:p>
          <a:p>
            <a:pPr marL="0">
              <a:buFont typeface="Wingdings" pitchFamily="2" charset="2"/>
              <a:buChar char="Ø"/>
            </a:pPr>
            <a:endParaRPr lang="hu-HU" sz="1900" i="1" smtClean="0">
              <a:latin typeface="Constantia" pitchFamily="18" charset="0"/>
            </a:endParaRPr>
          </a:p>
          <a:p>
            <a:pPr marL="0" algn="r">
              <a:buNone/>
            </a:pPr>
            <a:r>
              <a:rPr lang="hu-HU" sz="1200" smtClean="0">
                <a:latin typeface="Constantia" pitchFamily="18" charset="0"/>
              </a:rPr>
              <a:t>(</a:t>
            </a:r>
            <a:r>
              <a:rPr lang="cs-CZ" sz="1200" smtClean="0">
                <a:latin typeface="Constantia" pitchFamily="18" charset="0"/>
              </a:rPr>
              <a:t>Portál české literatury, 2013)</a:t>
            </a:r>
          </a:p>
          <a:p>
            <a:pPr algn="r">
              <a:buNone/>
            </a:pP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 calcmode="lin" valueType="num">
                                      <p:cBhvr additive="base">
                                        <p:cTn id="6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922114"/>
          </a:xfrm>
        </p:spPr>
        <p:txBody>
          <a:bodyPr>
            <a:normAutofit/>
          </a:bodyPr>
          <a:lstStyle/>
          <a:p>
            <a:pPr algn="just"/>
            <a:r>
              <a:rPr lang="cs-CZ" sz="1800" smtClean="0">
                <a:effectLst/>
                <a:latin typeface="Constantia" pitchFamily="18" charset="0"/>
              </a:rPr>
              <a:t>Přečtěte si úvodní odstavec Topolova textu </a:t>
            </a:r>
            <a:r>
              <a:rPr lang="cs-CZ" sz="1800" i="1" smtClean="0">
                <a:effectLst/>
                <a:latin typeface="Constantia" pitchFamily="18" charset="0"/>
              </a:rPr>
              <a:t>Výlet k nádražní hale </a:t>
            </a:r>
            <a:r>
              <a:rPr lang="cs-CZ" sz="1800" smtClean="0">
                <a:effectLst/>
                <a:latin typeface="Constantia" pitchFamily="18" charset="0"/>
              </a:rPr>
              <a:t>(1995). Jak byste jej charakterizovali po stránce jazykové?</a:t>
            </a:r>
            <a:endParaRPr lang="cs-CZ" sz="1800">
              <a:effectLst/>
              <a:latin typeface="Constantia" pitchFamily="18" charset="0"/>
            </a:endParaRPr>
          </a:p>
        </p:txBody>
      </p:sp>
      <p:sp>
        <p:nvSpPr>
          <p:cNvPr id="3" name="Zástupný symbol pro obsah 2"/>
          <p:cNvSpPr>
            <a:spLocks noGrp="1"/>
          </p:cNvSpPr>
          <p:nvPr>
            <p:ph idx="1"/>
          </p:nvPr>
        </p:nvSpPr>
        <p:spPr>
          <a:xfrm>
            <a:off x="1403648" y="1124744"/>
            <a:ext cx="7498080" cy="5472608"/>
          </a:xfrm>
        </p:spPr>
        <p:style>
          <a:lnRef idx="0">
            <a:scrgbClr r="0" g="0" b="0"/>
          </a:lnRef>
          <a:fillRef idx="1003">
            <a:schemeClr val="lt2"/>
          </a:fillRef>
          <a:effectRef idx="0">
            <a:scrgbClr r="0" g="0" b="0"/>
          </a:effectRef>
          <a:fontRef idx="major"/>
        </p:style>
        <p:txBody>
          <a:bodyPr>
            <a:normAutofit lnSpcReduction="10000"/>
          </a:bodyPr>
          <a:lstStyle/>
          <a:p>
            <a:pPr marL="0" algn="just">
              <a:buNone/>
            </a:pPr>
            <a:r>
              <a:rPr lang="cs-CZ" sz="2000" smtClean="0">
                <a:latin typeface="Constantia" pitchFamily="18" charset="0"/>
              </a:rPr>
              <a:t>Město se měnilo. v noci nad ním sice stejně samozřejmě jako v desátým století a jako kdykoliv jindy visel měsíc v tmavý bráně, někdy plný a oteklý jako tvář opilce, jindy plaval v mracích a nebyl skoro vidět, skleněná cetka, nežhnul, ale stejně doháněl zparchantělý městský psy k šílenství. V tomhle svitu, kdykoliv měsíc dosáhl svý chladný intenzity, milenci dopili láhev a vrhli se na sebe, koutky vykousaný z velký lásky, vrahoun otočil kudlou v ráně a zašklebil se, v tomhle světle hodná máma zničehonic provedla svýmu plaváčkovi něco úděsnýho a žlutá síla tekla dolů a stékala na koleje tramvají a vlaků a ty se v tý záplavě světla leskly... Pán světa chytil noc ve středu temnoty a obrátil ji naruby jako čerstvě staženou kůži, na nebi hořelo slunce. Bilo do městských zdí a chodníků a teprve teď byla špína špínou a hniloba hnilobou a byly vidět. Slunce sálalo, nutilo krev, aby se pohybovala pomaleji, tekla líně, zesládla, nebo naopak, pumpy zběsile pracovaly a krev jako by stříkala z obalu. Tak mi to alespoň připadalo. Nic moc hezkýho. </a:t>
            </a:r>
          </a:p>
          <a:p>
            <a:pPr marL="0" algn="r">
              <a:buNone/>
            </a:pPr>
            <a:r>
              <a:rPr lang="cs-CZ" sz="1400" smtClean="0">
                <a:latin typeface="Constantia" pitchFamily="18" charset="0"/>
              </a:rPr>
              <a:t>(Topol, 2007, s. 101.) </a:t>
            </a:r>
            <a:endParaRPr lang="cs-CZ" sz="14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7"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3">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idx="1"/>
          </p:nvPr>
        </p:nvSpPr>
        <p:spPr>
          <a:xfrm>
            <a:off x="1403648" y="1447800"/>
            <a:ext cx="7488832" cy="5005536"/>
          </a:xfrm>
        </p:spPr>
        <p:txBody>
          <a:bodyPr>
            <a:noAutofit/>
          </a:bodyPr>
          <a:lstStyle/>
          <a:p>
            <a:pPr marL="0">
              <a:spcBef>
                <a:spcPts val="0"/>
              </a:spcBef>
              <a:buNone/>
            </a:pPr>
            <a:r>
              <a:rPr lang="cs-CZ" sz="1400" smtClean="0"/>
              <a:t>BALABÁN, Jan. </a:t>
            </a:r>
            <a:r>
              <a:rPr lang="cs-CZ" sz="1400" i="1" smtClean="0"/>
              <a:t>Dílo III. Publicistika a hry/1</a:t>
            </a:r>
            <a:r>
              <a:rPr lang="cs-CZ" sz="1400" smtClean="0"/>
              <a:t>. Brno: Host, 2012, ISBN 978-80-7294-564-1.</a:t>
            </a:r>
          </a:p>
          <a:p>
            <a:pPr marL="0">
              <a:spcBef>
                <a:spcPts val="0"/>
              </a:spcBef>
              <a:buNone/>
            </a:pPr>
            <a:endParaRPr lang="cs-CZ" sz="1400" smtClean="0"/>
          </a:p>
          <a:p>
            <a:pPr marL="0">
              <a:spcBef>
                <a:spcPts val="0"/>
              </a:spcBef>
              <a:buNone/>
            </a:pPr>
            <a:r>
              <a:rPr lang="cs-CZ" sz="1400" smtClean="0"/>
              <a:t>HRUŠKA, Petr; MACHALA, Lubomír; VODIČKA, Libor a kol. </a:t>
            </a:r>
            <a:r>
              <a:rPr lang="cs-CZ" sz="1400" i="1" smtClean="0"/>
              <a:t>V souřadnicích volnosti. Česká literatura devadesátých let dvacátého století v interpretacích</a:t>
            </a:r>
            <a:r>
              <a:rPr lang="cs-CZ" sz="1400" smtClean="0"/>
              <a:t>. Praha: Academia, 2008, ISBN 978-80-200-1630-0.</a:t>
            </a:r>
          </a:p>
          <a:p>
            <a:pPr marL="0">
              <a:spcBef>
                <a:spcPts val="0"/>
              </a:spcBef>
              <a:buNone/>
            </a:pPr>
            <a:endParaRPr lang="cs-CZ" sz="1400" smtClean="0"/>
          </a:p>
          <a:p>
            <a:pPr marL="0">
              <a:spcBef>
                <a:spcPts val="0"/>
              </a:spcBef>
              <a:buNone/>
            </a:pPr>
            <a:r>
              <a:rPr lang="cs-CZ" sz="1400" smtClean="0"/>
              <a:t>KATALOG NÁRODNÍ KNIHOVNY v PRAZE (a). </a:t>
            </a:r>
            <a:r>
              <a:rPr lang="cs-CZ" sz="1400" i="1" smtClean="0"/>
              <a:t>Jan Balabán</a:t>
            </a:r>
            <a:r>
              <a:rPr lang="cs-CZ" sz="1400" smtClean="0"/>
              <a:t>. [cit. 15.11.2013]. Dostupný na WWW: </a:t>
            </a:r>
          </a:p>
          <a:p>
            <a:pPr marL="0">
              <a:spcBef>
                <a:spcPts val="0"/>
              </a:spcBef>
              <a:buNone/>
            </a:pPr>
            <a:r>
              <a:rPr lang="cs-CZ" sz="1400" smtClean="0"/>
              <a:t>http://aleph.nkp.cz/F/?ccl_term=wau=jn19990202001+or+wkw=jn19990202001&amp;func=find-c&amp;local_base=nkc</a:t>
            </a:r>
          </a:p>
          <a:p>
            <a:pPr marL="0">
              <a:spcBef>
                <a:spcPts val="0"/>
              </a:spcBef>
              <a:buNone/>
            </a:pPr>
            <a:endParaRPr lang="cs-CZ" sz="1400" smtClean="0"/>
          </a:p>
          <a:p>
            <a:pPr marL="0">
              <a:spcBef>
                <a:spcPts val="0"/>
              </a:spcBef>
              <a:buNone/>
            </a:pPr>
            <a:r>
              <a:rPr lang="cs-CZ" sz="1400" smtClean="0"/>
              <a:t>KATALOG NÁRODNÍ KNIHOVNY v PRAZE (b)</a:t>
            </a:r>
            <a:r>
              <a:rPr lang="cs-CZ" sz="1400" i="1" smtClean="0"/>
              <a:t>. Michal Viewegh</a:t>
            </a:r>
            <a:r>
              <a:rPr lang="cs-CZ" sz="1400" smtClean="0"/>
              <a:t>. [cit. 12.11.2013]. Dostupný na WWW: http://aleph.nkp.cz/F/8PL5P5SN1M4MN231JAXLLM3L11C98CSMKUNLS943C1NXJ5K2TA-26147?func=short-jump&amp;jump=000001</a:t>
            </a:r>
          </a:p>
          <a:p>
            <a:pPr marL="0">
              <a:spcBef>
                <a:spcPts val="0"/>
              </a:spcBef>
              <a:buNone/>
            </a:pPr>
            <a:endParaRPr lang="cs-CZ" sz="1400" smtClean="0"/>
          </a:p>
          <a:p>
            <a:pPr marL="0">
              <a:spcBef>
                <a:spcPts val="0"/>
              </a:spcBef>
              <a:buNone/>
            </a:pPr>
            <a:r>
              <a:rPr lang="cs-CZ" sz="1400" smtClean="0"/>
              <a:t>PORTÁL ČESKÉ LITARETURY. </a:t>
            </a:r>
            <a:r>
              <a:rPr lang="cs-CZ" sz="1400" i="1" smtClean="0"/>
              <a:t>Jáchym Topol. </a:t>
            </a:r>
            <a:r>
              <a:rPr lang="cs-CZ" sz="1400" smtClean="0"/>
              <a:t>[cit. 23.11.2013]. Dostupný na WWW:</a:t>
            </a:r>
          </a:p>
          <a:p>
            <a:pPr marL="0">
              <a:spcBef>
                <a:spcPts val="0"/>
              </a:spcBef>
              <a:buNone/>
            </a:pPr>
            <a:r>
              <a:rPr lang="cs-CZ" sz="1400" smtClean="0"/>
              <a:t>http://www.czechlit.cz/autori/topol-jachym/author.bibliografie//</a:t>
            </a:r>
          </a:p>
          <a:p>
            <a:pPr marL="0">
              <a:spcBef>
                <a:spcPts val="0"/>
              </a:spcBef>
              <a:buNone/>
            </a:pPr>
            <a:endParaRPr lang="cs-CZ" sz="1400" smtClean="0"/>
          </a:p>
          <a:p>
            <a:pPr marL="0">
              <a:spcBef>
                <a:spcPts val="0"/>
              </a:spcBef>
              <a:buNone/>
            </a:pPr>
            <a:r>
              <a:rPr lang="cs-CZ" sz="1400" smtClean="0">
                <a:solidFill>
                  <a:srgbClr val="333333"/>
                </a:solidFill>
                <a:latin typeface="Arial"/>
              </a:rPr>
              <a:t>TOPOL, Jáchym. </a:t>
            </a:r>
            <a:r>
              <a:rPr lang="cs-CZ" sz="1400" i="1" smtClean="0">
                <a:solidFill>
                  <a:srgbClr val="333333"/>
                </a:solidFill>
                <a:latin typeface="Arial"/>
              </a:rPr>
              <a:t>Výlet k nádražní hale. </a:t>
            </a:r>
            <a:r>
              <a:rPr lang="cs-CZ" sz="1400" smtClean="0">
                <a:solidFill>
                  <a:srgbClr val="333333"/>
                </a:solidFill>
                <a:latin typeface="Arial"/>
              </a:rPr>
              <a:t>In</a:t>
            </a:r>
            <a:r>
              <a:rPr lang="cs-CZ" sz="1400" i="1" smtClean="0">
                <a:solidFill>
                  <a:srgbClr val="333333"/>
                </a:solidFill>
                <a:latin typeface="Arial"/>
              </a:rPr>
              <a:t> Supermarket sovětských hrdinů</a:t>
            </a:r>
            <a:r>
              <a:rPr lang="cs-CZ" sz="1400" smtClean="0">
                <a:solidFill>
                  <a:srgbClr val="333333"/>
                </a:solidFill>
                <a:latin typeface="Arial"/>
              </a:rPr>
              <a:t>. Praha: Torst, 2007, ISBN 978-80-7215-303-X.</a:t>
            </a:r>
            <a:endParaRPr lang="cs-CZ" sz="1400" smtClean="0"/>
          </a:p>
          <a:p>
            <a:pPr marL="0">
              <a:spcBef>
                <a:spcPts val="0"/>
              </a:spcBef>
              <a:buNone/>
            </a:pPr>
            <a:endParaRPr lang="cs-CZ" sz="1400" smtClean="0"/>
          </a:p>
          <a:p>
            <a:pPr marL="0">
              <a:spcBef>
                <a:spcPts val="0"/>
              </a:spcBef>
              <a:buNone/>
            </a:pPr>
            <a:r>
              <a:rPr lang="cs-CZ" sz="1400" smtClean="0"/>
              <a:t>VIEWEGH, Michal. </a:t>
            </a:r>
            <a:r>
              <a:rPr lang="cs-CZ" sz="1400" i="1" smtClean="0"/>
              <a:t>Nápady laskavého čtenáře</a:t>
            </a:r>
            <a:r>
              <a:rPr lang="cs-CZ" sz="1400" smtClean="0"/>
              <a:t>. Brno: Petrov, 1993, ISBN 80-85247-41-0.</a:t>
            </a:r>
          </a:p>
          <a:p>
            <a:pPr marL="0">
              <a:spcBef>
                <a:spcPts val="0"/>
              </a:spcBef>
              <a:buNone/>
            </a:pPr>
            <a:endParaRPr lang="cs-CZ" sz="2400" smtClean="0"/>
          </a:p>
        </p:txBody>
      </p:sp>
      <p:pic>
        <p:nvPicPr>
          <p:cNvPr id="6148" name="Picture 46" descr="logo_pruhl"/>
          <p:cNvPicPr>
            <a:picLocks noChangeAspect="1" noChangeArrowheads="1"/>
          </p:cNvPicPr>
          <p:nvPr/>
        </p:nvPicPr>
        <p:blipFill>
          <a:blip r:embed="rId3"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3869</TotalTime>
  <Words>471</Words>
  <Application>Microsoft Office PowerPoint</Application>
  <PresentationFormat>Předvádění na obrazovce (4:3)</PresentationFormat>
  <Paragraphs>123</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Slunovrat</vt:lpstr>
      <vt:lpstr>Snímek 1</vt:lpstr>
      <vt:lpstr>Próza mladších generací ii</vt:lpstr>
      <vt:lpstr>Jan Balabán (1961 - 2010)</vt:lpstr>
      <vt:lpstr>Přečtěte si novinový sloupek Jana Balabána s názvem „Neznej mě!“ (Respekt, 2009, č. 36, s. 65.). Pokuste se z textu vyvodit, jak vypadá typický balabánovský „(ne)hrdina“.</vt:lpstr>
      <vt:lpstr>Přečtěte si novinový sloupek Jana Balabána s názvem „Neznej mě!“ (Respekt, 2009, č. 36, s. 65.). Pokuste se z textu vyvodit, jak vypadá typický balabánovský „(ne)hrdina“.</vt:lpstr>
      <vt:lpstr>Michal Viewegh (1962)</vt:lpstr>
      <vt:lpstr>Michal Viewegh (1962)</vt:lpstr>
      <vt:lpstr>Poznáte z krátké ukázky textu Nápady laskavého čtenáře (1993) koho Michal Viewegh paroduje? Podle čeho jste parodovaného autora poznali?</vt:lpstr>
      <vt:lpstr>Jáchym Topol (1962)</vt:lpstr>
      <vt:lpstr>Přečtěte si úvodní odstavec Topolova textu Výlet k nádražní hale (1995). Jak byste jej charakterizovali po stránce jazykové?</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PC</dc:creator>
  <cp:lastModifiedBy>Jiří Krejčí</cp:lastModifiedBy>
  <cp:revision>366</cp:revision>
  <dcterms:created xsi:type="dcterms:W3CDTF">2013-10-29T09:42:44Z</dcterms:created>
  <dcterms:modified xsi:type="dcterms:W3CDTF">2013-11-23T20:36:55Z</dcterms:modified>
</cp:coreProperties>
</file>