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3"/>
  </p:notesMasterIdLst>
  <p:sldIdLst>
    <p:sldId id="257" r:id="rId2"/>
    <p:sldId id="280" r:id="rId3"/>
    <p:sldId id="324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4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9B271-F664-406C-BBD7-D73CB0D5CE97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069FB-E566-443C-A373-F9990AF73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069FB-E566-443C-A373-F9990AF73853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23.11.2013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23.11.2013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aterina-tuckova.cz/clanky-a-rozhovory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417068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 Olympijských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VY_32_INOVACE_CJ_4_KRE_20_PROZA_MLADSICH_GENERACI_III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Současná česká literatura (1989 – 2013)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23. 11. 2013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materiál přináší výběrový přehled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českých prozaiků mladších generací a jejich děl vzniklých po roce 1989. 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Zároveň se snaží o zapojení studentů do výuky formou otázek k textu zprostředkovaném hypertextovým odkazem.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 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cap="small" smtClean="0">
                <a:latin typeface="Constantia" pitchFamily="18" charset="0"/>
              </a:rPr>
              <a:t>Próza mladších generací </a:t>
            </a:r>
            <a:r>
              <a:rPr lang="cs-CZ" sz="2800" cap="small" smtClean="0">
                <a:latin typeface="Constantia" pitchFamily="18" charset="0"/>
              </a:rPr>
              <a:t>iii</a:t>
            </a:r>
            <a:endParaRPr lang="cs-CZ" sz="28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Česká literatura po roce 1989</a:t>
            </a: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Miloš Urban</a:t>
            </a:r>
            <a:r>
              <a:rPr lang="cs-CZ" smtClean="0">
                <a:latin typeface="Constantia" pitchFamily="18" charset="0"/>
              </a:rPr>
              <a:t> </a:t>
            </a:r>
            <a:r>
              <a:rPr lang="cs-CZ" smtClean="0">
                <a:latin typeface="Constantia" pitchFamily="18" charset="0"/>
              </a:rPr>
              <a:t>(</a:t>
            </a:r>
            <a:r>
              <a:rPr lang="cs-CZ" smtClean="0">
                <a:latin typeface="Constantia" pitchFamily="18" charset="0"/>
              </a:rPr>
              <a:t>1967)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Poslední tečka za Rukopisy </a:t>
            </a:r>
            <a:r>
              <a:rPr lang="vi-VN" sz="1900" smtClean="0">
                <a:latin typeface="Constantia" pitchFamily="18" charset="0"/>
              </a:rPr>
              <a:t>(pod pseudonymem </a:t>
            </a:r>
            <a:r>
              <a:rPr lang="vi-VN" sz="1900" smtClean="0">
                <a:latin typeface="Constantia" pitchFamily="18" charset="0"/>
              </a:rPr>
              <a:t>Josef </a:t>
            </a:r>
            <a:r>
              <a:rPr lang="vi-VN" sz="1900" smtClean="0">
                <a:latin typeface="Constantia" pitchFamily="18" charset="0"/>
              </a:rPr>
              <a:t>Urban</a:t>
            </a:r>
            <a:r>
              <a:rPr lang="cs-CZ" sz="1900" smtClean="0">
                <a:latin typeface="Constantia" pitchFamily="18" charset="0"/>
              </a:rPr>
              <a:t>, 1998</a:t>
            </a:r>
            <a:r>
              <a:rPr lang="vi-VN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Sedmikostelí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i="1" smtClean="0">
                <a:latin typeface="Constantia" pitchFamily="18" charset="0"/>
              </a:rPr>
              <a:t> 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1998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Hastrman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2001</a:t>
            </a:r>
            <a:r>
              <a:rPr lang="cs-CZ" sz="1900" smtClean="0">
                <a:latin typeface="Constantia" pitchFamily="18" charset="0"/>
              </a:rPr>
              <a:t>) - L</a:t>
            </a:r>
            <a:r>
              <a:rPr lang="vi-VN" sz="1900" smtClean="0">
                <a:latin typeface="Constantia" pitchFamily="18" charset="0"/>
              </a:rPr>
              <a:t>itera za nejlepší </a:t>
            </a:r>
            <a:r>
              <a:rPr lang="vi-VN" sz="1900" smtClean="0">
                <a:latin typeface="Constantia" pitchFamily="18" charset="0"/>
              </a:rPr>
              <a:t>knihu roku v </a:t>
            </a:r>
            <a:r>
              <a:rPr lang="vi-VN" sz="1900" smtClean="0">
                <a:latin typeface="Constantia" pitchFamily="18" charset="0"/>
              </a:rPr>
              <a:t>kategorii </a:t>
            </a:r>
            <a:r>
              <a:rPr lang="vi-VN" sz="1900" smtClean="0">
                <a:latin typeface="Constantia" pitchFamily="18" charset="0"/>
              </a:rPr>
              <a:t>próza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Paměti poslance parlamentu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2002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Stín katedrály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2003</a:t>
            </a:r>
            <a:r>
              <a:rPr lang="cs-CZ" sz="1900" smtClean="0">
                <a:latin typeface="Constantia" pitchFamily="18" charset="0"/>
              </a:rPr>
              <a:t>)</a:t>
            </a: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Michaela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vi-VN" sz="1900" smtClean="0">
                <a:latin typeface="Constantia" pitchFamily="18" charset="0"/>
              </a:rPr>
              <a:t>(pod pseudonymem </a:t>
            </a:r>
            <a:r>
              <a:rPr lang="vi-VN" sz="1900" smtClean="0">
                <a:latin typeface="Constantia" pitchFamily="18" charset="0"/>
              </a:rPr>
              <a:t>Max </a:t>
            </a:r>
            <a:r>
              <a:rPr lang="vi-VN" sz="1900" smtClean="0">
                <a:latin typeface="Constantia" pitchFamily="18" charset="0"/>
              </a:rPr>
              <a:t>Unterwasser</a:t>
            </a:r>
            <a:r>
              <a:rPr lang="cs-CZ" sz="1900" smtClean="0">
                <a:latin typeface="Constantia" pitchFamily="18" charset="0"/>
              </a:rPr>
              <a:t>, 2004</a:t>
            </a:r>
            <a:r>
              <a:rPr lang="vi-VN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Santiniho jazyk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2005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Nože a růže aneb </a:t>
            </a:r>
            <a:r>
              <a:rPr lang="vi-VN" sz="1900" i="1" smtClean="0">
                <a:latin typeface="Constantia" pitchFamily="18" charset="0"/>
              </a:rPr>
              <a:t>topless </a:t>
            </a:r>
            <a:r>
              <a:rPr lang="vi-VN" sz="1900" i="1" smtClean="0">
                <a:latin typeface="Constantia" pitchFamily="18" charset="0"/>
              </a:rPr>
              <a:t>party</a:t>
            </a:r>
            <a:r>
              <a:rPr lang="cs-CZ" sz="1900" i="1" smtClean="0">
                <a:latin typeface="Constantia" pitchFamily="18" charset="0"/>
              </a:rPr>
              <a:t> </a:t>
            </a:r>
            <a:r>
              <a:rPr lang="cs-CZ" sz="1900" smtClean="0">
                <a:latin typeface="Constantia" pitchFamily="18" charset="0"/>
              </a:rPr>
              <a:t>(divadelní hra, </a:t>
            </a:r>
            <a:r>
              <a:rPr lang="vi-VN" sz="1900" smtClean="0">
                <a:latin typeface="Constantia" pitchFamily="18" charset="0"/>
              </a:rPr>
              <a:t>2005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Pole a palisáda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2006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Mrtvý holky</a:t>
            </a:r>
            <a:r>
              <a:rPr lang="vi-VN" sz="1900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2007</a:t>
            </a:r>
            <a:r>
              <a:rPr lang="cs-CZ" sz="1900" smtClean="0">
                <a:latin typeface="Constantia" pitchFamily="18" charset="0"/>
              </a:rPr>
              <a:t>)</a:t>
            </a: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Lord </a:t>
            </a:r>
            <a:r>
              <a:rPr lang="vi-VN" sz="1900" i="1" smtClean="0">
                <a:latin typeface="Constantia" pitchFamily="18" charset="0"/>
              </a:rPr>
              <a:t>Mord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2008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Boletus arcanus</a:t>
            </a:r>
            <a:r>
              <a:rPr lang="vi-VN" sz="1900" i="1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2011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 marL="0">
              <a:buFont typeface="Arial" pitchFamily="34" charset="0"/>
              <a:buChar char="•"/>
            </a:pPr>
            <a:r>
              <a:rPr lang="vi-VN" sz="1900" i="1" smtClean="0">
                <a:latin typeface="Constantia" pitchFamily="18" charset="0"/>
              </a:rPr>
              <a:t>Praga Piccola</a:t>
            </a:r>
            <a:r>
              <a:rPr lang="vi-VN" sz="1900" smtClean="0">
                <a:latin typeface="Constantia" pitchFamily="18" charset="0"/>
              </a:rPr>
              <a:t> </a:t>
            </a:r>
            <a:r>
              <a:rPr lang="cs-CZ" sz="1900" smtClean="0">
                <a:latin typeface="Constantia" pitchFamily="18" charset="0"/>
              </a:rPr>
              <a:t>(</a:t>
            </a:r>
            <a:r>
              <a:rPr lang="vi-VN" sz="1900" smtClean="0">
                <a:latin typeface="Constantia" pitchFamily="18" charset="0"/>
              </a:rPr>
              <a:t>2012</a:t>
            </a:r>
            <a:r>
              <a:rPr lang="cs-CZ" sz="1900" smtClean="0">
                <a:latin typeface="Constantia" pitchFamily="18" charset="0"/>
              </a:rPr>
              <a:t>)</a:t>
            </a:r>
            <a:endParaRPr lang="vi-VN" sz="1900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400" smtClean="0">
                <a:latin typeface="Constantia" pitchFamily="18" charset="0"/>
              </a:rPr>
              <a:t>(Urban, 2013)</a:t>
            </a:r>
            <a:endParaRPr lang="cs-CZ" sz="1400" smtClean="0">
              <a:latin typeface="Constantia" pitchFamily="18" charset="0"/>
            </a:endParaRP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Jiří Hájíček</a:t>
            </a:r>
            <a:r>
              <a:rPr lang="cs-CZ" smtClean="0">
                <a:latin typeface="Constantia" pitchFamily="18" charset="0"/>
              </a:rPr>
              <a:t> </a:t>
            </a:r>
            <a:r>
              <a:rPr lang="cs-CZ" smtClean="0">
                <a:latin typeface="Constantia" pitchFamily="18" charset="0"/>
              </a:rPr>
              <a:t>(</a:t>
            </a:r>
            <a:r>
              <a:rPr lang="cs-CZ" smtClean="0">
                <a:latin typeface="Constantia" pitchFamily="18" charset="0"/>
              </a:rPr>
              <a:t>1967)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mtClean="0">
                <a:latin typeface="Constantia" pitchFamily="18" charset="0"/>
              </a:rPr>
              <a:t> </a:t>
            </a:r>
            <a:r>
              <a:rPr lang="cs-CZ" sz="2600" i="1" smtClean="0">
                <a:latin typeface="Constantia" pitchFamily="18" charset="0"/>
              </a:rPr>
              <a:t>Snídaně </a:t>
            </a:r>
            <a:r>
              <a:rPr lang="cs-CZ" sz="2600" i="1" smtClean="0">
                <a:latin typeface="Constantia" pitchFamily="18" charset="0"/>
              </a:rPr>
              <a:t>na </a:t>
            </a:r>
            <a:r>
              <a:rPr lang="cs-CZ" sz="2600" i="1" smtClean="0">
                <a:latin typeface="Constantia" pitchFamily="18" charset="0"/>
              </a:rPr>
              <a:t>refýži (1998)</a:t>
            </a:r>
            <a:endParaRPr lang="cs-CZ" sz="2600" i="1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 Zloději </a:t>
            </a:r>
            <a:r>
              <a:rPr lang="cs-CZ" sz="2600" i="1" smtClean="0">
                <a:latin typeface="Constantia" pitchFamily="18" charset="0"/>
              </a:rPr>
              <a:t>zelených </a:t>
            </a:r>
            <a:r>
              <a:rPr lang="cs-CZ" sz="2600" i="1" smtClean="0">
                <a:latin typeface="Constantia" pitchFamily="18" charset="0"/>
              </a:rPr>
              <a:t>koní (2001)</a:t>
            </a:r>
            <a:endParaRPr lang="cs-CZ" sz="2600" i="1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 Dobrodruzi </a:t>
            </a:r>
            <a:r>
              <a:rPr lang="cs-CZ" sz="2600" i="1" smtClean="0">
                <a:latin typeface="Constantia" pitchFamily="18" charset="0"/>
              </a:rPr>
              <a:t>hlavního </a:t>
            </a:r>
            <a:r>
              <a:rPr lang="cs-CZ" sz="2600" i="1" smtClean="0">
                <a:latin typeface="Constantia" pitchFamily="18" charset="0"/>
              </a:rPr>
              <a:t>proudu (2002)</a:t>
            </a:r>
            <a:endParaRPr lang="cs-CZ" sz="2600" i="1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 Dřevěný nůž (2004)</a:t>
            </a:r>
            <a:endParaRPr lang="cs-CZ" sz="2600" i="1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 Selský baroko (2005)</a:t>
            </a:r>
            <a:endParaRPr lang="cs-CZ" sz="2600" i="1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 Fotbalové deníky (2007)</a:t>
            </a:r>
            <a:endParaRPr lang="cs-CZ" sz="2600" i="1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 Rybí krev (2012)</a:t>
            </a:r>
            <a:endParaRPr lang="cs-CZ" sz="2600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400" smtClean="0">
                <a:latin typeface="Constantia" pitchFamily="18" charset="0"/>
              </a:rPr>
              <a:t>(Hájíček, 2013)</a:t>
            </a:r>
            <a:endParaRPr lang="cs-CZ" sz="1400" smtClean="0">
              <a:latin typeface="Constantia" pitchFamily="18" charset="0"/>
            </a:endParaRP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Radka Denemarková</a:t>
            </a:r>
            <a:r>
              <a:rPr lang="cs-CZ" smtClean="0">
                <a:latin typeface="Constantia" pitchFamily="18" charset="0"/>
              </a:rPr>
              <a:t> </a:t>
            </a:r>
            <a:r>
              <a:rPr lang="cs-CZ" smtClean="0">
                <a:latin typeface="Constantia" pitchFamily="18" charset="0"/>
              </a:rPr>
              <a:t>(</a:t>
            </a:r>
            <a:r>
              <a:rPr lang="cs-CZ" smtClean="0">
                <a:latin typeface="Constantia" pitchFamily="18" charset="0"/>
              </a:rPr>
              <a:t>1968)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A </a:t>
            </a:r>
            <a:r>
              <a:rPr lang="cs-CZ" sz="2600" i="1" smtClean="0">
                <a:latin typeface="Constantia" pitchFamily="18" charset="0"/>
              </a:rPr>
              <a:t>já pořád kdo </a:t>
            </a:r>
            <a:r>
              <a:rPr lang="cs-CZ" sz="2600" i="1" smtClean="0">
                <a:latin typeface="Constantia" pitchFamily="18" charset="0"/>
              </a:rPr>
              <a:t>to </a:t>
            </a:r>
            <a:r>
              <a:rPr lang="cs-CZ" sz="2600" i="1" smtClean="0">
                <a:latin typeface="Constantia" pitchFamily="18" charset="0"/>
              </a:rPr>
              <a:t>tluče</a:t>
            </a:r>
            <a:r>
              <a:rPr lang="cs-CZ" sz="2600" i="1" smtClean="0">
                <a:latin typeface="Constantia" pitchFamily="18" charset="0"/>
              </a:rPr>
              <a:t> </a:t>
            </a:r>
            <a:r>
              <a:rPr lang="cs-CZ" sz="2600" smtClean="0">
                <a:latin typeface="Constantia" pitchFamily="18" charset="0"/>
              </a:rPr>
              <a:t>(2005)</a:t>
            </a:r>
            <a:endParaRPr lang="cs-CZ" sz="2600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Peníze </a:t>
            </a:r>
            <a:r>
              <a:rPr lang="cs-CZ" sz="2600" i="1" smtClean="0">
                <a:latin typeface="Constantia" pitchFamily="18" charset="0"/>
              </a:rPr>
              <a:t>od </a:t>
            </a:r>
            <a:r>
              <a:rPr lang="cs-CZ" sz="2600" i="1" smtClean="0">
                <a:latin typeface="Constantia" pitchFamily="18" charset="0"/>
              </a:rPr>
              <a:t>Hitlera</a:t>
            </a:r>
            <a:r>
              <a:rPr lang="cs-CZ" sz="2600" i="1" smtClean="0">
                <a:latin typeface="Constantia" pitchFamily="18" charset="0"/>
              </a:rPr>
              <a:t> </a:t>
            </a:r>
            <a:r>
              <a:rPr lang="cs-CZ" sz="2600" smtClean="0">
                <a:latin typeface="Constantia" pitchFamily="18" charset="0"/>
              </a:rPr>
              <a:t>(2006)</a:t>
            </a:r>
            <a:endParaRPr lang="cs-CZ" sz="2600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Smrt, nebudeš se báti aneb Příběh </a:t>
            </a:r>
            <a:r>
              <a:rPr lang="cs-CZ" sz="2600" i="1" smtClean="0">
                <a:latin typeface="Constantia" pitchFamily="18" charset="0"/>
              </a:rPr>
              <a:t>Petra </a:t>
            </a:r>
            <a:r>
              <a:rPr lang="cs-CZ" sz="2600" i="1" smtClean="0">
                <a:latin typeface="Constantia" pitchFamily="18" charset="0"/>
              </a:rPr>
              <a:t>Lébla </a:t>
            </a:r>
            <a:r>
              <a:rPr lang="cs-CZ" sz="2600" smtClean="0">
                <a:latin typeface="Constantia" pitchFamily="18" charset="0"/>
              </a:rPr>
              <a:t>(2008)</a:t>
            </a:r>
            <a:endParaRPr lang="cs-CZ" sz="2600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Spací </a:t>
            </a:r>
            <a:r>
              <a:rPr lang="cs-CZ" sz="2600" i="1" smtClean="0">
                <a:latin typeface="Constantia" pitchFamily="18" charset="0"/>
              </a:rPr>
              <a:t>vady </a:t>
            </a:r>
            <a:r>
              <a:rPr lang="cs-CZ" sz="2600" smtClean="0">
                <a:latin typeface="Constantia" pitchFamily="18" charset="0"/>
              </a:rPr>
              <a:t>(divadelní hra,</a:t>
            </a:r>
            <a:r>
              <a:rPr lang="cs-CZ" sz="2600" smtClean="0">
                <a:latin typeface="Constantia" pitchFamily="18" charset="0"/>
              </a:rPr>
              <a:t> </a:t>
            </a:r>
            <a:r>
              <a:rPr lang="cs-CZ" sz="2600" smtClean="0">
                <a:latin typeface="Constantia" pitchFamily="18" charset="0"/>
              </a:rPr>
              <a:t>2010)</a:t>
            </a:r>
            <a:endParaRPr lang="cs-CZ" sz="2600" smtClean="0">
              <a:latin typeface="Constantia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Kobold. Přebytky něhy. </a:t>
            </a:r>
            <a:r>
              <a:rPr lang="cs-CZ" sz="2600" i="1" smtClean="0">
                <a:latin typeface="Constantia" pitchFamily="18" charset="0"/>
              </a:rPr>
              <a:t>Přebytky </a:t>
            </a:r>
            <a:r>
              <a:rPr lang="cs-CZ" sz="2600" i="1" smtClean="0">
                <a:latin typeface="Constantia" pitchFamily="18" charset="0"/>
              </a:rPr>
              <a:t>lidí </a:t>
            </a:r>
            <a:r>
              <a:rPr lang="cs-CZ" sz="2600" smtClean="0">
                <a:latin typeface="Constantia" pitchFamily="18" charset="0"/>
              </a:rPr>
              <a:t>(2011)</a:t>
            </a:r>
          </a:p>
          <a:p>
            <a:pPr>
              <a:buFont typeface="Arial" pitchFamily="34" charset="0"/>
              <a:buChar char="•"/>
            </a:pPr>
            <a:endParaRPr lang="cs-CZ" sz="2600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400" smtClean="0">
                <a:latin typeface="Constantia" pitchFamily="18" charset="0"/>
              </a:rPr>
              <a:t>(Portál české literatury, 2013a)</a:t>
            </a:r>
            <a:endParaRPr lang="cs-CZ" sz="1400" smtClean="0">
              <a:latin typeface="Constantia" pitchFamily="18" charset="0"/>
            </a:endParaRP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Jaroslav Rudiš </a:t>
            </a:r>
            <a:r>
              <a:rPr lang="cs-CZ" smtClean="0">
                <a:latin typeface="Constantia" pitchFamily="18" charset="0"/>
              </a:rPr>
              <a:t>(1972)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Nebe </a:t>
            </a:r>
            <a:r>
              <a:rPr lang="cs-CZ" sz="2600" i="1" smtClean="0">
                <a:latin typeface="Constantia" pitchFamily="18" charset="0"/>
              </a:rPr>
              <a:t>pod </a:t>
            </a:r>
            <a:r>
              <a:rPr lang="cs-CZ" sz="2600" i="1" smtClean="0">
                <a:latin typeface="Constantia" pitchFamily="18" charset="0"/>
              </a:rPr>
              <a:t>Berlínem </a:t>
            </a:r>
            <a:r>
              <a:rPr lang="cs-CZ" sz="2600" smtClean="0">
                <a:latin typeface="Constantia" pitchFamily="18" charset="0"/>
              </a:rPr>
              <a:t>(2002)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Bílý potok. Alois Nebel </a:t>
            </a:r>
            <a:r>
              <a:rPr lang="cs-CZ" sz="2600" smtClean="0">
                <a:latin typeface="Constantia" pitchFamily="18" charset="0"/>
              </a:rPr>
              <a:t>(komiks s</a:t>
            </a:r>
            <a:r>
              <a:rPr lang="cs-CZ" sz="2600" smtClean="0">
                <a:latin typeface="Constantia" pitchFamily="18" charset="0"/>
              </a:rPr>
              <a:t> J</a:t>
            </a:r>
            <a:r>
              <a:rPr lang="cs-CZ" sz="2600" smtClean="0">
                <a:latin typeface="Constantia" pitchFamily="18" charset="0"/>
              </a:rPr>
              <a:t>. </a:t>
            </a:r>
            <a:r>
              <a:rPr lang="cs-CZ" sz="2600" smtClean="0">
                <a:latin typeface="Constantia" pitchFamily="18" charset="0"/>
              </a:rPr>
              <a:t>Švejdíkem, 2003)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Hlavní nádraží. Alois Nebel </a:t>
            </a:r>
            <a:r>
              <a:rPr lang="cs-CZ" sz="2600" smtClean="0">
                <a:latin typeface="Constantia" pitchFamily="18" charset="0"/>
              </a:rPr>
              <a:t>(komiks s</a:t>
            </a:r>
            <a:r>
              <a:rPr lang="cs-CZ" sz="2600" smtClean="0">
                <a:latin typeface="Constantia" pitchFamily="18" charset="0"/>
              </a:rPr>
              <a:t> J</a:t>
            </a:r>
            <a:r>
              <a:rPr lang="cs-CZ" sz="2600" smtClean="0">
                <a:latin typeface="Constantia" pitchFamily="18" charset="0"/>
              </a:rPr>
              <a:t>. </a:t>
            </a:r>
            <a:r>
              <a:rPr lang="cs-CZ" sz="2600" smtClean="0">
                <a:latin typeface="Constantia" pitchFamily="18" charset="0"/>
              </a:rPr>
              <a:t>Švejdíkem, 2004)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Zlaté hory. Alois Nebel </a:t>
            </a:r>
            <a:r>
              <a:rPr lang="cs-CZ" sz="2600" smtClean="0">
                <a:latin typeface="Constantia" pitchFamily="18" charset="0"/>
              </a:rPr>
              <a:t>(komiks s </a:t>
            </a:r>
            <a:r>
              <a:rPr lang="cs-CZ" sz="2600" smtClean="0">
                <a:latin typeface="Constantia" pitchFamily="18" charset="0"/>
              </a:rPr>
              <a:t>J</a:t>
            </a:r>
            <a:r>
              <a:rPr lang="cs-CZ" sz="2600" smtClean="0">
                <a:latin typeface="Constantia" pitchFamily="18" charset="0"/>
              </a:rPr>
              <a:t>. </a:t>
            </a:r>
            <a:r>
              <a:rPr lang="cs-CZ" sz="2600" smtClean="0">
                <a:latin typeface="Constantia" pitchFamily="18" charset="0"/>
              </a:rPr>
              <a:t>Švejdíkem, 2005)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Léto </a:t>
            </a:r>
            <a:r>
              <a:rPr lang="cs-CZ" sz="2600" i="1" smtClean="0">
                <a:latin typeface="Constantia" pitchFamily="18" charset="0"/>
              </a:rPr>
              <a:t>v Laponsku </a:t>
            </a:r>
            <a:r>
              <a:rPr lang="cs-CZ" sz="2600" smtClean="0">
                <a:latin typeface="Constantia" pitchFamily="18" charset="0"/>
              </a:rPr>
              <a:t>(s </a:t>
            </a:r>
            <a:r>
              <a:rPr lang="cs-CZ" sz="2600" smtClean="0">
                <a:latin typeface="Constantia" pitchFamily="18" charset="0"/>
              </a:rPr>
              <a:t>P</a:t>
            </a:r>
            <a:r>
              <a:rPr lang="cs-CZ" sz="2600" smtClean="0">
                <a:latin typeface="Constantia" pitchFamily="18" charset="0"/>
              </a:rPr>
              <a:t>. Pýchou, 2006)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Grandhotel </a:t>
            </a:r>
            <a:r>
              <a:rPr lang="cs-CZ" sz="2600" smtClean="0">
                <a:latin typeface="Constantia" pitchFamily="18" charset="0"/>
              </a:rPr>
              <a:t>(2006)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Potichu </a:t>
            </a:r>
            <a:r>
              <a:rPr lang="cs-CZ" sz="2600" smtClean="0">
                <a:latin typeface="Constantia" pitchFamily="18" charset="0"/>
              </a:rPr>
              <a:t>(2007)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Tympanum </a:t>
            </a:r>
            <a:r>
              <a:rPr lang="cs-CZ" sz="2600" smtClean="0">
                <a:latin typeface="Constantia" pitchFamily="18" charset="0"/>
              </a:rPr>
              <a:t>(2007)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Na trati. Alois Nebel </a:t>
            </a:r>
            <a:r>
              <a:rPr lang="cs-CZ" sz="2600" smtClean="0">
                <a:latin typeface="Constantia" pitchFamily="18" charset="0"/>
              </a:rPr>
              <a:t>(s J</a:t>
            </a:r>
            <a:r>
              <a:rPr lang="cs-CZ" sz="2600" smtClean="0">
                <a:latin typeface="Constantia" pitchFamily="18" charset="0"/>
              </a:rPr>
              <a:t>. </a:t>
            </a:r>
            <a:r>
              <a:rPr lang="cs-CZ" sz="2600" smtClean="0">
                <a:latin typeface="Constantia" pitchFamily="18" charset="0"/>
              </a:rPr>
              <a:t>Švejdíkem, 2008)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Konec </a:t>
            </a:r>
            <a:r>
              <a:rPr lang="cs-CZ" sz="2600" i="1" smtClean="0">
                <a:latin typeface="Constantia" pitchFamily="18" charset="0"/>
              </a:rPr>
              <a:t>punku </a:t>
            </a:r>
            <a:r>
              <a:rPr lang="cs-CZ" sz="2600" i="1" smtClean="0">
                <a:latin typeface="Constantia" pitchFamily="18" charset="0"/>
              </a:rPr>
              <a:t>v </a:t>
            </a:r>
            <a:r>
              <a:rPr lang="cs-CZ" sz="2600" i="1" smtClean="0">
                <a:latin typeface="Constantia" pitchFamily="18" charset="0"/>
              </a:rPr>
              <a:t>Helsinkách </a:t>
            </a:r>
            <a:r>
              <a:rPr lang="cs-CZ" sz="2600" smtClean="0">
                <a:latin typeface="Constantia" pitchFamily="18" charset="0"/>
              </a:rPr>
              <a:t>(2010)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Národní třída </a:t>
            </a:r>
            <a:r>
              <a:rPr lang="cs-CZ" sz="2600" smtClean="0">
                <a:latin typeface="Constantia" pitchFamily="18" charset="0"/>
              </a:rPr>
              <a:t>(2013)</a:t>
            </a:r>
            <a:endParaRPr lang="cs-CZ" sz="2600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400" smtClean="0">
                <a:latin typeface="Constantia" pitchFamily="18" charset="0"/>
              </a:rPr>
              <a:t>(Portál české literatury, 2013b)</a:t>
            </a:r>
            <a:endParaRPr lang="cs-CZ" sz="1400" smtClean="0">
              <a:latin typeface="Constantia" pitchFamily="18" charset="0"/>
            </a:endParaRP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Petra Hůlová </a:t>
            </a:r>
            <a:r>
              <a:rPr lang="cs-CZ" smtClean="0">
                <a:latin typeface="Constantia" pitchFamily="18" charset="0"/>
              </a:rPr>
              <a:t>(1979)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Paměť </a:t>
            </a:r>
            <a:r>
              <a:rPr lang="cs-CZ" sz="2600" i="1" smtClean="0">
                <a:latin typeface="Constantia" pitchFamily="18" charset="0"/>
              </a:rPr>
              <a:t>mojí </a:t>
            </a:r>
            <a:r>
              <a:rPr lang="cs-CZ" sz="2600" i="1" smtClean="0">
                <a:latin typeface="Constantia" pitchFamily="18" charset="0"/>
              </a:rPr>
              <a:t>babičce </a:t>
            </a:r>
            <a:r>
              <a:rPr lang="cs-CZ" sz="2600" smtClean="0">
                <a:latin typeface="Constantia" pitchFamily="18" charset="0"/>
              </a:rPr>
              <a:t>(2002)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Přes </a:t>
            </a:r>
            <a:r>
              <a:rPr lang="cs-CZ" sz="2600" i="1" smtClean="0">
                <a:latin typeface="Constantia" pitchFamily="18" charset="0"/>
              </a:rPr>
              <a:t>matný </a:t>
            </a:r>
            <a:r>
              <a:rPr lang="cs-CZ" sz="2600" i="1" smtClean="0">
                <a:latin typeface="Constantia" pitchFamily="18" charset="0"/>
              </a:rPr>
              <a:t>sklo </a:t>
            </a:r>
            <a:r>
              <a:rPr lang="cs-CZ" sz="2600" smtClean="0">
                <a:latin typeface="Constantia" pitchFamily="18" charset="0"/>
              </a:rPr>
              <a:t>(2004)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Cirkus </a:t>
            </a:r>
            <a:r>
              <a:rPr lang="cs-CZ" sz="2600" i="1" smtClean="0">
                <a:latin typeface="Constantia" pitchFamily="18" charset="0"/>
              </a:rPr>
              <a:t>Les </a:t>
            </a:r>
            <a:r>
              <a:rPr lang="cs-CZ" sz="2600" i="1" smtClean="0">
                <a:latin typeface="Constantia" pitchFamily="18" charset="0"/>
              </a:rPr>
              <a:t>Mémoires </a:t>
            </a:r>
            <a:r>
              <a:rPr lang="cs-CZ" sz="2600" smtClean="0">
                <a:latin typeface="Constantia" pitchFamily="18" charset="0"/>
              </a:rPr>
              <a:t>(2005)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Umělohmotný třípokoj </a:t>
            </a:r>
            <a:r>
              <a:rPr lang="cs-CZ" sz="2600" smtClean="0">
                <a:latin typeface="Constantia" pitchFamily="18" charset="0"/>
              </a:rPr>
              <a:t>(2006)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Stanice Tajga </a:t>
            </a:r>
            <a:r>
              <a:rPr lang="cs-CZ" sz="2600" smtClean="0">
                <a:latin typeface="Constantia" pitchFamily="18" charset="0"/>
              </a:rPr>
              <a:t>(2008)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Strážci </a:t>
            </a:r>
            <a:r>
              <a:rPr lang="cs-CZ" sz="2600" i="1" smtClean="0">
                <a:latin typeface="Constantia" pitchFamily="18" charset="0"/>
              </a:rPr>
              <a:t>občanského </a:t>
            </a:r>
            <a:r>
              <a:rPr lang="cs-CZ" sz="2600" i="1" smtClean="0">
                <a:latin typeface="Constantia" pitchFamily="18" charset="0"/>
              </a:rPr>
              <a:t>dobra </a:t>
            </a:r>
            <a:r>
              <a:rPr lang="cs-CZ" sz="2600" smtClean="0">
                <a:latin typeface="Constantia" pitchFamily="18" charset="0"/>
              </a:rPr>
              <a:t>(2010)</a:t>
            </a:r>
          </a:p>
          <a:p>
            <a:pPr>
              <a:buFont typeface="Arial" pitchFamily="34" charset="0"/>
              <a:buChar char="•"/>
            </a:pPr>
            <a:r>
              <a:rPr lang="cs-CZ" sz="2600" i="1" smtClean="0">
                <a:latin typeface="Constantia" pitchFamily="18" charset="0"/>
              </a:rPr>
              <a:t>Čechy</a:t>
            </a:r>
            <a:r>
              <a:rPr lang="cs-CZ" sz="2600" i="1" smtClean="0">
                <a:latin typeface="Constantia" pitchFamily="18" charset="0"/>
              </a:rPr>
              <a:t>, </a:t>
            </a:r>
            <a:r>
              <a:rPr lang="cs-CZ" sz="2600" i="1" smtClean="0">
                <a:latin typeface="Constantia" pitchFamily="18" charset="0"/>
              </a:rPr>
              <a:t>země </a:t>
            </a:r>
            <a:r>
              <a:rPr lang="cs-CZ" sz="2600" i="1" smtClean="0">
                <a:latin typeface="Constantia" pitchFamily="18" charset="0"/>
              </a:rPr>
              <a:t>zaslíbená </a:t>
            </a:r>
            <a:r>
              <a:rPr lang="cs-CZ" sz="2800" smtClean="0">
                <a:latin typeface="Constantia" pitchFamily="18" charset="0"/>
              </a:rPr>
              <a:t>(</a:t>
            </a:r>
            <a:r>
              <a:rPr lang="cs-CZ" sz="2600" smtClean="0">
                <a:latin typeface="Constantia" pitchFamily="18" charset="0"/>
              </a:rPr>
              <a:t>2012)</a:t>
            </a: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(Portál české literatury, 2013c)</a:t>
            </a: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Kateřina Tučková </a:t>
            </a:r>
            <a:r>
              <a:rPr lang="cs-CZ" smtClean="0">
                <a:latin typeface="Constantia" pitchFamily="18" charset="0"/>
              </a:rPr>
              <a:t>(1980)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i="1" smtClean="0">
                <a:latin typeface="Constantia" pitchFamily="18" charset="0"/>
              </a:rPr>
              <a:t>Montespaniáda</a:t>
            </a:r>
            <a:r>
              <a:rPr lang="cs-CZ" smtClean="0">
                <a:latin typeface="Constantia" pitchFamily="18" charset="0"/>
              </a:rPr>
              <a:t> (2006)</a:t>
            </a:r>
          </a:p>
          <a:p>
            <a:pPr>
              <a:buFont typeface="Arial" pitchFamily="34" charset="0"/>
              <a:buChar char="•"/>
            </a:pPr>
            <a:r>
              <a:rPr lang="cs-CZ" i="1" smtClean="0">
                <a:latin typeface="Constantia" pitchFamily="18" charset="0"/>
              </a:rPr>
              <a:t>Vyhnání Gerty Schnirch </a:t>
            </a:r>
            <a:r>
              <a:rPr lang="cs-CZ" smtClean="0">
                <a:latin typeface="Constantia" pitchFamily="18" charset="0"/>
              </a:rPr>
              <a:t>(2009)</a:t>
            </a:r>
          </a:p>
          <a:p>
            <a:pPr>
              <a:buFont typeface="Arial" pitchFamily="34" charset="0"/>
              <a:buChar char="•"/>
            </a:pPr>
            <a:r>
              <a:rPr lang="cs-CZ" i="1" smtClean="0">
                <a:latin typeface="Constantia" pitchFamily="18" charset="0"/>
              </a:rPr>
              <a:t>Žítkovské bohyně </a:t>
            </a:r>
            <a:r>
              <a:rPr lang="cs-CZ" smtClean="0">
                <a:latin typeface="Constantia" pitchFamily="18" charset="0"/>
              </a:rPr>
              <a:t>(2012)</a:t>
            </a: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</a:t>
            </a:r>
            <a:r>
              <a:rPr lang="cs-CZ" sz="1200" smtClean="0">
                <a:latin typeface="Constantia" pitchFamily="18" charset="0"/>
              </a:rPr>
              <a:t>Národní knihovna</a:t>
            </a:r>
            <a:r>
              <a:rPr lang="cs-CZ" sz="1200" smtClean="0">
                <a:latin typeface="Constantia" pitchFamily="18" charset="0"/>
              </a:rPr>
              <a:t>, </a:t>
            </a:r>
            <a:r>
              <a:rPr lang="cs-CZ" sz="1200" smtClean="0">
                <a:latin typeface="Constantia" pitchFamily="18" charset="0"/>
              </a:rPr>
              <a:t>2013a)</a:t>
            </a:r>
            <a:endParaRPr lang="cs-CZ" sz="1200" smtClean="0">
              <a:latin typeface="Constantia" pitchFamily="18" charset="0"/>
            </a:endParaRPr>
          </a:p>
          <a:p>
            <a:pPr>
              <a:buNone/>
            </a:pPr>
            <a:endParaRPr lang="cs-CZ" sz="2500" smtClean="0">
              <a:latin typeface="Constantia" pitchFamily="18" charset="0"/>
            </a:endParaRPr>
          </a:p>
          <a:p>
            <a:pPr marL="0">
              <a:buNone/>
            </a:pPr>
            <a:endParaRPr lang="cs-CZ" sz="2500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Kateřina Tučková </a:t>
            </a:r>
            <a:r>
              <a:rPr lang="cs-CZ" smtClean="0">
                <a:latin typeface="Constantia" pitchFamily="18" charset="0"/>
              </a:rPr>
              <a:t>(1980)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lnSpcReduction="10000"/>
          </a:bodyPr>
          <a:lstStyle/>
          <a:p>
            <a:pPr marL="0">
              <a:buNone/>
            </a:pPr>
            <a:r>
              <a:rPr lang="cs-CZ" sz="2500" smtClean="0">
                <a:latin typeface="Constantia" pitchFamily="18" charset="0"/>
              </a:rPr>
              <a:t>Přečtěte si rozhovor s Kateřinou Tučkovou s názvem „Jak se stát spisovatelkou“ (Literární noviny, červenec – srpen 2013, s. 4 – 7.) Odpovězte na následující otázky:</a:t>
            </a:r>
          </a:p>
          <a:p>
            <a:pPr marL="0">
              <a:buNone/>
            </a:pPr>
            <a:r>
              <a:rPr lang="cs-CZ" sz="2500" i="1" smtClean="0">
                <a:latin typeface="Constantia" pitchFamily="18" charset="0"/>
              </a:rPr>
              <a:t>Jakých literárních ocenění autorka dosáhla?</a:t>
            </a:r>
          </a:p>
          <a:p>
            <a:pPr marL="0">
              <a:buNone/>
            </a:pPr>
            <a:r>
              <a:rPr lang="cs-CZ" sz="2500" i="1" smtClean="0">
                <a:latin typeface="Constantia" pitchFamily="18" charset="0"/>
              </a:rPr>
              <a:t>Co je (či v době rozhovoru bylo) jejím zaměstnáním?</a:t>
            </a:r>
          </a:p>
          <a:p>
            <a:pPr marL="0">
              <a:buNone/>
            </a:pPr>
            <a:r>
              <a:rPr lang="cs-CZ" sz="2500" i="1" smtClean="0">
                <a:latin typeface="Constantia" pitchFamily="18" charset="0"/>
              </a:rPr>
              <a:t>Co je pro ní při tvůrčím procesu nejzajímavější?</a:t>
            </a:r>
          </a:p>
          <a:p>
            <a:pPr algn="ctr">
              <a:buNone/>
            </a:pPr>
            <a:endParaRPr lang="cs-CZ" sz="1800" smtClean="0">
              <a:latin typeface="Constantia" pitchFamily="18" charset="0"/>
              <a:hlinkClick r:id="rId2"/>
            </a:endParaRPr>
          </a:p>
          <a:p>
            <a:pPr algn="ctr">
              <a:buNone/>
            </a:pPr>
            <a:endParaRPr lang="cs-CZ" sz="1800" smtClean="0">
              <a:latin typeface="Constantia" pitchFamily="18" charset="0"/>
              <a:hlinkClick r:id="rId2"/>
            </a:endParaRPr>
          </a:p>
          <a:p>
            <a:pPr algn="ctr">
              <a:buNone/>
            </a:pPr>
            <a:r>
              <a:rPr lang="cs-CZ" sz="2800" smtClean="0">
                <a:latin typeface="Constantia" pitchFamily="18" charset="0"/>
                <a:hlinkClick r:id="rId2"/>
              </a:rPr>
              <a:t>Jak se stát spisovatelkou</a:t>
            </a:r>
            <a:endParaRPr lang="cs-CZ" sz="28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(Tučková, 2013)</a:t>
            </a: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latin typeface="Constantia" pitchFamily="18" charset="0"/>
              </a:rPr>
              <a:t>Petra Soukupová </a:t>
            </a:r>
            <a:r>
              <a:rPr lang="cs-CZ" smtClean="0">
                <a:latin typeface="Constantia" pitchFamily="18" charset="0"/>
              </a:rPr>
              <a:t>(1982)</a:t>
            </a:r>
            <a:endParaRPr lang="cs-CZ"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i="1" smtClean="0">
                <a:latin typeface="Constantia" pitchFamily="18" charset="0"/>
              </a:rPr>
              <a:t>K moři </a:t>
            </a:r>
            <a:r>
              <a:rPr lang="cs-CZ" smtClean="0">
                <a:latin typeface="Constantia" pitchFamily="18" charset="0"/>
              </a:rPr>
              <a:t>(2007)</a:t>
            </a:r>
          </a:p>
          <a:p>
            <a:pPr>
              <a:buFont typeface="Arial" pitchFamily="34" charset="0"/>
              <a:buChar char="•"/>
            </a:pPr>
            <a:r>
              <a:rPr lang="cs-CZ" i="1" smtClean="0">
                <a:latin typeface="Constantia" pitchFamily="18" charset="0"/>
              </a:rPr>
              <a:t>Zmizet </a:t>
            </a:r>
            <a:r>
              <a:rPr lang="cs-CZ" smtClean="0">
                <a:latin typeface="Constantia" pitchFamily="18" charset="0"/>
              </a:rPr>
              <a:t>(2009)</a:t>
            </a:r>
          </a:p>
          <a:p>
            <a:pPr>
              <a:buFont typeface="Arial" pitchFamily="34" charset="0"/>
              <a:buChar char="•"/>
            </a:pPr>
            <a:r>
              <a:rPr lang="cs-CZ" i="1" smtClean="0">
                <a:latin typeface="Constantia" pitchFamily="18" charset="0"/>
              </a:rPr>
              <a:t>Marta v roce vetřelce </a:t>
            </a:r>
            <a:r>
              <a:rPr lang="cs-CZ" smtClean="0">
                <a:latin typeface="Constantia" pitchFamily="18" charset="0"/>
              </a:rPr>
              <a:t>(2011)</a:t>
            </a:r>
            <a:r>
              <a:rPr lang="cs-CZ" i="1" smtClean="0">
                <a:latin typeface="Constantia" pitchFamily="18" charset="0"/>
              </a:rPr>
              <a:t/>
            </a:r>
            <a:br>
              <a:rPr lang="cs-CZ" i="1" smtClean="0">
                <a:latin typeface="Constantia" pitchFamily="18" charset="0"/>
              </a:rPr>
            </a:br>
            <a:r>
              <a:rPr lang="cs-CZ" i="1" smtClean="0">
                <a:latin typeface="Constantia" pitchFamily="18" charset="0"/>
              </a:rPr>
              <a:t/>
            </a:r>
            <a:br>
              <a:rPr lang="cs-CZ" i="1" smtClean="0">
                <a:latin typeface="Constantia" pitchFamily="18" charset="0"/>
              </a:rPr>
            </a:br>
            <a:r>
              <a:rPr lang="cs-CZ" i="1" smtClean="0">
                <a:latin typeface="Constantia" pitchFamily="18" charset="0"/>
              </a:rPr>
              <a:t/>
            </a:r>
            <a:br>
              <a:rPr lang="cs-CZ" i="1" smtClean="0">
                <a:latin typeface="Constantia" pitchFamily="18" charset="0"/>
              </a:rPr>
            </a:br>
            <a:r>
              <a:rPr lang="cs-CZ" i="1" smtClean="0">
                <a:latin typeface="Constantia" pitchFamily="18" charset="0"/>
              </a:rPr>
              <a:t/>
            </a:r>
            <a:br>
              <a:rPr lang="cs-CZ" i="1" smtClean="0">
                <a:latin typeface="Constantia" pitchFamily="18" charset="0"/>
              </a:rPr>
            </a:b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endParaRPr lang="cs-CZ" sz="1200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</a:t>
            </a:r>
            <a:r>
              <a:rPr lang="cs-CZ" sz="1200" smtClean="0">
                <a:latin typeface="Constantia" pitchFamily="18" charset="0"/>
              </a:rPr>
              <a:t>Národní knihovna</a:t>
            </a:r>
            <a:r>
              <a:rPr lang="cs-CZ" sz="1200" smtClean="0">
                <a:latin typeface="Constantia" pitchFamily="18" charset="0"/>
              </a:rPr>
              <a:t>, </a:t>
            </a:r>
            <a:r>
              <a:rPr lang="cs-CZ" sz="1200" smtClean="0">
                <a:latin typeface="Constantia" pitchFamily="18" charset="0"/>
              </a:rPr>
              <a:t>2013b)</a:t>
            </a:r>
            <a:endParaRPr lang="cs-CZ" sz="1200" smtClean="0">
              <a:latin typeface="Constantia" pitchFamily="18" charset="0"/>
            </a:endParaRPr>
          </a:p>
          <a:p>
            <a:pPr>
              <a:buNone/>
            </a:pPr>
            <a:endParaRPr lang="cs-CZ" sz="2500" smtClean="0">
              <a:latin typeface="Constantia" pitchFamily="18" charset="0"/>
            </a:endParaRPr>
          </a:p>
          <a:p>
            <a:pPr marL="0">
              <a:buNone/>
            </a:pPr>
            <a:endParaRPr lang="cs-CZ" sz="2500" smtClean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403648" y="1447800"/>
            <a:ext cx="7488832" cy="5149552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cs-CZ" sz="1200" smtClean="0"/>
              <a:t>HÁJÍČEK, Jiří. </a:t>
            </a:r>
            <a:r>
              <a:rPr lang="cs-CZ" sz="1200" i="1" smtClean="0"/>
              <a:t>Jiří Hájíček – Knihy. </a:t>
            </a:r>
            <a:r>
              <a:rPr lang="cs-CZ" sz="1200" smtClean="0"/>
              <a:t>[online]. [cit. 23.11.2013]. Dostupný na WWW</a:t>
            </a:r>
            <a:r>
              <a:rPr lang="cs-CZ" sz="1200" smtClean="0"/>
              <a:t>: </a:t>
            </a:r>
            <a:r>
              <a:rPr lang="cs-CZ" sz="1200" smtClean="0"/>
              <a:t>http://www.hajicek.info/3_knihy.html</a:t>
            </a:r>
            <a:endParaRPr lang="cs-CZ" sz="1200" i="1" smtClean="0"/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HRUŠKA</a:t>
            </a:r>
            <a:r>
              <a:rPr lang="cs-CZ" sz="1200" smtClean="0"/>
              <a:t>, Petr; MACHALA, Lubomír; VODIČKA, Libor a kol. </a:t>
            </a:r>
            <a:r>
              <a:rPr lang="cs-CZ" sz="1200" i="1" smtClean="0"/>
              <a:t>V</a:t>
            </a:r>
            <a:r>
              <a:rPr lang="cs-CZ" sz="1200" i="1" smtClean="0"/>
              <a:t> souřadnicích volnosti. Česká literatura devadesátých let dvacátého století v interpretacích</a:t>
            </a:r>
            <a:r>
              <a:rPr lang="cs-CZ" sz="1200" smtClean="0"/>
              <a:t>. Praha: Academia, 2008, ISBN 978-80-200-1630-0.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KATALOG NÁRODNÍ KNIHOVNY </a:t>
            </a:r>
            <a:r>
              <a:rPr lang="cs-CZ" sz="1200" smtClean="0"/>
              <a:t>V</a:t>
            </a:r>
            <a:r>
              <a:rPr lang="cs-CZ" sz="1200" smtClean="0"/>
              <a:t> </a:t>
            </a:r>
            <a:r>
              <a:rPr lang="cs-CZ" sz="1200" smtClean="0"/>
              <a:t>PRAZE (a). </a:t>
            </a:r>
            <a:r>
              <a:rPr lang="cs-CZ" sz="1200" i="1" smtClean="0"/>
              <a:t>Kateřina Tučková</a:t>
            </a:r>
            <a:r>
              <a:rPr lang="cs-CZ" sz="1200" smtClean="0"/>
              <a:t>. </a:t>
            </a:r>
            <a:r>
              <a:rPr lang="cs-CZ" sz="1200" smtClean="0"/>
              <a:t>[cit. </a:t>
            </a:r>
            <a:r>
              <a:rPr lang="cs-CZ" sz="1200" smtClean="0"/>
              <a:t>16.11.2013</a:t>
            </a:r>
            <a:r>
              <a:rPr lang="cs-CZ" sz="1200" smtClean="0"/>
              <a:t>]. Dostupný na WWW: </a:t>
            </a:r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http</a:t>
            </a:r>
            <a:r>
              <a:rPr lang="cs-CZ" sz="1200" smtClean="0"/>
              <a:t>://</a:t>
            </a:r>
            <a:r>
              <a:rPr lang="cs-CZ" sz="1200" smtClean="0"/>
              <a:t>aleph.nkp.cz/F/E9F8K5SEN9MSUUBTSGTPJJ5VNCBADG4HM52QGVTFY9GB8HNC3Q-62543?func=short-jump&amp;jump=000001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KATALOG NÁRODNÍ KNIHOVNY V </a:t>
            </a:r>
            <a:r>
              <a:rPr lang="cs-CZ" sz="1200" smtClean="0"/>
              <a:t>PRAZE </a:t>
            </a:r>
            <a:r>
              <a:rPr lang="cs-CZ" sz="1200" smtClean="0"/>
              <a:t>(b). </a:t>
            </a:r>
            <a:r>
              <a:rPr lang="cs-CZ" sz="1200" i="1" smtClean="0"/>
              <a:t>Petra Soukupová</a:t>
            </a:r>
            <a:r>
              <a:rPr lang="cs-CZ" sz="1200" smtClean="0"/>
              <a:t>. </a:t>
            </a:r>
            <a:r>
              <a:rPr lang="cs-CZ" sz="1200" smtClean="0"/>
              <a:t>[cit</a:t>
            </a:r>
            <a:r>
              <a:rPr lang="cs-CZ" sz="1200" smtClean="0"/>
              <a:t>. </a:t>
            </a:r>
            <a:r>
              <a:rPr lang="cs-CZ" sz="1200" smtClean="0"/>
              <a:t>17.11.2013</a:t>
            </a:r>
            <a:r>
              <a:rPr lang="cs-CZ" sz="1200" smtClean="0"/>
              <a:t>]. Dostupný na WWW: </a:t>
            </a:r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http://aleph.nkp.cz/F/FPTH9946Q944YKCURRR7N22DNNBH681JPU6PNG92KX91UV4VNC-45393?func=short-sort&amp;set_number=026241&amp;sort_option=01---D03---A</a:t>
            </a:r>
            <a:endParaRPr lang="cs-CZ" sz="1200" smtClean="0"/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PORTÁL </a:t>
            </a:r>
            <a:r>
              <a:rPr lang="cs-CZ" sz="1200" smtClean="0"/>
              <a:t>ČESKÉ </a:t>
            </a:r>
            <a:r>
              <a:rPr lang="cs-CZ" sz="1200" smtClean="0"/>
              <a:t>LITERATURY (a). </a:t>
            </a:r>
            <a:r>
              <a:rPr lang="cs-CZ" sz="1200" i="1" smtClean="0"/>
              <a:t>Radka Denemarková</a:t>
            </a:r>
            <a:r>
              <a:rPr lang="cs-CZ" sz="1200" i="1" smtClean="0"/>
              <a:t>. </a:t>
            </a:r>
            <a:r>
              <a:rPr lang="cs-CZ" sz="1200" smtClean="0"/>
              <a:t>[cit. 23.11.2013]. Dostupný na WWW:</a:t>
            </a:r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http://</a:t>
            </a:r>
            <a:r>
              <a:rPr lang="cs-CZ" sz="1200" smtClean="0"/>
              <a:t>www.czechlit.cz/autori/denemarkova-radka/author.bibliografie</a:t>
            </a:r>
            <a:r>
              <a:rPr lang="cs-CZ" sz="1200" smtClean="0"/>
              <a:t>/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PORTÁL ČESKÉ </a:t>
            </a:r>
            <a:r>
              <a:rPr lang="cs-CZ" sz="1200" smtClean="0"/>
              <a:t>LITERATURY </a:t>
            </a:r>
            <a:r>
              <a:rPr lang="cs-CZ" sz="1200" smtClean="0"/>
              <a:t>(b). </a:t>
            </a:r>
            <a:r>
              <a:rPr lang="cs-CZ" sz="1200" i="1" smtClean="0"/>
              <a:t>Jaroslav Rudiš. </a:t>
            </a:r>
            <a:r>
              <a:rPr lang="cs-CZ" sz="1200" smtClean="0"/>
              <a:t>[cit. 23.11.2013]. Dostupný </a:t>
            </a:r>
            <a:r>
              <a:rPr lang="cs-CZ" sz="1200" smtClean="0"/>
              <a:t>na </a:t>
            </a:r>
            <a:r>
              <a:rPr lang="cs-CZ" sz="1200" smtClean="0"/>
              <a:t>WWW: </a:t>
            </a: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http://www.czechlit.cz/autori/rudis-jaroslav/author.bibliografie/?filterLabel=&amp;filterLang=101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PORTÁL ČESKÉ </a:t>
            </a:r>
            <a:r>
              <a:rPr lang="cs-CZ" sz="1200" smtClean="0"/>
              <a:t>LITERATURY </a:t>
            </a:r>
            <a:r>
              <a:rPr lang="cs-CZ" sz="1200" smtClean="0"/>
              <a:t>(c). </a:t>
            </a:r>
            <a:r>
              <a:rPr lang="cs-CZ" sz="1200" i="1" smtClean="0"/>
              <a:t>Petra Hůlová. </a:t>
            </a:r>
            <a:r>
              <a:rPr lang="cs-CZ" sz="1200" smtClean="0"/>
              <a:t>[cit. 23.11.2013]. Dostupný na WWW: </a:t>
            </a:r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http</a:t>
            </a:r>
            <a:r>
              <a:rPr lang="cs-CZ" sz="1200" smtClean="0"/>
              <a:t>://www.czechlit.cz/autori/hulova-petra/author.bibliografie/?filterLabel=&amp;filterLang=101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TUČKOVÁ, Kateřina. </a:t>
            </a:r>
            <a:r>
              <a:rPr lang="cs-CZ" sz="1200" i="1" smtClean="0"/>
              <a:t>Kateřina Tučková – Články a rozhovory</a:t>
            </a:r>
            <a:r>
              <a:rPr lang="cs-CZ" sz="1200" smtClean="0"/>
              <a:t>. </a:t>
            </a:r>
            <a:r>
              <a:rPr lang="cs-CZ" sz="1200" smtClean="0"/>
              <a:t>[cit. 23.11.2013]. Dostupný na WWW</a:t>
            </a:r>
            <a:r>
              <a:rPr lang="cs-CZ" sz="1200" smtClean="0"/>
              <a:t>: </a:t>
            </a:r>
            <a:r>
              <a:rPr lang="cs-CZ" sz="1200" smtClean="0"/>
              <a:t>http://www.katerina-tuckova.cz/clanky-a-rozhovory.html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URBAN</a:t>
            </a:r>
            <a:r>
              <a:rPr lang="cs-CZ" sz="1200" smtClean="0"/>
              <a:t>, Miloš. </a:t>
            </a:r>
            <a:r>
              <a:rPr lang="cs-CZ" sz="1200" i="1" smtClean="0"/>
              <a:t>Miloš Urban </a:t>
            </a:r>
            <a:r>
              <a:rPr lang="cs-CZ" sz="1200" i="1" smtClean="0"/>
              <a:t>- </a:t>
            </a:r>
            <a:r>
              <a:rPr lang="cs-CZ" sz="1200" i="1" smtClean="0"/>
              <a:t>Knihy</a:t>
            </a:r>
            <a:r>
              <a:rPr lang="cs-CZ" sz="1200" smtClean="0"/>
              <a:t> [online]. [cit. 23.11.2013]. Dostupný na WWW: http://www.milos-urban.cz/knihy/</a:t>
            </a:r>
            <a:endParaRPr lang="cs-CZ" sz="120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3978</TotalTime>
  <Words>387</Words>
  <Application>Microsoft Office PowerPoint</Application>
  <PresentationFormat>Předvádění na obrazovce (4:3)</PresentationFormat>
  <Paragraphs>148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Slunovrat</vt:lpstr>
      <vt:lpstr>Snímek 1</vt:lpstr>
      <vt:lpstr>Próza mladších generací iii</vt:lpstr>
      <vt:lpstr>Miloš Urban (1967)</vt:lpstr>
      <vt:lpstr>Jiří Hájíček (1967)</vt:lpstr>
      <vt:lpstr>Radka Denemarková (1968)</vt:lpstr>
      <vt:lpstr>Jaroslav Rudiš (1972)</vt:lpstr>
      <vt:lpstr>Petra Hůlová (1979)</vt:lpstr>
      <vt:lpstr>Kateřina Tučková (1980)</vt:lpstr>
      <vt:lpstr>Kateřina Tučková (1980)</vt:lpstr>
      <vt:lpstr>Petra Soukupová (1982)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381</cp:revision>
  <dcterms:created xsi:type="dcterms:W3CDTF">2013-10-29T09:42:44Z</dcterms:created>
  <dcterms:modified xsi:type="dcterms:W3CDTF">2013-11-23T21:26:51Z</dcterms:modified>
</cp:coreProperties>
</file>