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8"/>
  </p:notesMasterIdLst>
  <p:sldIdLst>
    <p:sldId id="256" r:id="rId2"/>
    <p:sldId id="262" r:id="rId3"/>
    <p:sldId id="264" r:id="rId4"/>
    <p:sldId id="315" r:id="rId5"/>
    <p:sldId id="326" r:id="rId6"/>
    <p:sldId id="327" r:id="rId7"/>
    <p:sldId id="328" r:id="rId8"/>
    <p:sldId id="329" r:id="rId9"/>
    <p:sldId id="281" r:id="rId10"/>
    <p:sldId id="287" r:id="rId11"/>
    <p:sldId id="286" r:id="rId12"/>
    <p:sldId id="288" r:id="rId13"/>
    <p:sldId id="289" r:id="rId14"/>
    <p:sldId id="292" r:id="rId15"/>
    <p:sldId id="294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5737" autoAdjust="0"/>
  </p:normalViewPr>
  <p:slideViewPr>
    <p:cSldViewPr>
      <p:cViewPr>
        <p:scale>
          <a:sx n="75" d="100"/>
          <a:sy n="75" d="100"/>
        </p:scale>
        <p:origin x="-1014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Mechanika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VY_32_INOVACE_Síla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Mechanika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VY_32_INOVACE_Síla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8iltSOcZGDM" TargetMode="External"/><Relationship Id="rId7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wOHsq0PiStY&amp;list=PLthMvx3Q18P3V0UAvHWF5Q_suJqBxm_Fd" TargetMode="External"/><Relationship Id="rId5" Type="http://schemas.openxmlformats.org/officeDocument/2006/relationships/hyperlink" Target="http://www.youtube.com/watch?v=1E1T7VXcISA&amp;list=PLthMvx3Q18P3V0UAvHWF5Q_suJqBxm_Fd" TargetMode="Externa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fnTIXUmuKXc&amp;list=PLthMvx3Q18P3V0UAvHWF5Q_suJqBxm_Fd" TargetMode="External"/><Relationship Id="rId5" Type="http://schemas.openxmlformats.org/officeDocument/2006/relationships/image" Target="../media/image5.png"/><Relationship Id="rId4" Type="http://schemas.openxmlformats.org/officeDocument/2006/relationships/hyperlink" Target="http://www.youtube.com/watch?v=ROqjz-ueHzY&amp;list=PLthMvx3Q18P3V0UAvHWF5Q_suJqBxm_Fd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sps.muni.cz/inovace-SEBS-ASEBS/elearning/biomechanika/biomechanika-upolovych-sportu" TargetMode="External"/><Relationship Id="rId2" Type="http://schemas.openxmlformats.org/officeDocument/2006/relationships/hyperlink" Target="http://cs.wikipedia.org/wiki/Soubor:Force_examples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fyzikalniulohy.cz/uloha.php?uloha=9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449771066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850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úvodní hodinu dynamiky a opakování učiva o vzájemném působení těles a účincích síly na těleso v 6.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dvou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3 </a:t>
            </a:r>
            <a:r>
              <a:rPr lang="cs-CZ" dirty="0"/>
              <a:t>– </a:t>
            </a:r>
            <a:r>
              <a:rPr lang="cs-CZ" dirty="0" smtClean="0"/>
              <a:t>8): Rozdíl mezi kinematikou a dynamikou, druhy vzájemného působení těles, pohybové a deformační účinky na těleso, síla jako vektorová veličina (velikost, směr a působiště síly). Snímky 7 a 8 jsou doplněny hypertextovými odkazy na videa demonstrující probírané učivo.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</a:t>
            </a:r>
            <a:r>
              <a:rPr lang="cs-CZ" dirty="0"/>
              <a:t>závěrečný </a:t>
            </a:r>
            <a:r>
              <a:rPr lang="cs-CZ" dirty="0" smtClean="0"/>
              <a:t>interaktivní test (po kliknutí na odpověď se žáci dozví, zda </a:t>
            </a:r>
            <a:r>
              <a:rPr lang="cs-CZ" smtClean="0"/>
              <a:t>odpověděli správně) s </a:t>
            </a:r>
            <a:r>
              <a:rPr lang="cs-CZ" dirty="0" smtClean="0"/>
              <a:t>příklady na procvičení probrané látky (snímky 9 </a:t>
            </a:r>
            <a:r>
              <a:rPr lang="cs-CZ" dirty="0"/>
              <a:t>– </a:t>
            </a:r>
            <a:r>
              <a:rPr lang="cs-CZ" dirty="0" smtClean="0"/>
              <a:t>15).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Časová náročnost </a:t>
            </a:r>
            <a:r>
              <a:rPr lang="cs-CZ" dirty="0" smtClean="0"/>
              <a:t>35 </a:t>
            </a:r>
            <a:r>
              <a:rPr lang="cs-CZ" dirty="0"/>
              <a:t>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/>
          </a:bodyPr>
          <a:lstStyle/>
          <a:p>
            <a:pPr lvl="0"/>
            <a:r>
              <a:rPr lang="cs-CZ" sz="6000" dirty="0" smtClean="0"/>
              <a:t>Síla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b="1" dirty="0">
                <a:solidFill>
                  <a:srgbClr val="FF0000"/>
                </a:solidFill>
                <a:latin typeface="Calibri" pitchFamily="34" charset="0"/>
              </a:rPr>
              <a:t>KINEMATIKA</a:t>
            </a:r>
            <a:r>
              <a:rPr lang="cs-CZ" sz="3200" dirty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– </a:t>
            </a:r>
            <a:r>
              <a:rPr lang="cs-CZ" sz="3200" dirty="0" smtClean="0">
                <a:latin typeface="Calibri" pitchFamily="34" charset="0"/>
              </a:rPr>
              <a:t>Popisuje, </a:t>
            </a:r>
            <a:r>
              <a:rPr lang="cs-CZ" sz="3200" b="1" dirty="0">
                <a:solidFill>
                  <a:srgbClr val="FF0000"/>
                </a:solidFill>
                <a:latin typeface="Calibri" pitchFamily="34" charset="0"/>
              </a:rPr>
              <a:t>JAK</a:t>
            </a:r>
            <a:r>
              <a:rPr lang="cs-CZ" sz="3200" dirty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3200" dirty="0">
                <a:latin typeface="Calibri" pitchFamily="34" charset="0"/>
              </a:rPr>
              <a:t>se těleso pohybuje</a:t>
            </a:r>
            <a:r>
              <a:rPr lang="cs-CZ" sz="3200" dirty="0" smtClean="0">
                <a:latin typeface="Calibri" pitchFamily="34" charset="0"/>
              </a:rPr>
              <a:t>.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Popisuje </a:t>
            </a:r>
            <a:r>
              <a:rPr lang="cs-CZ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pohyb (dráha, rychlost, zrychlení,…) bez ohledu na příčiny </a:t>
            </a: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pohybu.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DYNAMIKA</a:t>
            </a:r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3200" dirty="0">
                <a:latin typeface="Calibri" pitchFamily="34" charset="0"/>
              </a:rPr>
              <a:t>– </a:t>
            </a:r>
            <a:r>
              <a:rPr lang="cs-CZ" sz="3200" dirty="0" smtClean="0">
                <a:latin typeface="Calibri" pitchFamily="34" charset="0"/>
              </a:rPr>
              <a:t>Popisuje, </a:t>
            </a:r>
            <a:r>
              <a:rPr lang="cs-CZ" sz="3200" b="1" dirty="0">
                <a:solidFill>
                  <a:srgbClr val="FF0000"/>
                </a:solidFill>
                <a:latin typeface="Calibri" pitchFamily="34" charset="0"/>
              </a:rPr>
              <a:t>PROČ</a:t>
            </a:r>
            <a:r>
              <a:rPr lang="cs-CZ" sz="3200" dirty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3200" dirty="0">
                <a:latin typeface="Calibri" pitchFamily="34" charset="0"/>
              </a:rPr>
              <a:t>se těleso pohybuje</a:t>
            </a:r>
            <a:r>
              <a:rPr lang="cs-CZ" sz="3200" dirty="0" smtClean="0">
                <a:latin typeface="Calibri" pitchFamily="34" charset="0"/>
              </a:rPr>
              <a:t>.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Popisuje </a:t>
            </a:r>
            <a:r>
              <a:rPr lang="cs-CZ" sz="3200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příčiny pohybu a změny pohybového stavu (síla).</a:t>
            </a:r>
          </a:p>
          <a:p>
            <a:pPr>
              <a:buFont typeface="Arial" panose="020B0604020202020204" pitchFamily="34" charset="0"/>
              <a:buChar char="•"/>
            </a:pPr>
            <a:endParaRPr lang="cs-CZ" sz="3200" i="1" dirty="0">
              <a:solidFill>
                <a:srgbClr val="FF0000"/>
              </a:solidFill>
              <a:latin typeface="Cambria Math"/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cs-CZ" sz="28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dělíme mechaniku (část fyziky)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153790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b="1" dirty="0">
                <a:solidFill>
                  <a:srgbClr val="FF0000"/>
                </a:solidFill>
                <a:latin typeface="Calibri" pitchFamily="34" charset="0"/>
              </a:rPr>
              <a:t>KLASICKÁ DYNAMIKA </a:t>
            </a:r>
            <a:r>
              <a:rPr lang="cs-CZ" sz="3200" dirty="0">
                <a:latin typeface="Calibri" pitchFamily="34" charset="0"/>
              </a:rPr>
              <a:t>– zabývá se makroskopickými tělesy, která se pohybují rychlostí výrazně menší, než je rychlost </a:t>
            </a:r>
            <a:r>
              <a:rPr lang="cs-CZ" sz="3200" dirty="0" smtClean="0">
                <a:latin typeface="Calibri" pitchFamily="34" charset="0"/>
              </a:rPr>
              <a:t>světla. Základy </a:t>
            </a:r>
            <a:r>
              <a:rPr lang="cs-CZ" sz="3200" dirty="0">
                <a:latin typeface="Calibri" pitchFamily="34" charset="0"/>
              </a:rPr>
              <a:t>klasické dynamiky: Galileo Galilei (1564-1642), Christian </a:t>
            </a:r>
            <a:r>
              <a:rPr lang="cs-CZ" sz="3200" dirty="0" err="1">
                <a:latin typeface="Calibri" pitchFamily="34" charset="0"/>
              </a:rPr>
              <a:t>Huygens</a:t>
            </a:r>
            <a:r>
              <a:rPr lang="cs-CZ" sz="3200" dirty="0">
                <a:latin typeface="Calibri" pitchFamily="34" charset="0"/>
              </a:rPr>
              <a:t> (1629-1695), Isaac Newton (1634-1727)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b="1" dirty="0">
                <a:solidFill>
                  <a:srgbClr val="FF0000"/>
                </a:solidFill>
                <a:latin typeface="Calibri" pitchFamily="34" charset="0"/>
              </a:rPr>
              <a:t>KVANTOVÁ DYNAMIKA </a:t>
            </a:r>
            <a:r>
              <a:rPr lang="cs-CZ" sz="3200" dirty="0">
                <a:latin typeface="Calibri" pitchFamily="34" charset="0"/>
              </a:rPr>
              <a:t>– zabývá se mikrokosmem (molekuly, atomy, elementární částice).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b="1" dirty="0">
                <a:solidFill>
                  <a:srgbClr val="FF0000"/>
                </a:solidFill>
                <a:latin typeface="Calibri" pitchFamily="34" charset="0"/>
              </a:rPr>
              <a:t>RELATIVISTICKÁ DYNAMIKA </a:t>
            </a:r>
            <a:r>
              <a:rPr lang="cs-CZ" sz="3200" dirty="0">
                <a:latin typeface="Calibri" pitchFamily="34" charset="0"/>
              </a:rPr>
              <a:t>– zabývá se tělesy, která se pohybují rychlostí blížící se rychlosti světla.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dělíme dynamiku (část mechaniky)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235667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>
                <a:solidFill>
                  <a:srgbClr val="FF0000"/>
                </a:solidFill>
                <a:latin typeface="Calibri" pitchFamily="34" charset="0"/>
              </a:rPr>
              <a:t>Příčinou</a:t>
            </a:r>
            <a:r>
              <a:rPr lang="cs-CZ" sz="3200" dirty="0">
                <a:latin typeface="Calibri" pitchFamily="34" charset="0"/>
              </a:rPr>
              <a:t> pohybu a změny pohybového stavu tělesa </a:t>
            </a:r>
            <a:r>
              <a:rPr lang="cs-CZ" sz="3200" dirty="0" smtClean="0">
                <a:latin typeface="Calibri" pitchFamily="34" charset="0"/>
              </a:rPr>
              <a:t>je </a:t>
            </a:r>
            <a:r>
              <a:rPr lang="cs-CZ" sz="3200" dirty="0">
                <a:solidFill>
                  <a:srgbClr val="FF0000"/>
                </a:solidFill>
                <a:latin typeface="Calibri" pitchFamily="34" charset="0"/>
              </a:rPr>
              <a:t>SÍLA</a:t>
            </a:r>
            <a:r>
              <a:rPr lang="cs-CZ" sz="3200" dirty="0">
                <a:latin typeface="Calibri" pitchFamily="34" charset="0"/>
              </a:rPr>
              <a:t>, kterou na něj působí okolní </a:t>
            </a:r>
            <a:r>
              <a:rPr lang="cs-CZ" sz="3200" dirty="0" smtClean="0">
                <a:latin typeface="Calibri" pitchFamily="34" charset="0"/>
              </a:rPr>
              <a:t>tělesa.</a:t>
            </a:r>
            <a:endParaRPr lang="cs-CZ" sz="3200" dirty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Vzájemné působení těles (interakce) probíhá: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3000" dirty="0">
                <a:latin typeface="Calibri" pitchFamily="34" charset="0"/>
              </a:rPr>
              <a:t>Přímým </a:t>
            </a:r>
            <a:r>
              <a:rPr lang="cs-CZ" sz="3000" dirty="0" smtClean="0">
                <a:latin typeface="Calibri" pitchFamily="34" charset="0"/>
              </a:rPr>
              <a:t>dotykem </a:t>
            </a:r>
            <a:r>
              <a:rPr lang="cs-CZ" sz="3000" dirty="0">
                <a:latin typeface="Calibri" pitchFamily="34" charset="0"/>
              </a:rPr>
              <a:t>těles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3000" dirty="0">
                <a:latin typeface="Calibri" pitchFamily="34" charset="0"/>
              </a:rPr>
              <a:t>Prostřednictvím silového pole </a:t>
            </a:r>
            <a:br>
              <a:rPr lang="cs-CZ" sz="3000" dirty="0">
                <a:latin typeface="Calibri" pitchFamily="34" charset="0"/>
              </a:rPr>
            </a:br>
            <a:r>
              <a:rPr lang="cs-CZ" sz="3000" dirty="0">
                <a:latin typeface="Calibri" pitchFamily="34" charset="0"/>
              </a:rPr>
              <a:t>(gravitační, magnetické, elektrické</a:t>
            </a:r>
            <a:r>
              <a:rPr lang="cs-CZ" sz="3000" dirty="0" smtClean="0">
                <a:latin typeface="Calibri" pitchFamily="34" charset="0"/>
              </a:rPr>
              <a:t>,…)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Vzájemné působení těles </a:t>
            </a:r>
            <a:r>
              <a:rPr lang="cs-CZ" sz="3200" dirty="0" smtClean="0">
                <a:latin typeface="Calibri" pitchFamily="34" charset="0"/>
              </a:rPr>
              <a:t>může být:</a:t>
            </a:r>
            <a:endParaRPr lang="cs-CZ" sz="3200" dirty="0">
              <a:latin typeface="Calibri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3000" dirty="0" smtClean="0">
                <a:latin typeface="Calibri" pitchFamily="34" charset="0"/>
              </a:rPr>
              <a:t>Statické</a:t>
            </a:r>
            <a:endParaRPr lang="cs-CZ" sz="3000" dirty="0">
              <a:latin typeface="Calibri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3000" dirty="0" smtClean="0">
                <a:latin typeface="Calibri" pitchFamily="34" charset="0"/>
              </a:rPr>
              <a:t>Dynamické</a:t>
            </a:r>
            <a:endParaRPr lang="cs-CZ" sz="3000" dirty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i="1" dirty="0">
              <a:solidFill>
                <a:schemeClr val="tx1">
                  <a:lumMod val="50000"/>
                  <a:lumOff val="50000"/>
                </a:schemeClr>
              </a:solidFill>
              <a:latin typeface="Cambria Math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i="1" dirty="0">
              <a:solidFill>
                <a:schemeClr val="tx1">
                  <a:lumMod val="50000"/>
                  <a:lumOff val="50000"/>
                </a:schemeClr>
              </a:solidFill>
              <a:latin typeface="Cambria Math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Vzájemné působení těles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5652120" y="3861048"/>
            <a:ext cx="3142084" cy="2520280"/>
            <a:chOff x="5940152" y="4103340"/>
            <a:chExt cx="2854052" cy="2277988"/>
          </a:xfrm>
        </p:grpSpPr>
        <p:pic>
          <p:nvPicPr>
            <p:cNvPr id="1028" name="Picture 4" descr="Soubor:Force examples.sv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6216" y="4103340"/>
              <a:ext cx="2277988" cy="2277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5940152" y="5909210"/>
              <a:ext cx="75212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</a:t>
              </a:r>
              <a:r>
                <a:rPr lang="cs-CZ" sz="2000" dirty="0" smtClean="0"/>
                <a:t>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17802042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/>
              <a:t>Účinky síly </a:t>
            </a:r>
            <a:r>
              <a:rPr lang="cs-CZ" sz="3200" dirty="0" smtClean="0">
                <a:latin typeface="Calibri" pitchFamily="34" charset="0"/>
              </a:rPr>
              <a:t>na </a:t>
            </a:r>
            <a:r>
              <a:rPr lang="cs-CZ" sz="3200" dirty="0">
                <a:latin typeface="Calibri" pitchFamily="34" charset="0"/>
              </a:rPr>
              <a:t>těleso mohou být: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3400" dirty="0">
                <a:solidFill>
                  <a:srgbClr val="FF0000"/>
                </a:solidFill>
                <a:latin typeface="Calibri" pitchFamily="34" charset="0"/>
              </a:rPr>
              <a:t>Pohybové 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Posuvné (translační)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Otáčivé (</a:t>
            </a:r>
            <a:r>
              <a:rPr lang="cs-CZ" sz="2800" dirty="0" smtClean="0">
                <a:latin typeface="Calibri" pitchFamily="34" charset="0"/>
              </a:rPr>
              <a:t>rotační)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sz="3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3400" dirty="0" smtClean="0">
                <a:solidFill>
                  <a:srgbClr val="FF0000"/>
                </a:solidFill>
                <a:latin typeface="Calibri" pitchFamily="34" charset="0"/>
              </a:rPr>
              <a:t>Deformační</a:t>
            </a:r>
          </a:p>
          <a:p>
            <a:pPr>
              <a:buFont typeface="Arial" panose="020B0604020202020204" pitchFamily="34" charset="0"/>
              <a:buChar char="•"/>
            </a:pPr>
            <a:endParaRPr lang="cs-CZ" sz="3200" i="1" dirty="0">
              <a:solidFill>
                <a:schemeClr val="tx1">
                  <a:lumMod val="50000"/>
                  <a:lumOff val="50000"/>
                </a:schemeClr>
              </a:solidFill>
              <a:latin typeface="Cambria Math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i="1" dirty="0">
              <a:solidFill>
                <a:schemeClr val="tx1">
                  <a:lumMod val="50000"/>
                  <a:lumOff val="50000"/>
                </a:schemeClr>
              </a:solidFill>
              <a:latin typeface="Cambria Math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Účinky síly na těleso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5319815" y="4529886"/>
            <a:ext cx="3608161" cy="2211482"/>
            <a:chOff x="5319815" y="4365103"/>
            <a:chExt cx="3608161" cy="2211482"/>
          </a:xfrm>
        </p:grpSpPr>
        <p:sp>
          <p:nvSpPr>
            <p:cNvPr id="9" name="TextovéPole 8"/>
            <p:cNvSpPr txBox="1"/>
            <p:nvPr/>
          </p:nvSpPr>
          <p:spPr>
            <a:xfrm>
              <a:off x="5319815" y="6176475"/>
              <a:ext cx="78739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</a:t>
              </a:r>
              <a:r>
                <a:rPr lang="cs-CZ" sz="2000" dirty="0"/>
                <a:t>3</a:t>
              </a:r>
              <a:endParaRPr lang="cs-CZ" dirty="0"/>
            </a:p>
          </p:txBody>
        </p:sp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07210" y="4365103"/>
              <a:ext cx="2820766" cy="22037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1" name="Picture 3" descr="http://www.youtube.com/watch?v=8iltSOcZGDM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7296" y="2938636"/>
            <a:ext cx="834862" cy="834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http://www.youtube.com/watch?v=1E1T7VXcISA&amp;list=PLthMvx3Q18P3V0UAvHWF5Q_suJqBxm_Fd">
            <a:hlinkClick r:id="rId5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9610" y="5258434"/>
            <a:ext cx="834862" cy="834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http://www.youtube.com/watch?v=wOHsq0PiStY&amp;list=PLthMvx3Q18P3V0UAvHWF5Q_suJqBxm_Fd">
            <a:hlinkClick r:id="rId6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5732" y="2938636"/>
            <a:ext cx="834862" cy="834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5319815" y="2338242"/>
            <a:ext cx="3600942" cy="2026862"/>
            <a:chOff x="5319815" y="2338242"/>
            <a:chExt cx="3600942" cy="2026862"/>
          </a:xfrm>
        </p:grpSpPr>
        <p:pic>
          <p:nvPicPr>
            <p:cNvPr id="1026" name="Picture 2" descr="obrázek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99991" y="2338242"/>
              <a:ext cx="2820766" cy="20268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5319815" y="3964994"/>
              <a:ext cx="78098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</a:t>
              </a:r>
              <a:r>
                <a:rPr lang="cs-CZ" sz="2000" dirty="0" smtClean="0"/>
                <a:t>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77192440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5319815" y="2798316"/>
            <a:ext cx="3619500" cy="2371726"/>
            <a:chOff x="5319815" y="2798316"/>
            <a:chExt cx="3619500" cy="2371726"/>
          </a:xfrm>
        </p:grpSpPr>
        <p:sp>
          <p:nvSpPr>
            <p:cNvPr id="11" name="TextovéPole 10"/>
            <p:cNvSpPr txBox="1"/>
            <p:nvPr/>
          </p:nvSpPr>
          <p:spPr>
            <a:xfrm>
              <a:off x="8140698" y="4769932"/>
              <a:ext cx="79861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</a:t>
              </a:r>
              <a:r>
                <a:rPr lang="cs-CZ" sz="2000" dirty="0" smtClean="0"/>
                <a:t>4</a:t>
              </a:r>
              <a:endParaRPr lang="cs-CZ" dirty="0"/>
            </a:p>
          </p:txBody>
        </p:sp>
        <p:pic>
          <p:nvPicPr>
            <p:cNvPr id="12" name="Picture 4" descr="http://fyzikalniulohy.cz/_upload/00090/delnik_1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19815" y="2798316"/>
              <a:ext cx="3619500" cy="23717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3" y="2426576"/>
                <a:ext cx="8784976" cy="4098768"/>
              </a:xfrm>
            </p:spPr>
            <p:txBody>
              <a:bodyPr>
                <a:normAutofit lnSpcReduction="10000"/>
              </a:bodyPr>
              <a:lstStyle/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/>
                  <a:t>SÍLA je </a:t>
                </a:r>
                <a:r>
                  <a:rPr lang="cs-CZ" sz="3200" dirty="0">
                    <a:solidFill>
                      <a:srgbClr val="FF0000"/>
                    </a:solidFill>
                  </a:rPr>
                  <a:t>vektorová veličina</a:t>
                </a:r>
                <a:r>
                  <a:rPr lang="cs-CZ" sz="3200" dirty="0"/>
                  <a:t> (značka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32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3200" i="1">
                            <a:latin typeface="Cambria Math"/>
                          </a:rPr>
                          <m:t>𝐹</m:t>
                        </m:r>
                        <m:r>
                          <a:rPr lang="cs-CZ" sz="3200" i="1">
                            <a:latin typeface="Cambria Math"/>
                          </a:rPr>
                          <m:t> </m:t>
                        </m:r>
                      </m:e>
                    </m:acc>
                  </m:oMath>
                </a14:m>
                <a:r>
                  <a:rPr lang="cs-CZ" sz="3200" dirty="0" smtClean="0"/>
                  <a:t>, </a:t>
                </a:r>
                <a:r>
                  <a:rPr lang="cs-CZ" sz="3200" b="1" i="1" dirty="0" smtClean="0"/>
                  <a:t>F</a:t>
                </a:r>
                <a:r>
                  <a:rPr lang="cs-CZ" sz="3200" dirty="0" smtClean="0"/>
                  <a:t>) 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/>
                  <a:t>ÚČINKY </a:t>
                </a:r>
                <a:r>
                  <a:rPr lang="cs-CZ" sz="3200" dirty="0"/>
                  <a:t>SÍLY na těleso závisí na:</a:t>
                </a:r>
              </a:p>
              <a:p>
                <a:pPr lvl="1">
                  <a:buFont typeface="Arial" panose="020B0604020202020204" pitchFamily="34" charset="0"/>
                  <a:buChar char="•"/>
                </a:pPr>
                <a:r>
                  <a:rPr lang="cs-CZ" sz="3000" dirty="0">
                    <a:solidFill>
                      <a:srgbClr val="FF0000"/>
                    </a:solidFill>
                  </a:rPr>
                  <a:t>Velikosti</a:t>
                </a:r>
                <a:r>
                  <a:rPr lang="cs-CZ" sz="3000" dirty="0"/>
                  <a:t> síly – udává se </a:t>
                </a:r>
                <a:r>
                  <a:rPr lang="cs-CZ" sz="3000" dirty="0" smtClean="0"/>
                  <a:t/>
                </a:r>
                <a:br>
                  <a:rPr lang="cs-CZ" sz="3000" dirty="0" smtClean="0"/>
                </a:br>
                <a:r>
                  <a:rPr lang="cs-CZ" sz="3000" dirty="0" smtClean="0"/>
                  <a:t>v </a:t>
                </a:r>
                <a:r>
                  <a:rPr lang="cs-CZ" sz="3000" dirty="0"/>
                  <a:t>jednotkách newton (N)</a:t>
                </a:r>
              </a:p>
              <a:p>
                <a:pPr lvl="1">
                  <a:buFont typeface="Arial" panose="020B0604020202020204" pitchFamily="34" charset="0"/>
                  <a:buChar char="•"/>
                </a:pPr>
                <a:r>
                  <a:rPr lang="cs-CZ" sz="3000" dirty="0">
                    <a:solidFill>
                      <a:srgbClr val="FF0000"/>
                    </a:solidFill>
                  </a:rPr>
                  <a:t>Směru</a:t>
                </a:r>
                <a:r>
                  <a:rPr lang="cs-CZ" sz="3000" dirty="0"/>
                  <a:t> síly – vektor síly se </a:t>
                </a:r>
                <a:r>
                  <a:rPr lang="cs-CZ" sz="3000" dirty="0" smtClean="0"/>
                  <a:t/>
                </a:r>
                <a:br>
                  <a:rPr lang="cs-CZ" sz="3000" dirty="0" smtClean="0"/>
                </a:br>
                <a:r>
                  <a:rPr lang="cs-CZ" sz="3000" dirty="0" smtClean="0"/>
                  <a:t>znázorňuje </a:t>
                </a:r>
                <a:r>
                  <a:rPr lang="cs-CZ" sz="3000" dirty="0"/>
                  <a:t>orientovanou úsečkou</a:t>
                </a:r>
              </a:p>
              <a:p>
                <a:pPr lvl="1">
                  <a:buFont typeface="Arial" panose="020B0604020202020204" pitchFamily="34" charset="0"/>
                  <a:buChar char="•"/>
                </a:pPr>
                <a:r>
                  <a:rPr lang="cs-CZ" sz="3000" dirty="0">
                    <a:solidFill>
                      <a:srgbClr val="FF0000"/>
                    </a:solidFill>
                  </a:rPr>
                  <a:t>Působišti</a:t>
                </a:r>
                <a:r>
                  <a:rPr lang="cs-CZ" sz="3000" dirty="0"/>
                  <a:t> síly – počáteční bod </a:t>
                </a:r>
                <a:r>
                  <a:rPr lang="cs-CZ" sz="3000" dirty="0" smtClean="0"/>
                  <a:t/>
                </a:r>
                <a:br>
                  <a:rPr lang="cs-CZ" sz="3000" dirty="0" smtClean="0"/>
                </a:br>
                <a:r>
                  <a:rPr lang="cs-CZ" sz="3000" dirty="0" smtClean="0"/>
                  <a:t>orientované </a:t>
                </a:r>
                <a:r>
                  <a:rPr lang="cs-CZ" sz="3000" dirty="0"/>
                  <a:t>úsečky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endParaRPr lang="cs-CZ" sz="3200" i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Cambria Math"/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endParaRPr lang="cs-CZ" sz="3200" i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Cambria Math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3" y="2426576"/>
                <a:ext cx="8784976" cy="4098768"/>
              </a:xfrm>
              <a:blipFill rotWithShape="1">
                <a:blip r:embed="rId3" cstate="print"/>
                <a:stretch>
                  <a:fillRect l="-1526" t="-16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čem závisí účinky síly na těleso</a:t>
            </a:r>
            <a:endParaRPr lang="cs-CZ" dirty="0"/>
          </a:p>
        </p:txBody>
      </p:sp>
      <p:pic>
        <p:nvPicPr>
          <p:cNvPr id="8" name="Picture 3" descr="http://www.youtube.com/watch?v=ROqjz-ueHzY&amp;list=PLthMvx3Q18P3V0UAvHWF5Q_suJqBxm_Fd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445224"/>
            <a:ext cx="968526" cy="96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http://www.youtube.com/watch?v=fnTIXUmuKXc&amp;list=PLthMvx3Q18P3V0UAvHWF5Q_suJqBxm_Fd">
            <a:hlinkClick r:id="rId6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71480" y="5445224"/>
            <a:ext cx="968526" cy="96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303594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Co je to dynamika.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Co je to klasická dynamika.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Jak probíhá vzájemné působení těles (interakce).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Jaké </a:t>
            </a:r>
            <a:r>
              <a:rPr lang="cs-CZ" sz="3200" dirty="0">
                <a:latin typeface="Calibri" pitchFamily="34" charset="0"/>
              </a:rPr>
              <a:t>účinky může mít působení síly na těleso</a:t>
            </a:r>
            <a:r>
              <a:rPr lang="cs-CZ" sz="3200" dirty="0" smtClean="0">
                <a:latin typeface="Calibri" pitchFamily="34" charset="0"/>
              </a:rPr>
              <a:t>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Na čem závisí účinky síly na těleso.</a:t>
            </a:r>
          </a:p>
          <a:p>
            <a:pPr>
              <a:buFont typeface="Arial" pitchFamily="34" charset="0"/>
              <a:buChar char="•"/>
            </a:pPr>
            <a:endParaRPr lang="cs-CZ" sz="32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811713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</a:t>
            </a:r>
            <a:r>
              <a:rPr lang="cs-CZ" sz="3200" dirty="0" smtClean="0">
                <a:latin typeface="Calibri" pitchFamily="34" charset="0"/>
              </a:rPr>
              <a:t>správně, </a:t>
            </a:r>
            <a:r>
              <a:rPr lang="cs-CZ" sz="3200" dirty="0" smtClean="0">
                <a:latin typeface="Calibri" pitchFamily="34" charset="0"/>
              </a:rPr>
              <a:t>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Pokud postavíme hrnek s čajem na stůl je vzájemné působení (interakce) mezi hrnkem a stolem: 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dynamické a </a:t>
            </a:r>
            <a:r>
              <a:rPr lang="cs-CZ" sz="2800" dirty="0"/>
              <a:t>probíhá přímým dotykem těles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statické a probíhá prostřednictvím silového pole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statické a probíhá přímým dotykem těles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/>
              <a:t>Síla je veličina: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skalární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ani jedna z předchozích možností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vektorová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/>
              <a:t>Jednotkou síly je: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kg (kilogram)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Pa (pascal)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 (newton)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/>
              <a:t>Vyberte pravdivé tvrzení: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>
                <a:latin typeface="Calibri" pitchFamily="34" charset="0"/>
              </a:rPr>
              <a:t>Síla může mít na těleso </a:t>
            </a:r>
            <a:r>
              <a:rPr lang="cs-CZ" sz="2800" dirty="0" smtClean="0">
                <a:latin typeface="Calibri" pitchFamily="34" charset="0"/>
              </a:rPr>
              <a:t>pouze pohybové účinky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>
                <a:latin typeface="Calibri" pitchFamily="34" charset="0"/>
              </a:rPr>
              <a:t>Síla může mít na těleso </a:t>
            </a:r>
            <a:r>
              <a:rPr lang="cs-CZ" sz="2800" dirty="0" smtClean="0">
                <a:latin typeface="Calibri" pitchFamily="34" charset="0"/>
              </a:rPr>
              <a:t>pouze </a:t>
            </a:r>
            <a:r>
              <a:rPr lang="cs-CZ" sz="2800" dirty="0">
                <a:latin typeface="Calibri" pitchFamily="34" charset="0"/>
              </a:rPr>
              <a:t>otáčivé </a:t>
            </a:r>
            <a:r>
              <a:rPr lang="cs-CZ" sz="2800" dirty="0" smtClean="0">
                <a:latin typeface="Calibri" pitchFamily="34" charset="0"/>
              </a:rPr>
              <a:t>účinky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>
                <a:latin typeface="Calibri" pitchFamily="34" charset="0"/>
              </a:rPr>
              <a:t>Síla může mít na těleso pohybové a otáčivé účinky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/>
              <a:t>Jaké bude mít síla účinky na těleso závisí na: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pouze na velikosti síly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pouze na </a:t>
            </a:r>
            <a:r>
              <a:rPr lang="cs-CZ" sz="2800" dirty="0" smtClean="0"/>
              <a:t>velikosti a směru síly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velikosti, směru a působišti </a:t>
            </a:r>
            <a:r>
              <a:rPr lang="cs-CZ" sz="2800" dirty="0"/>
              <a:t>síly</a:t>
            </a:r>
          </a:p>
        </p:txBody>
      </p:sp>
    </p:spTree>
    <p:extLst>
      <p:ext uri="{BB962C8B-B14F-4D97-AF65-F5344CB8AC3E}">
        <p14:creationId xmlns:p14="http://schemas.microsoft.com/office/powerpoint/2010/main" xmlns="" val="15416737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96855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6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učebnice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80-7238-431-7.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pracovní sešit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80-7238-432-5. </a:t>
            </a:r>
            <a:endParaRPr lang="cs-CZ" sz="1600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600" i="1" u="sng" dirty="0" smtClean="0">
                <a:solidFill>
                  <a:srgbClr val="073E87"/>
                </a:solidFill>
              </a:rPr>
              <a:t>Jiné zdroje:</a:t>
            </a:r>
            <a:r>
              <a:rPr lang="cs-CZ" sz="1600" dirty="0" smtClean="0"/>
              <a:t> </a:t>
            </a:r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400" dirty="0" smtClean="0"/>
              <a:t>Obr. 1 - </a:t>
            </a:r>
            <a:r>
              <a:rPr lang="cs-CZ" sz="1400" dirty="0"/>
              <a:t>AUTOR NEUVEDEN. </a:t>
            </a:r>
            <a:r>
              <a:rPr lang="cs-CZ" sz="1400" i="1" dirty="0"/>
              <a:t>cs.wikipedia.org</a:t>
            </a:r>
            <a:r>
              <a:rPr lang="cs-CZ" sz="1400" dirty="0"/>
              <a:t> [online]. [cit. 24.11.2013]. Dostupný na </a:t>
            </a:r>
            <a:r>
              <a:rPr lang="cs-CZ" sz="1400" dirty="0" smtClean="0"/>
              <a:t>WWW: 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cs.wikipedia.org/wiki/Soubor:Force_examples.svg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400" dirty="0" smtClean="0"/>
              <a:t>Obr</a:t>
            </a:r>
            <a:r>
              <a:rPr lang="cs-CZ" sz="1400" dirty="0"/>
              <a:t>. </a:t>
            </a:r>
            <a:r>
              <a:rPr lang="cs-CZ" sz="1400" dirty="0" smtClean="0"/>
              <a:t>2, 3 </a:t>
            </a:r>
            <a:r>
              <a:rPr lang="cs-CZ" sz="1400" dirty="0"/>
              <a:t>- AUTOR NEUVEDEN. </a:t>
            </a:r>
            <a:r>
              <a:rPr lang="cs-CZ" sz="1400" i="1" dirty="0"/>
              <a:t>fsps.muni.cz</a:t>
            </a:r>
            <a:r>
              <a:rPr lang="cs-CZ" sz="1400" dirty="0"/>
              <a:t> [online]. [cit. 24.11.2013].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www.fsps.muni.cz/inovace-SEBS-ASEBS/elearning/biomechanika/biomechanika-upolovych-sportu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400" dirty="0" smtClean="0"/>
              <a:t>Obr</a:t>
            </a:r>
            <a:r>
              <a:rPr lang="cs-CZ" sz="1400" dirty="0"/>
              <a:t>. </a:t>
            </a:r>
            <a:r>
              <a:rPr lang="cs-CZ" sz="1400" dirty="0" smtClean="0"/>
              <a:t>4 - </a:t>
            </a:r>
            <a:r>
              <a:rPr lang="cs-CZ" sz="1400" dirty="0"/>
              <a:t>AUTOR NEUVEDEN. </a:t>
            </a:r>
            <a:r>
              <a:rPr lang="cs-CZ" sz="1400" i="1" dirty="0"/>
              <a:t>fyzikalniulohy.cz</a:t>
            </a:r>
            <a:r>
              <a:rPr lang="cs-CZ" sz="1400" dirty="0"/>
              <a:t> [online]. [cit. 24.11.2013].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fyzikalniulohy.cz/uloha.php?uloha=90</a:t>
            </a:r>
            <a:endParaRPr lang="cs-CZ" sz="14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Zdroj obrázků: www.office.microsoft.com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2054</TotalTime>
  <Words>681</Words>
  <Application>Microsoft Office PowerPoint</Application>
  <PresentationFormat>Předvádění na obrazovce (4:3)</PresentationFormat>
  <Paragraphs>109</Paragraphs>
  <Slides>16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Vlnění</vt:lpstr>
      <vt:lpstr>Základní škola a Mateřská škola Bílá Třemešná, okres Trutnov</vt:lpstr>
      <vt:lpstr>Anotace</vt:lpstr>
      <vt:lpstr>Síla</vt:lpstr>
      <vt:lpstr>Jak dělíme mechaniku (část fyziky)</vt:lpstr>
      <vt:lpstr>Jak dělíme dynamiku (část mechaniky)</vt:lpstr>
      <vt:lpstr>Vzájemné působení těles</vt:lpstr>
      <vt:lpstr>Účinky síly na těleso</vt:lpstr>
      <vt:lpstr>Na čem závisí účinky síly na těleso</vt:lpstr>
      <vt:lpstr>Co jsme se dozvěděli?</vt:lpstr>
      <vt:lpstr>Závěrečné opakování</vt:lpstr>
      <vt:lpstr>Pokud postavíme hrnek s čajem na stůl je vzájemné působení (interakce) mezi hrnkem a stolem: </vt:lpstr>
      <vt:lpstr>Síla je veličina:</vt:lpstr>
      <vt:lpstr>Jednotkou síly je:</vt:lpstr>
      <vt:lpstr>Vyberte pravdivé tvrzení:</vt:lpstr>
      <vt:lpstr>Jaké bude mít síla účinky na těleso závisí na: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232</cp:revision>
  <dcterms:created xsi:type="dcterms:W3CDTF">2013-05-10T12:01:16Z</dcterms:created>
  <dcterms:modified xsi:type="dcterms:W3CDTF">2013-11-24T11:36:07Z</dcterms:modified>
</cp:coreProperties>
</file>