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1" r:id="rId7"/>
    <p:sldId id="265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179" autoAdjust="0"/>
  </p:normalViewPr>
  <p:slideViewPr>
    <p:cSldViewPr>
      <p:cViewPr varScale="1">
        <p:scale>
          <a:sx n="69" d="100"/>
          <a:sy n="69" d="100"/>
        </p:scale>
        <p:origin x="-133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B495-CA96-4C96-AC61-DD02BBB5E61F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287C1-9C75-442D-B772-99044CAE3C8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B495-CA96-4C96-AC61-DD02BBB5E61F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287C1-9C75-442D-B772-99044CAE3C8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B495-CA96-4C96-AC61-DD02BBB5E61F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287C1-9C75-442D-B772-99044CAE3C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B495-CA96-4C96-AC61-DD02BBB5E61F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287C1-9C75-442D-B772-99044CAE3C8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B495-CA96-4C96-AC61-DD02BBB5E61F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287C1-9C75-442D-B772-99044CAE3C8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B495-CA96-4C96-AC61-DD02BBB5E61F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287C1-9C75-442D-B772-99044CAE3C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B495-CA96-4C96-AC61-DD02BBB5E61F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287C1-9C75-442D-B772-99044CAE3C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B495-CA96-4C96-AC61-DD02BBB5E61F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287C1-9C75-442D-B772-99044CAE3C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B495-CA96-4C96-AC61-DD02BBB5E61F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287C1-9C75-442D-B772-99044CAE3C8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B495-CA96-4C96-AC61-DD02BBB5E61F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287C1-9C75-442D-B772-99044CAE3C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1B495-CA96-4C96-AC61-DD02BBB5E61F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287C1-9C75-442D-B772-99044CAE3C8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6A1B495-CA96-4C96-AC61-DD02BBB5E61F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6287C1-9C75-442D-B772-99044CAE3C8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91547507"/>
              </p:ext>
            </p:extLst>
          </p:nvPr>
        </p:nvGraphicFramePr>
        <p:xfrm>
          <a:off x="1685925" y="585788"/>
          <a:ext cx="5815013" cy="6315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Dokument" r:id="rId3" imgW="6154106" imgH="6697305" progId="Word.Document.12">
                  <p:embed/>
                </p:oleObj>
              </mc:Choice>
              <mc:Fallback>
                <p:oleObj name="Dokument" r:id="rId3" imgW="6154106" imgH="6697305" progId="Word.Documen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85925" y="585788"/>
                        <a:ext cx="5815013" cy="6315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04939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836712"/>
            <a:ext cx="6500497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dirty="0" smtClean="0"/>
              <a:t>Finanční gramotnost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3110" y="2079926"/>
            <a:ext cx="87815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HOSPODAŘENÍ DOMÁCNOSTI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jana.volechova\AppData\Local\Microsoft\Windows\Temporary Internet Files\Content.IE5\HPIZCHO0\MC900295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10" y="3212976"/>
            <a:ext cx="3444794" cy="2831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.volechova\AppData\Local\Microsoft\Windows\Temporary Internet Files\Content.IE5\PU95ODJN\MC9002902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51450">
            <a:off x="6083114" y="2711275"/>
            <a:ext cx="2720773" cy="2412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.volechova\AppData\Local\Microsoft\Windows\Temporary Internet Files\Content.IE5\QBP409W2\MC9002907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024453"/>
            <a:ext cx="2448272" cy="387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002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332656"/>
            <a:ext cx="8352928" cy="57554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u="sng" dirty="0"/>
              <a:t>Hospodaření </a:t>
            </a:r>
            <a:r>
              <a:rPr lang="cs-CZ" sz="4400" b="1" u="sng" dirty="0" smtClean="0"/>
              <a:t>domácnosti</a:t>
            </a:r>
            <a:r>
              <a:rPr lang="cs-CZ" sz="4400" dirty="0"/>
              <a:t> </a:t>
            </a:r>
          </a:p>
          <a:p>
            <a:r>
              <a:rPr lang="cs-CZ" sz="4400" dirty="0"/>
              <a:t> </a:t>
            </a:r>
          </a:p>
          <a:p>
            <a:r>
              <a:rPr lang="cs-CZ" sz="4000" b="1" i="1" dirty="0">
                <a:solidFill>
                  <a:srgbClr val="FF0000"/>
                </a:solidFill>
              </a:rPr>
              <a:t>Osobní </a:t>
            </a:r>
            <a:r>
              <a:rPr lang="cs-CZ" sz="4000" b="1" i="1" dirty="0" smtClean="0">
                <a:solidFill>
                  <a:srgbClr val="FF0000"/>
                </a:solidFill>
              </a:rPr>
              <a:t>rozpočet</a:t>
            </a:r>
          </a:p>
          <a:p>
            <a:r>
              <a:rPr lang="cs-CZ" sz="4000" b="1" dirty="0"/>
              <a:t> </a:t>
            </a:r>
            <a:endParaRPr lang="cs-CZ" sz="4000" dirty="0"/>
          </a:p>
          <a:p>
            <a:r>
              <a:rPr lang="cs-CZ" sz="4000" b="1" dirty="0" smtClean="0"/>
              <a:t>Každý </a:t>
            </a:r>
            <a:r>
              <a:rPr lang="cs-CZ" sz="4000" b="1" dirty="0"/>
              <a:t>z nás má nějaké </a:t>
            </a:r>
            <a:r>
              <a:rPr lang="cs-CZ" sz="4000" b="1" dirty="0" smtClean="0"/>
              <a:t>příjmy</a:t>
            </a:r>
          </a:p>
          <a:p>
            <a:r>
              <a:rPr lang="cs-CZ" sz="4000" b="1" dirty="0" smtClean="0"/>
              <a:t>a </a:t>
            </a:r>
            <a:r>
              <a:rPr lang="cs-CZ" sz="4000" b="1" dirty="0"/>
              <a:t>výdaje. Ukážeme si osobní </a:t>
            </a:r>
            <a:r>
              <a:rPr lang="cs-CZ" sz="4000" b="1" dirty="0" smtClean="0"/>
              <a:t>         rozpočet </a:t>
            </a:r>
            <a:r>
              <a:rPr lang="cs-CZ" sz="4000" b="1" dirty="0"/>
              <a:t>na příkladu 15letého </a:t>
            </a:r>
            <a:r>
              <a:rPr lang="cs-CZ" sz="4000" b="1" dirty="0" smtClean="0"/>
              <a:t>  Jirky</a:t>
            </a:r>
            <a:r>
              <a:rPr lang="cs-CZ" sz="4000" b="1" dirty="0"/>
              <a:t>.</a:t>
            </a:r>
            <a:endParaRPr lang="cs-CZ" sz="4000" dirty="0"/>
          </a:p>
          <a:p>
            <a:r>
              <a:rPr lang="cs-CZ" sz="4000" b="1" dirty="0"/>
              <a:t> 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62033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23642"/>
            <a:ext cx="8568952" cy="74789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/>
              <a:t> </a:t>
            </a:r>
            <a:r>
              <a:rPr lang="cs-CZ" sz="3600" b="1" dirty="0"/>
              <a:t>		Příklad: </a:t>
            </a:r>
            <a:endParaRPr lang="cs-CZ" sz="3600" b="1" dirty="0" smtClean="0"/>
          </a:p>
          <a:p>
            <a:r>
              <a:rPr lang="cs-CZ" sz="4000" dirty="0" smtClean="0"/>
              <a:t>Jirka </a:t>
            </a:r>
            <a:r>
              <a:rPr lang="cs-CZ" sz="4000" dirty="0"/>
              <a:t>má kapesné od rodičů – 200 Kč na </a:t>
            </a:r>
            <a:r>
              <a:rPr lang="cs-CZ" sz="4000" dirty="0" smtClean="0"/>
              <a:t>týden. Jednou </a:t>
            </a:r>
            <a:r>
              <a:rPr lang="cs-CZ" sz="4000" dirty="0"/>
              <a:t>měsíčně dostává </a:t>
            </a:r>
          </a:p>
          <a:p>
            <a:r>
              <a:rPr lang="cs-CZ" sz="4000" dirty="0"/>
              <a:t>od babičky 200 Kč. Peníze vydává na mobilní telefon – </a:t>
            </a:r>
            <a:r>
              <a:rPr lang="cs-CZ" sz="4000" dirty="0" smtClean="0"/>
              <a:t>250 Kč </a:t>
            </a:r>
            <a:r>
              <a:rPr lang="cs-CZ" sz="4000" dirty="0"/>
              <a:t>měsíčně, na kino a obdobné kulturní akce 450 Kč měsíčně, občas si zajde na hamburger, což měsíčně průměrně představuje </a:t>
            </a:r>
            <a:r>
              <a:rPr lang="cs-CZ" sz="4000" dirty="0" smtClean="0"/>
              <a:t>150 Kč. Ostatní </a:t>
            </a:r>
            <a:r>
              <a:rPr lang="cs-CZ" sz="4000" dirty="0"/>
              <a:t>výdaje (doprava, škola, atd.) mu platí rodiče.</a:t>
            </a:r>
          </a:p>
          <a:p>
            <a:r>
              <a:rPr lang="cs-CZ" sz="36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050286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980728"/>
            <a:ext cx="45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1892" y="188640"/>
            <a:ext cx="821904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Úkol:</a:t>
            </a:r>
          </a:p>
          <a:p>
            <a:endParaRPr lang="cs-CZ" sz="3600" dirty="0">
              <a:solidFill>
                <a:srgbClr val="FF0000"/>
              </a:solidFill>
            </a:endParaRPr>
          </a:p>
          <a:p>
            <a:r>
              <a:rPr lang="cs-CZ" sz="3600" b="1" dirty="0" smtClean="0"/>
              <a:t>Sestav tabulku příjmů a výdajů Jirky.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78089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3968322"/>
              </p:ext>
            </p:extLst>
          </p:nvPr>
        </p:nvGraphicFramePr>
        <p:xfrm>
          <a:off x="395536" y="476672"/>
          <a:ext cx="7992829" cy="384048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3200400"/>
                <a:gridCol w="4792429"/>
              </a:tblGrid>
              <a:tr h="0">
                <a:tc>
                  <a:txBody>
                    <a:bodyPr/>
                    <a:lstStyle/>
                    <a:p>
                      <a:pPr marR="457200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Příjmy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R="457200"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Výdaje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R="457200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kapesné od </a:t>
                      </a:r>
                      <a:r>
                        <a:rPr lang="cs-CZ" sz="2800" dirty="0" smtClean="0">
                          <a:effectLst/>
                        </a:rPr>
                        <a:t>rodičů  </a:t>
                      </a:r>
                      <a:r>
                        <a:rPr lang="cs-CZ" sz="2800" dirty="0">
                          <a:effectLst/>
                        </a:rPr>
                        <a:t>800 Kč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R="457200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mobilní telefon     </a:t>
                      </a:r>
                      <a:endParaRPr lang="cs-CZ" sz="2800" dirty="0" smtClean="0">
                        <a:effectLst/>
                      </a:endParaRPr>
                    </a:p>
                    <a:p>
                      <a:pPr marR="457200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</a:rPr>
                        <a:t>250 </a:t>
                      </a:r>
                      <a:r>
                        <a:rPr lang="cs-CZ" sz="2800" dirty="0">
                          <a:effectLst/>
                        </a:rPr>
                        <a:t>Kč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R="457200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kapesné od babičky </a:t>
                      </a:r>
                      <a:r>
                        <a:rPr lang="cs-CZ" sz="2800" dirty="0" smtClean="0">
                          <a:effectLst/>
                        </a:rPr>
                        <a:t>200 </a:t>
                      </a:r>
                      <a:r>
                        <a:rPr lang="cs-CZ" sz="2800" dirty="0">
                          <a:effectLst/>
                        </a:rPr>
                        <a:t>Kč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R="457200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kino, kultura  </a:t>
                      </a:r>
                      <a:endParaRPr lang="cs-CZ" sz="2800" dirty="0" smtClean="0">
                        <a:effectLst/>
                      </a:endParaRPr>
                    </a:p>
                    <a:p>
                      <a:pPr marR="457200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</a:rPr>
                        <a:t>450 </a:t>
                      </a:r>
                      <a:r>
                        <a:rPr lang="cs-CZ" sz="2800" dirty="0">
                          <a:effectLst/>
                        </a:rPr>
                        <a:t>Kč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R="457200"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 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R="457200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</a:rPr>
                        <a:t>hamburgery</a:t>
                      </a:r>
                      <a:r>
                        <a:rPr lang="cs-CZ" sz="2800" dirty="0">
                          <a:effectLst/>
                        </a:rPr>
                        <a:t>, </a:t>
                      </a:r>
                      <a:r>
                        <a:rPr lang="cs-CZ" sz="2800" dirty="0" smtClean="0">
                          <a:effectLst/>
                        </a:rPr>
                        <a:t> Coca Cola   </a:t>
                      </a:r>
                      <a:r>
                        <a:rPr lang="cs-CZ" sz="2800" dirty="0">
                          <a:effectLst/>
                        </a:rPr>
                        <a:t>150 Kč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R="457200">
                        <a:spcAft>
                          <a:spcPts val="0"/>
                        </a:spcAft>
                      </a:pPr>
                      <a:r>
                        <a:rPr lang="cs-CZ" sz="2800">
                          <a:effectLst/>
                        </a:rPr>
                        <a:t>Celkem                        1 000 Kč</a:t>
                      </a:r>
                      <a:endParaRPr lang="cs-CZ" sz="16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R="457200">
                        <a:spcAft>
                          <a:spcPts val="0"/>
                        </a:spcAft>
                      </a:pPr>
                      <a:r>
                        <a:rPr lang="cs-CZ" sz="2800" dirty="0">
                          <a:effectLst/>
                        </a:rPr>
                        <a:t>Celkem    </a:t>
                      </a:r>
                      <a:endParaRPr lang="cs-CZ" sz="2800" dirty="0" smtClean="0">
                        <a:effectLst/>
                      </a:endParaRPr>
                    </a:p>
                    <a:p>
                      <a:pPr marR="457200"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</a:rPr>
                        <a:t> 850 </a:t>
                      </a:r>
                      <a:r>
                        <a:rPr lang="cs-CZ" sz="2800" dirty="0">
                          <a:effectLst/>
                        </a:rPr>
                        <a:t>Kč</a:t>
                      </a:r>
                      <a:endParaRPr lang="cs-CZ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683568" y="5239654"/>
            <a:ext cx="6750566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Měsíčně mu tedy zbyde 150 Kč.</a:t>
            </a:r>
            <a:endParaRPr kumimoji="0" lang="cs-CZ" alt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4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7447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88640"/>
            <a:ext cx="8820472" cy="82176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dirty="0"/>
              <a:t>Sestavte si svůj osobní rozpočet. Nicméně o osobním rozpočtu stále platí, že: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cs-CZ" sz="4400" dirty="0"/>
              <a:t>příjmy mohou být větší než výdaje  - vzniká </a:t>
            </a:r>
            <a:r>
              <a:rPr lang="cs-CZ" sz="4400" b="1" dirty="0"/>
              <a:t>přebytek </a:t>
            </a:r>
            <a:endParaRPr lang="cs-CZ" sz="4400" dirty="0"/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cs-CZ" sz="4400" dirty="0"/>
              <a:t>příjmy mohou být menší než výdaje – vzniká </a:t>
            </a:r>
            <a:r>
              <a:rPr lang="cs-CZ" sz="4400" b="1" dirty="0"/>
              <a:t>deficit </a:t>
            </a:r>
            <a:r>
              <a:rPr lang="cs-CZ" sz="4400" dirty="0" smtClean="0"/>
              <a:t> 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cs-CZ" sz="4400" dirty="0"/>
              <a:t>p</a:t>
            </a:r>
            <a:r>
              <a:rPr lang="cs-CZ" sz="4400" dirty="0" smtClean="0"/>
              <a:t>říjmy jsou stejné jako</a:t>
            </a:r>
          </a:p>
          <a:p>
            <a:pPr lvl="0"/>
            <a:r>
              <a:rPr lang="cs-CZ" sz="4400"/>
              <a:t> </a:t>
            </a:r>
            <a:r>
              <a:rPr lang="cs-CZ" sz="4400" smtClean="0"/>
              <a:t>   výdaje - </a:t>
            </a:r>
            <a:r>
              <a:rPr lang="cs-CZ" sz="4400" b="1" dirty="0" smtClean="0"/>
              <a:t>vyrovnaný rozpočet</a:t>
            </a:r>
            <a:r>
              <a:rPr lang="cs-CZ" sz="4400" dirty="0" smtClean="0"/>
              <a:t>        </a:t>
            </a:r>
            <a:endParaRPr lang="cs-CZ" sz="4400" dirty="0"/>
          </a:p>
          <a:p>
            <a:r>
              <a:rPr lang="cs-CZ" sz="4400" dirty="0"/>
              <a:t> </a:t>
            </a:r>
          </a:p>
          <a:p>
            <a:r>
              <a:rPr lang="cs-CZ" sz="4400" dirty="0"/>
              <a:t> </a:t>
            </a:r>
          </a:p>
          <a:p>
            <a:r>
              <a:rPr lang="cs-CZ" sz="44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4052200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755576" y="18864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9886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64</TotalTime>
  <Words>124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Aerodynamika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9</cp:revision>
  <dcterms:created xsi:type="dcterms:W3CDTF">2013-11-06T18:41:01Z</dcterms:created>
  <dcterms:modified xsi:type="dcterms:W3CDTF">2013-11-23T10:03:52Z</dcterms:modified>
</cp:coreProperties>
</file>