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62" r:id="rId3"/>
    <p:sldId id="270" r:id="rId4"/>
    <p:sldId id="271" r:id="rId5"/>
    <p:sldId id="272" r:id="rId6"/>
    <p:sldId id="278" r:id="rId7"/>
    <p:sldId id="273" r:id="rId8"/>
    <p:sldId id="27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84" autoAdjust="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40.17647" units="1/cm"/>
          <inkml:channelProperty channel="Y" name="resolution" value="40.42105" units="1/cm"/>
        </inkml:channelProperties>
      </inkml:inkSource>
      <inkml:timestamp xml:id="ts0" timeString="2013-09-26T13:11:57.168"/>
    </inkml:context>
    <inkml:brush xml:id="br0">
      <inkml:brushProperty name="width" value="0.05292" units="cm"/>
      <inkml:brushProperty name="height" value="0.05292" units="cm"/>
    </inkml:brush>
  </inkml:definitions>
  <inkml:trace contextRef="#ctx0" brushRef="#br0">17984 12526</inkml:trace>
  <inkml:trace contextRef="#ctx0" brushRef="#br0" timeOffset="797.3374">17984 12526</inkml:trace>
  <inkml:trace contextRef="#ctx0" brushRef="#br0" timeOffset="1121.5613">17984 12526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8CAA-6EAF-49F9-AE29-BDF449BE2AD0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B858C-2108-427D-83D6-4685CA9B787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8CAA-6EAF-49F9-AE29-BDF449BE2AD0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B858C-2108-427D-83D6-4685CA9B787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8CAA-6EAF-49F9-AE29-BDF449BE2AD0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B858C-2108-427D-83D6-4685CA9B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8CAA-6EAF-49F9-AE29-BDF449BE2AD0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B858C-2108-427D-83D6-4685CA9B787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8CAA-6EAF-49F9-AE29-BDF449BE2AD0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B858C-2108-427D-83D6-4685CA9B787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8CAA-6EAF-49F9-AE29-BDF449BE2AD0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B858C-2108-427D-83D6-4685CA9B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8CAA-6EAF-49F9-AE29-BDF449BE2AD0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B858C-2108-427D-83D6-4685CA9B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8CAA-6EAF-49F9-AE29-BDF449BE2AD0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B858C-2108-427D-83D6-4685CA9B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8CAA-6EAF-49F9-AE29-BDF449BE2AD0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B858C-2108-427D-83D6-4685CA9B787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8CAA-6EAF-49F9-AE29-BDF449BE2AD0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B858C-2108-427D-83D6-4685CA9B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8CAA-6EAF-49F9-AE29-BDF449BE2AD0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B858C-2108-427D-83D6-4685CA9B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148CAA-6EAF-49F9-AE29-BDF449BE2AD0}" type="datetimeFigureOut">
              <a:rPr lang="cs-CZ" smtClean="0"/>
              <a:t>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8FB858C-2108-427D-83D6-4685CA9B787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2606675" y="7032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2606675" y="7032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2606675" y="7032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2606675" y="11604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9"/>
          <p:cNvSpPr>
            <a:spLocks noChangeArrowheads="1"/>
          </p:cNvSpPr>
          <p:nvPr/>
        </p:nvSpPr>
        <p:spPr bwMode="auto">
          <a:xfrm>
            <a:off x="2606675" y="7032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Rectangle 10"/>
          <p:cNvSpPr>
            <a:spLocks noChangeArrowheads="1"/>
          </p:cNvSpPr>
          <p:nvPr/>
        </p:nvSpPr>
        <p:spPr bwMode="auto">
          <a:xfrm>
            <a:off x="2606675" y="11604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54480730"/>
              </p:ext>
            </p:extLst>
          </p:nvPr>
        </p:nvGraphicFramePr>
        <p:xfrm>
          <a:off x="1620838" y="125413"/>
          <a:ext cx="5902325" cy="6608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kument" r:id="rId4" imgW="5902889" imgH="6619421" progId="Word.Document.12">
                  <p:embed/>
                </p:oleObj>
              </mc:Choice>
              <mc:Fallback>
                <p:oleObj name="Dokument" r:id="rId4" imgW="5902889" imgH="66194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20838" y="125413"/>
                        <a:ext cx="5902325" cy="6608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1665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172538"/>
            <a:ext cx="8676456" cy="128079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Sčítání desetinných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749480" cy="435366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6000" b="1" dirty="0" smtClean="0"/>
              <a:t>Racionální čísla</a:t>
            </a:r>
            <a:endParaRPr lang="cs-CZ" sz="6000" b="1" dirty="0"/>
          </a:p>
        </p:txBody>
      </p:sp>
      <p:pic>
        <p:nvPicPr>
          <p:cNvPr id="1028" name="Picture 4" descr="C:\Users\jana.volechova\AppData\Local\Microsoft\Windows\Temporary Internet Files\Content.IE5\QBP409W2\MP900387507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33" b="90000" l="10047" r="899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56792"/>
            <a:ext cx="26098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6810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79512" y="188640"/>
            <a:ext cx="8856984" cy="4104456"/>
          </a:xfrm>
        </p:spPr>
        <p:txBody>
          <a:bodyPr/>
          <a:lstStyle/>
          <a:p>
            <a:pPr algn="l"/>
            <a:r>
              <a:rPr lang="cs-CZ" sz="3200" dirty="0" smtClean="0"/>
              <a:t>Maminka v zelenině nakoupila banány za 56,20 Kč, pomeranče za 39,40 Kč, citrony stály 29,90 Kč, polévková zelenina 19,90 Kč, za  brambory zaplatila 28,30 Kč a okurka stála 14,50 Kč. Za nákup platila pětisetkorunovou bankovkou. Kolik korun jí prodavač vrátil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2052" name="Picture 4" descr="C:\Users\jana.volechova\AppData\Local\Microsoft\Windows\Temporary Internet Files\Content.IE5\6V2O51KX\MC900436895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380862">
            <a:off x="6166235" y="4288000"/>
            <a:ext cx="2506588" cy="250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4493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79512" y="188640"/>
            <a:ext cx="8424936" cy="8568952"/>
          </a:xfrm>
        </p:spPr>
        <p:txBody>
          <a:bodyPr/>
          <a:lstStyle/>
          <a:p>
            <a:pPr algn="l"/>
            <a:endParaRPr lang="cs-CZ" sz="3200" dirty="0"/>
          </a:p>
          <a:p>
            <a:pPr algn="l"/>
            <a:endParaRPr lang="cs-CZ" sz="3200" dirty="0" smtClean="0"/>
          </a:p>
          <a:p>
            <a:pPr algn="l"/>
            <a:endParaRPr lang="cs-CZ" sz="3200" dirty="0"/>
          </a:p>
          <a:p>
            <a:pPr algn="l"/>
            <a:r>
              <a:rPr lang="cs-CZ" sz="2800" u="sng" dirty="0" smtClean="0"/>
              <a:t>Zápis úlohy</a:t>
            </a:r>
            <a:r>
              <a:rPr lang="cs-CZ" sz="2800" dirty="0" smtClean="0"/>
              <a:t>:</a:t>
            </a:r>
          </a:p>
          <a:p>
            <a:pPr algn="l"/>
            <a:r>
              <a:rPr lang="cs-CZ" sz="2800" dirty="0" smtClean="0"/>
              <a:t>Banány………….56,20 Kč</a:t>
            </a:r>
          </a:p>
          <a:p>
            <a:pPr algn="l"/>
            <a:r>
              <a:rPr lang="cs-CZ" sz="2800" dirty="0" smtClean="0"/>
              <a:t>Pomeranče……39,40 Kč</a:t>
            </a:r>
          </a:p>
          <a:p>
            <a:pPr algn="l"/>
            <a:r>
              <a:rPr lang="cs-CZ" sz="2800" dirty="0" smtClean="0"/>
              <a:t>Citrony………….29,90 Kč</a:t>
            </a:r>
          </a:p>
          <a:p>
            <a:pPr algn="l"/>
            <a:r>
              <a:rPr lang="cs-CZ" sz="2800" dirty="0" smtClean="0"/>
              <a:t>Pol. </a:t>
            </a:r>
            <a:r>
              <a:rPr lang="cs-CZ" sz="2800" dirty="0"/>
              <a:t>z</a:t>
            </a:r>
            <a:r>
              <a:rPr lang="cs-CZ" sz="2800" dirty="0" smtClean="0"/>
              <a:t>elenina..19,90 Kč</a:t>
            </a:r>
          </a:p>
          <a:p>
            <a:pPr algn="l"/>
            <a:r>
              <a:rPr lang="cs-CZ" sz="2800" dirty="0" smtClean="0"/>
              <a:t>Brambory………28,30 Kč</a:t>
            </a:r>
          </a:p>
          <a:p>
            <a:pPr algn="l"/>
            <a:r>
              <a:rPr lang="cs-CZ" sz="2800" u="sng" dirty="0" smtClean="0"/>
              <a:t>Okurka………….14,50 Kč</a:t>
            </a:r>
          </a:p>
          <a:p>
            <a:pPr algn="l"/>
            <a:r>
              <a:rPr lang="cs-CZ" sz="2800"/>
              <a:t> </a:t>
            </a:r>
            <a:r>
              <a:rPr lang="cs-CZ" sz="2800" smtClean="0"/>
              <a:t>                    188,20 Kč</a:t>
            </a:r>
            <a:endParaRPr lang="cs-CZ" sz="2800" u="sng" dirty="0" smtClean="0"/>
          </a:p>
          <a:p>
            <a:pPr algn="l"/>
            <a:r>
              <a:rPr lang="cs-CZ" sz="3200" b="0" dirty="0" smtClean="0"/>
              <a:t>Celkem zaplatila…………188,20 Kč = 188 Kč</a:t>
            </a:r>
          </a:p>
          <a:p>
            <a:pPr algn="l"/>
            <a:r>
              <a:rPr lang="cs-CZ" sz="3200" b="0" dirty="0" smtClean="0"/>
              <a:t>Platila………………. 500 Kč – 188 Kč = 312 Kč</a:t>
            </a:r>
          </a:p>
          <a:p>
            <a:pPr algn="l"/>
            <a:r>
              <a:rPr lang="cs-CZ" sz="3600" dirty="0" smtClean="0"/>
              <a:t>Mamince v zelenině vrátili 312 Kč.</a:t>
            </a:r>
          </a:p>
          <a:p>
            <a:pPr algn="l"/>
            <a:endParaRPr lang="cs-CZ" sz="3200" b="0" dirty="0" smtClean="0">
              <a:solidFill>
                <a:schemeClr val="accent6"/>
              </a:solidFill>
            </a:endParaRPr>
          </a:p>
          <a:p>
            <a:pPr algn="l"/>
            <a:endParaRPr lang="cs-CZ" sz="3200" dirty="0" smtClean="0">
              <a:solidFill>
                <a:schemeClr val="accent5"/>
              </a:solidFill>
            </a:endParaRPr>
          </a:p>
          <a:p>
            <a:pPr algn="l"/>
            <a:endParaRPr lang="cs-CZ" sz="3200" dirty="0"/>
          </a:p>
          <a:p>
            <a:pPr algn="l"/>
            <a:endParaRPr lang="cs-CZ" sz="3200" dirty="0" smtClean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" name="Rukopis 2"/>
              <p14:cNvContentPartPr/>
              <p14:nvPr/>
            </p14:nvContentPartPr>
            <p14:xfrm>
              <a:off x="6474240" y="4509360"/>
              <a:ext cx="360" cy="36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464880" y="450000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70740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79512" y="188640"/>
            <a:ext cx="8568952" cy="3600400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6"/>
                </a:solidFill>
              </a:rPr>
              <a:t>Na co si musíme při písemném sčítání desetinných čísel dávat pozor?</a:t>
            </a:r>
            <a:endParaRPr lang="cs-CZ" sz="4000" dirty="0">
              <a:solidFill>
                <a:schemeClr val="accent6"/>
              </a:solidFill>
            </a:endParaRPr>
          </a:p>
        </p:txBody>
      </p:sp>
      <p:pic>
        <p:nvPicPr>
          <p:cNvPr id="2050" name="Picture 2" descr="C:\Users\jana.volechova\AppData\Local\Microsoft\Windows\Temporary Internet Files\Content.IE5\QBP409W2\MC900424466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4385469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733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619672" y="1700808"/>
            <a:ext cx="7056784" cy="3247256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7200" dirty="0" smtClean="0"/>
              <a:t>Sčítat můžeme </a:t>
            </a:r>
          </a:p>
          <a:p>
            <a:pPr marL="45720" indent="0">
              <a:buNone/>
            </a:pPr>
            <a:r>
              <a:rPr lang="cs-CZ" sz="7200" dirty="0" smtClean="0">
                <a:solidFill>
                  <a:schemeClr val="accent6"/>
                </a:solidFill>
              </a:rPr>
              <a:t>STEJNÉ</a:t>
            </a:r>
            <a:r>
              <a:rPr lang="cs-CZ" sz="7200" dirty="0" smtClean="0">
                <a:solidFill>
                  <a:schemeClr val="tx1"/>
                </a:solidFill>
              </a:rPr>
              <a:t> řády.</a:t>
            </a:r>
            <a:endParaRPr lang="cs-CZ" sz="720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134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2531" y="620688"/>
            <a:ext cx="5793605" cy="4143020"/>
          </a:xfrm>
        </p:spPr>
        <p:txBody>
          <a:bodyPr/>
          <a:lstStyle/>
          <a:p>
            <a:r>
              <a:rPr lang="cs-CZ" sz="3200" dirty="0" smtClean="0"/>
              <a:t>Vypočítej:</a:t>
            </a:r>
          </a:p>
          <a:p>
            <a:pPr algn="l"/>
            <a:r>
              <a:rPr lang="cs-CZ" sz="3200" dirty="0" smtClean="0"/>
              <a:t>123 + 58,02 + 16 + 0,231  =</a:t>
            </a:r>
          </a:p>
          <a:p>
            <a:endParaRPr lang="cs-CZ" sz="3200" dirty="0"/>
          </a:p>
          <a:p>
            <a:pPr algn="l"/>
            <a:r>
              <a:rPr lang="cs-CZ" sz="3200" dirty="0" smtClean="0"/>
              <a:t>32 + 4,254 + 0,32 + 6 + 0,2 =</a:t>
            </a:r>
          </a:p>
          <a:p>
            <a:pPr algn="l"/>
            <a:endParaRPr lang="cs-CZ" sz="3200" dirty="0" smtClean="0"/>
          </a:p>
          <a:p>
            <a:pPr algn="l"/>
            <a:r>
              <a:rPr lang="cs-CZ" sz="3200" dirty="0" smtClean="0"/>
              <a:t>621 + 1,2 + 2 + 0,321 + 6,5 =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5868144" y="980728"/>
            <a:ext cx="2160240" cy="4327376"/>
          </a:xfrm>
        </p:spPr>
        <p:txBody>
          <a:bodyPr/>
          <a:lstStyle/>
          <a:p>
            <a:pPr marL="45720" indent="0">
              <a:buNone/>
            </a:pPr>
            <a:endParaRPr lang="cs-CZ" sz="3600" b="1" dirty="0" smtClean="0">
              <a:solidFill>
                <a:schemeClr val="accent6"/>
              </a:solidFill>
            </a:endParaRPr>
          </a:p>
          <a:p>
            <a:pPr marL="45720" indent="0">
              <a:buNone/>
            </a:pPr>
            <a:r>
              <a:rPr lang="cs-CZ" sz="3200" dirty="0" smtClean="0">
                <a:solidFill>
                  <a:schemeClr val="accent6"/>
                </a:solidFill>
              </a:rPr>
              <a:t>197,251</a:t>
            </a:r>
          </a:p>
          <a:p>
            <a:pPr marL="45720" indent="0">
              <a:buNone/>
            </a:pPr>
            <a:endParaRPr lang="cs-CZ" sz="3200" dirty="0">
              <a:solidFill>
                <a:schemeClr val="accent6"/>
              </a:solidFill>
            </a:endParaRPr>
          </a:p>
          <a:p>
            <a:pPr marL="45720" indent="0">
              <a:buNone/>
            </a:pPr>
            <a:r>
              <a:rPr lang="cs-CZ" sz="3200" dirty="0" smtClean="0">
                <a:solidFill>
                  <a:schemeClr val="accent6"/>
                </a:solidFill>
              </a:rPr>
              <a:t>42,774</a:t>
            </a:r>
          </a:p>
          <a:p>
            <a:pPr marL="45720" indent="0">
              <a:buNone/>
            </a:pPr>
            <a:endParaRPr lang="cs-CZ" sz="3200" dirty="0">
              <a:solidFill>
                <a:schemeClr val="accent6"/>
              </a:solidFill>
            </a:endParaRPr>
          </a:p>
          <a:p>
            <a:pPr marL="45720" indent="0">
              <a:buNone/>
            </a:pPr>
            <a:r>
              <a:rPr lang="cs-CZ" sz="3200" dirty="0" smtClean="0">
                <a:solidFill>
                  <a:schemeClr val="accent6"/>
                </a:solidFill>
              </a:rPr>
              <a:t>631,021</a:t>
            </a:r>
            <a:endParaRPr lang="cs-CZ" sz="3200" dirty="0">
              <a:solidFill>
                <a:schemeClr val="accent6"/>
              </a:solidFill>
            </a:endParaRPr>
          </a:p>
          <a:p>
            <a:pPr marL="45720" indent="0">
              <a:buNone/>
            </a:pPr>
            <a:endParaRPr lang="cs-CZ" sz="3200" dirty="0" smtClean="0">
              <a:solidFill>
                <a:schemeClr val="accent5"/>
              </a:solidFill>
            </a:endParaRPr>
          </a:p>
          <a:p>
            <a:pPr marL="45720" indent="0">
              <a:buNone/>
            </a:pPr>
            <a:endParaRPr lang="cs-CZ" sz="3200" dirty="0">
              <a:solidFill>
                <a:schemeClr val="accent5"/>
              </a:solidFill>
            </a:endParaRPr>
          </a:p>
          <a:p>
            <a:pPr marL="45720" indent="0">
              <a:buNone/>
            </a:pPr>
            <a:endParaRPr lang="cs-CZ" sz="3200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5051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827584" y="18864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131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188</TotalTime>
  <Words>186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Dokument</vt:lpstr>
      <vt:lpstr>Prezentace aplikace PowerPoint</vt:lpstr>
      <vt:lpstr>Sčítání desetinných čísel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Jana Volechová</dc:creator>
  <cp:lastModifiedBy>Jana Volechová</cp:lastModifiedBy>
  <cp:revision>27</cp:revision>
  <dcterms:created xsi:type="dcterms:W3CDTF">2013-04-05T11:47:36Z</dcterms:created>
  <dcterms:modified xsi:type="dcterms:W3CDTF">2013-10-08T14:23:12Z</dcterms:modified>
</cp:coreProperties>
</file>