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7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60"/>
  </p:normalViewPr>
  <p:slideViewPr>
    <p:cSldViewPr>
      <p:cViewPr>
        <p:scale>
          <a:sx n="66" d="100"/>
          <a:sy n="66" d="100"/>
        </p:scale>
        <p:origin x="-660" y="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C4BB9-1C06-4AC6-9684-5E9C7B219F79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7F7C9-576C-4C47-888D-E7BA3C8C4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CF172-8176-4F3A-B61B-82C932FF0133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3A743-57F1-4309-AFEE-47B7E5563F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B7352-4A0C-44CD-B50D-8236DB4AAFD1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121CA-D699-489B-90F8-645421A4EE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02104E-4E6F-4003-9CB1-D035FE2185D5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2609C-C466-4BDA-B05B-AE5CF52C64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1AC36-7741-4D14-A182-CBE3466ECC94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D92D6-5E38-4CCF-B69F-AFEF9421EB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BBF51-F875-4079-B72C-57BD03836DAA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34ACA-24B4-4206-9D9C-875DC94791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A945B-DD54-4FCD-837F-9C8BA1178406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7CC04-CD5F-460F-914E-A9CD4D98F4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75CCC-EEA9-4C8B-B66B-E7168EC4B871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BD70CF-D1E3-48D6-91DC-7B30FF8F8F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2C516-01CC-489D-8F48-3AF171FE6BE2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9BCD7A-FB08-4F8A-A92C-D3415C0740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7B016-24D4-4D2D-8DC8-1B4A60FB0EF4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F8EE6-3D60-471C-A831-BAA06EB3BE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DF982-24EA-4CB2-9A87-F8C5F9B21023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7CA2D-D7B6-416F-B455-4098294AD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975" y="573088"/>
            <a:ext cx="85725" cy="57308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325" y="573088"/>
            <a:ext cx="576263" cy="57308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914400" y="1544638"/>
            <a:ext cx="7315200" cy="115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914400" y="2770188"/>
            <a:ext cx="7315200" cy="353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100" y="549275"/>
            <a:ext cx="1189038" cy="2968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alpha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7348663-4112-4172-B793-B55ED28E60F8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549275"/>
            <a:ext cx="939800" cy="3016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359CA7A-354B-4C43-8455-2C388A969B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663"/>
            <a:ext cx="2246312" cy="301625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1" r:id="rId1"/>
    <p:sldLayoutId id="2147483850" r:id="rId2"/>
    <p:sldLayoutId id="2147483849" r:id="rId3"/>
    <p:sldLayoutId id="2147483848" r:id="rId4"/>
    <p:sldLayoutId id="2147483847" r:id="rId5"/>
    <p:sldLayoutId id="2147483846" r:id="rId6"/>
    <p:sldLayoutId id="2147483845" r:id="rId7"/>
    <p:sldLayoutId id="2147483844" r:id="rId8"/>
    <p:sldLayoutId id="2147483843" r:id="rId9"/>
    <p:sldLayoutId id="2147483842" r:id="rId10"/>
    <p:sldLayoutId id="214748384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1650" indent="-182563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563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563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563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20.xml"/><Relationship Id="rId18" Type="http://schemas.openxmlformats.org/officeDocument/2006/relationships/slide" Target="slide11.xml"/><Relationship Id="rId3" Type="http://schemas.openxmlformats.org/officeDocument/2006/relationships/slide" Target="slide5.xml"/><Relationship Id="rId21" Type="http://schemas.openxmlformats.org/officeDocument/2006/relationships/slide" Target="slide23.xml"/><Relationship Id="rId7" Type="http://schemas.openxmlformats.org/officeDocument/2006/relationships/slide" Target="slide13.xml"/><Relationship Id="rId12" Type="http://schemas.openxmlformats.org/officeDocument/2006/relationships/slide" Target="slide16.xml"/><Relationship Id="rId17" Type="http://schemas.openxmlformats.org/officeDocument/2006/relationships/slide" Target="slide22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2.xml"/><Relationship Id="rId5" Type="http://schemas.openxmlformats.org/officeDocument/2006/relationships/slide" Target="slide7.xml"/><Relationship Id="rId15" Type="http://schemas.openxmlformats.org/officeDocument/2006/relationships/slide" Target="slide14.xml"/><Relationship Id="rId10" Type="http://schemas.openxmlformats.org/officeDocument/2006/relationships/slide" Target="slide8.xml"/><Relationship Id="rId19" Type="http://schemas.openxmlformats.org/officeDocument/2006/relationships/slide" Target="slide15.xml"/><Relationship Id="rId4" Type="http://schemas.openxmlformats.org/officeDocument/2006/relationships/slide" Target="slide6.xml"/><Relationship Id="rId9" Type="http://schemas.openxmlformats.org/officeDocument/2006/relationships/slide" Target="slide21.xml"/><Relationship Id="rId14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1"/>
          <p:cNvSpPr>
            <a:spLocks noChangeArrowheads="1"/>
          </p:cNvSpPr>
          <p:nvPr/>
        </p:nvSpPr>
        <p:spPr bwMode="auto">
          <a:xfrm>
            <a:off x="179388" y="2195513"/>
            <a:ext cx="8640762" cy="483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2000" b="1">
                <a:latin typeface="Times New Roman" pitchFamily="18" charset="0"/>
                <a:cs typeface="Times New Roman" pitchFamily="18" charset="0"/>
              </a:rPr>
              <a:t>Metodický list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Název materiálu: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Starší české dějiny – vědomostní kvíz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	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Autor materiálu: 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Mgr. Markéta Tesárková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Jazyk: 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český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   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Zařazení materiálu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Šablona: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Inovace a zkvalitnění výuky prostřednictvím ICT (III/2)		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>
                <a:latin typeface="Times New Roman" pitchFamily="18" charset="0"/>
                <a:cs typeface="Times New Roman" pitchFamily="18" charset="0"/>
              </a:rPr>
              <a:t>Sada: 1/3	           Číslo DUM:  5/20	         Předmět: Vlastivěda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Ověření materiálu ve výuce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>
                <a:latin typeface="Times New Roman" pitchFamily="18" charset="0"/>
                <a:cs typeface="Times New Roman" pitchFamily="18" charset="0"/>
              </a:rPr>
              <a:t>Datum ověření:  31.1 2013	                     Třída: 4.B                 Ověřující učitel: Mgr. Markéta Tesárková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Člověk a jeho svět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Člověk a jeho svět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Tématický okruh: 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Lidé a čas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Téma: 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Starší české dějiny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Očekávaný výstup: 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srovnává a hodnotí na vybraných ukázkách způsob života a práce předků na našem území v minulosti a současnosti s využitím regionálních specifik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Anotace materiálu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: Vědomostní kvíz  je  celkovým průřezem  starších českých dějin od příchodu Slovanů na naše území až po vládu Josefa II.  Kvíz je možno využít k různým soutěžím v rámci třídy  nebo mezi paralelními třídami.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Speciální vzdělávací potřeby: 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žádné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 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Klíčová slova: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české dějiny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prezentace (PowerPoint)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Druh aktivity: 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aktivita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Stupeň a typ vzdělávání: 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základní vzdělávání – první stupeň –druhé období</a:t>
            </a:r>
          </a:p>
          <a:p>
            <a:pPr eaLnBrk="0" hangingPunct="0"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Typická věková skupina: 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4. ročník, 9 – 10 let</a:t>
            </a:r>
          </a:p>
          <a:p>
            <a:pPr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lang="cs-CZ" sz="1200" b="1">
                <a:latin typeface="Times New Roman" pitchFamily="18" charset="0"/>
                <a:cs typeface="Times New Roman" pitchFamily="18" charset="0"/>
              </a:rPr>
              <a:t>Celková velikost: 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215  kB</a:t>
            </a:r>
          </a:p>
        </p:txBody>
      </p:sp>
      <p:pic>
        <p:nvPicPr>
          <p:cNvPr id="13314" name="Obrázek 1" descr="Popis: Logolink_horizontal_zaklad_RG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9550" y="365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Obdélník 3"/>
          <p:cNvSpPr>
            <a:spLocks noChangeArrowheads="1"/>
          </p:cNvSpPr>
          <p:nvPr/>
        </p:nvSpPr>
        <p:spPr bwMode="auto">
          <a:xfrm>
            <a:off x="539750" y="1549400"/>
            <a:ext cx="73453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Projekt:      Pomoc </a:t>
            </a:r>
            <a:r>
              <a:rPr lang="cs-CZ" sz="12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kole a ž</a:t>
            </a:r>
            <a:r>
              <a:rPr lang="cs-CZ" sz="12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kům, registračn</a:t>
            </a:r>
            <a:r>
              <a:rPr lang="cs-CZ" sz="12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č</a:t>
            </a:r>
            <a:r>
              <a:rPr lang="cs-CZ" sz="12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slo projektu CZ.1.07/1.4.00/21.1729</a:t>
            </a:r>
            <a:endParaRPr lang="cs-CZ" sz="12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</a:t>
            </a:r>
            <a:r>
              <a:rPr lang="cs-CZ" sz="12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jemce:   Z</a:t>
            </a:r>
            <a:r>
              <a:rPr lang="cs-CZ" sz="12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kladn</a:t>
            </a:r>
            <a:r>
              <a:rPr lang="cs-CZ" sz="12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2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kola Hlubok</a:t>
            </a:r>
            <a:r>
              <a:rPr lang="cs-CZ" sz="12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nad Vltavou, okres Česk</a:t>
            </a:r>
            <a:r>
              <a:rPr lang="cs-CZ" sz="1200">
                <a:latin typeface="Calibri" pitchFamily="34" charset="0"/>
                <a:ea typeface="Calibri" pitchFamily="34" charset="0"/>
                <a:cs typeface="Times New Roman" pitchFamily="18" charset="0"/>
              </a:rPr>
              <a:t>é</a:t>
            </a:r>
            <a:r>
              <a: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Budějovice, Karla Čapka800,</a:t>
            </a:r>
          </a:p>
          <a:p>
            <a:pPr eaLnBrk="0" hangingPunct="0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373 41 Hluboká na Vltavou</a:t>
            </a:r>
            <a:endParaRPr lang="cs-CZ" sz="120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2595562"/>
          </a:xfrm>
        </p:spPr>
        <p:txBody>
          <a:bodyPr/>
          <a:lstStyle/>
          <a:p>
            <a:r>
              <a:rPr lang="cs-CZ" sz="6000" smtClean="0"/>
              <a:t>Starší české dějiny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914400" y="5167313"/>
            <a:ext cx="7315200" cy="1144587"/>
          </a:xfrm>
        </p:spPr>
        <p:txBody>
          <a:bodyPr/>
          <a:lstStyle/>
          <a:p>
            <a:r>
              <a:rPr lang="cs-CZ" sz="4400" smtClean="0"/>
              <a:t>Vědomostní kvíz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2466975" y="1039813"/>
            <a:ext cx="1517650" cy="80486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1 000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362" name="TextovéPole 6"/>
          <p:cNvSpPr txBox="1">
            <a:spLocks noChangeArrowheads="1"/>
          </p:cNvSpPr>
          <p:nvPr/>
        </p:nvSpPr>
        <p:spPr bwMode="auto">
          <a:xfrm>
            <a:off x="103188" y="1211263"/>
            <a:ext cx="2287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Dávní Slované</a:t>
            </a:r>
          </a:p>
        </p:txBody>
      </p:sp>
      <p:sp>
        <p:nvSpPr>
          <p:cNvPr id="15363" name="TextovéPole 7"/>
          <p:cNvSpPr txBox="1">
            <a:spLocks noChangeArrowheads="1"/>
          </p:cNvSpPr>
          <p:nvPr/>
        </p:nvSpPr>
        <p:spPr bwMode="auto">
          <a:xfrm>
            <a:off x="103188" y="2306638"/>
            <a:ext cx="19986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Přemyslovci</a:t>
            </a:r>
          </a:p>
        </p:txBody>
      </p:sp>
      <p:sp>
        <p:nvSpPr>
          <p:cNvPr id="15364" name="TextovéPole 9"/>
          <p:cNvSpPr txBox="1">
            <a:spLocks noChangeArrowheads="1"/>
          </p:cNvSpPr>
          <p:nvPr/>
        </p:nvSpPr>
        <p:spPr bwMode="auto">
          <a:xfrm>
            <a:off x="93663" y="3400425"/>
            <a:ext cx="2373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Lucemburkové</a:t>
            </a:r>
          </a:p>
        </p:txBody>
      </p:sp>
      <p:sp>
        <p:nvSpPr>
          <p:cNvPr id="15365" name="TextovéPole 10"/>
          <p:cNvSpPr txBox="1">
            <a:spLocks noChangeArrowheads="1"/>
          </p:cNvSpPr>
          <p:nvPr/>
        </p:nvSpPr>
        <p:spPr bwMode="auto">
          <a:xfrm>
            <a:off x="103188" y="4527550"/>
            <a:ext cx="2324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Husitské války</a:t>
            </a:r>
          </a:p>
        </p:txBody>
      </p:sp>
      <p:sp>
        <p:nvSpPr>
          <p:cNvPr id="15366" name="TextovéPole 11"/>
          <p:cNvSpPr txBox="1">
            <a:spLocks noChangeArrowheads="1"/>
          </p:cNvSpPr>
          <p:nvPr/>
        </p:nvSpPr>
        <p:spPr bwMode="auto">
          <a:xfrm>
            <a:off x="123825" y="5614988"/>
            <a:ext cx="2136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Habsburkové</a:t>
            </a:r>
          </a:p>
        </p:txBody>
      </p:sp>
      <p:sp>
        <p:nvSpPr>
          <p:cNvPr id="29" name="Zaoblený obdélník 28">
            <a:hlinkClick r:id="rId3" action="ppaction://hlinksldjump"/>
          </p:cNvPr>
          <p:cNvSpPr/>
          <p:nvPr/>
        </p:nvSpPr>
        <p:spPr>
          <a:xfrm>
            <a:off x="4043363" y="1039813"/>
            <a:ext cx="1517650" cy="80645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2 000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0" name="Zaoblený obdélník 29">
            <a:hlinkClick r:id="rId4" action="ppaction://hlinksldjump"/>
          </p:cNvPr>
          <p:cNvSpPr/>
          <p:nvPr/>
        </p:nvSpPr>
        <p:spPr>
          <a:xfrm>
            <a:off x="5618163" y="1039813"/>
            <a:ext cx="1519237" cy="80486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3 000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1" name="Zaoblený obdélník 30">
            <a:hlinkClick r:id="rId5" action="ppaction://hlinksldjump"/>
          </p:cNvPr>
          <p:cNvSpPr/>
          <p:nvPr/>
        </p:nvSpPr>
        <p:spPr>
          <a:xfrm>
            <a:off x="7194550" y="1039813"/>
            <a:ext cx="1517650" cy="80486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4 000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3" name="Zaoblený obdélník 42">
            <a:hlinkClick r:id="rId6" action="ppaction://hlinksldjump"/>
          </p:cNvPr>
          <p:cNvSpPr/>
          <p:nvPr/>
        </p:nvSpPr>
        <p:spPr>
          <a:xfrm>
            <a:off x="4043363" y="2133600"/>
            <a:ext cx="1517650" cy="80645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2 000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4" name="Zaoblený obdélník 43">
            <a:hlinkClick r:id="rId7" action="ppaction://hlinksldjump"/>
          </p:cNvPr>
          <p:cNvSpPr/>
          <p:nvPr/>
        </p:nvSpPr>
        <p:spPr>
          <a:xfrm>
            <a:off x="4043363" y="3228975"/>
            <a:ext cx="1517650" cy="80486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2 000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5" name="Zaoblený obdélník 44">
            <a:hlinkClick r:id="rId8" action="ppaction://hlinksldjump"/>
          </p:cNvPr>
          <p:cNvSpPr/>
          <p:nvPr/>
        </p:nvSpPr>
        <p:spPr>
          <a:xfrm>
            <a:off x="4043363" y="4322763"/>
            <a:ext cx="1517650" cy="80645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2 000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6" name="Zaoblený obdélník 45">
            <a:hlinkClick r:id="rId9" action="ppaction://hlinksldjump"/>
          </p:cNvPr>
          <p:cNvSpPr/>
          <p:nvPr/>
        </p:nvSpPr>
        <p:spPr>
          <a:xfrm>
            <a:off x="4043363" y="5418138"/>
            <a:ext cx="1517650" cy="80645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2 000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7" name="Zaoblený obdélník 46">
            <a:hlinkClick r:id="rId10" action="ppaction://hlinksldjump"/>
          </p:cNvPr>
          <p:cNvSpPr/>
          <p:nvPr/>
        </p:nvSpPr>
        <p:spPr>
          <a:xfrm>
            <a:off x="2466975" y="2133600"/>
            <a:ext cx="1517650" cy="80645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1 000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8" name="Zaoblený obdélník 47">
            <a:hlinkClick r:id="rId11" action="ppaction://hlinksldjump"/>
          </p:cNvPr>
          <p:cNvSpPr/>
          <p:nvPr/>
        </p:nvSpPr>
        <p:spPr>
          <a:xfrm>
            <a:off x="2466975" y="3228975"/>
            <a:ext cx="1517650" cy="80486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1 000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9" name="Zaoblený obdélník 48">
            <a:hlinkClick r:id="rId12" action="ppaction://hlinksldjump"/>
          </p:cNvPr>
          <p:cNvSpPr/>
          <p:nvPr/>
        </p:nvSpPr>
        <p:spPr>
          <a:xfrm>
            <a:off x="2466975" y="4322763"/>
            <a:ext cx="1517650" cy="80645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1 000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0" name="Zaoblený obdélník 49">
            <a:hlinkClick r:id="rId13" action="ppaction://hlinksldjump"/>
          </p:cNvPr>
          <p:cNvSpPr/>
          <p:nvPr/>
        </p:nvSpPr>
        <p:spPr>
          <a:xfrm>
            <a:off x="2466975" y="5418138"/>
            <a:ext cx="1517650" cy="80645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1 000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5" name="Zaoblený obdélník 54">
            <a:hlinkClick r:id="rId14" action="ppaction://hlinksldjump"/>
          </p:cNvPr>
          <p:cNvSpPr/>
          <p:nvPr/>
        </p:nvSpPr>
        <p:spPr>
          <a:xfrm>
            <a:off x="5618163" y="2133600"/>
            <a:ext cx="1519237" cy="80645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3 000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6" name="Zaoblený obdélník 55">
            <a:hlinkClick r:id="rId15" action="ppaction://hlinksldjump"/>
          </p:cNvPr>
          <p:cNvSpPr/>
          <p:nvPr/>
        </p:nvSpPr>
        <p:spPr>
          <a:xfrm>
            <a:off x="5618163" y="3228975"/>
            <a:ext cx="1519237" cy="80486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3 000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7" name="Zaoblený obdélník 56">
            <a:hlinkClick r:id="rId16" action="ppaction://hlinksldjump"/>
          </p:cNvPr>
          <p:cNvSpPr/>
          <p:nvPr/>
        </p:nvSpPr>
        <p:spPr>
          <a:xfrm>
            <a:off x="5618163" y="4322763"/>
            <a:ext cx="1519237" cy="80645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3 000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8" name="Zaoblený obdélník 57">
            <a:hlinkClick r:id="rId17" action="ppaction://hlinksldjump"/>
          </p:cNvPr>
          <p:cNvSpPr/>
          <p:nvPr/>
        </p:nvSpPr>
        <p:spPr>
          <a:xfrm>
            <a:off x="5618163" y="5418138"/>
            <a:ext cx="1519237" cy="80645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3 000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9" name="Zaoblený obdélník 58">
            <a:hlinkClick r:id="rId18" action="ppaction://hlinksldjump"/>
          </p:cNvPr>
          <p:cNvSpPr/>
          <p:nvPr/>
        </p:nvSpPr>
        <p:spPr>
          <a:xfrm>
            <a:off x="7194550" y="2133600"/>
            <a:ext cx="1517650" cy="80645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4 000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0" name="Zaoblený obdélník 59">
            <a:hlinkClick r:id="rId19" action="ppaction://hlinksldjump"/>
          </p:cNvPr>
          <p:cNvSpPr/>
          <p:nvPr/>
        </p:nvSpPr>
        <p:spPr>
          <a:xfrm>
            <a:off x="7194550" y="3228975"/>
            <a:ext cx="1517650" cy="80486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4 000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1" name="Zaoblený obdélník 60">
            <a:hlinkClick r:id="rId20" action="ppaction://hlinksldjump"/>
          </p:cNvPr>
          <p:cNvSpPr/>
          <p:nvPr/>
        </p:nvSpPr>
        <p:spPr>
          <a:xfrm>
            <a:off x="7194550" y="4322763"/>
            <a:ext cx="1517650" cy="80645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4 000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2" name="Zaoblený obdélník 61">
            <a:hlinkClick r:id="rId21" action="ppaction://hlinksldjump"/>
          </p:cNvPr>
          <p:cNvSpPr/>
          <p:nvPr/>
        </p:nvSpPr>
        <p:spPr>
          <a:xfrm>
            <a:off x="7194550" y="5418138"/>
            <a:ext cx="1517650" cy="80645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</a:rPr>
              <a:t>4 000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1331913" y="1484313"/>
            <a:ext cx="662305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Na obranu proti nájezdům kočovníků se </a:t>
            </a:r>
          </a:p>
          <a:p>
            <a:r>
              <a:rPr lang="cs-CZ" sz="2800"/>
              <a:t>slovanské kmeny spojily pod vedením …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kupce Franka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kupce Sáma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995488" y="5013325"/>
            <a:ext cx="5256212" cy="7921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knížete Mojmíra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0" name="Šipka doprava 9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3"/>
          <p:cNvSpPr txBox="1">
            <a:spLocks noChangeArrowheads="1"/>
          </p:cNvSpPr>
          <p:nvPr/>
        </p:nvSpPr>
        <p:spPr bwMode="auto">
          <a:xfrm>
            <a:off x="1331913" y="1484313"/>
            <a:ext cx="72183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První opravdový stát na našem území vznikl</a:t>
            </a:r>
          </a:p>
          <a:p>
            <a:r>
              <a:rPr lang="cs-CZ" sz="2800"/>
              <a:t>v 9. století na Moravě. Jak se jmenoval?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Sámova říše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Velkomoravská říše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995488" y="5013325"/>
            <a:ext cx="5256212" cy="7921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Moravská říše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1331913" y="1484313"/>
            <a:ext cx="68802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Šířit křesťanství na Velkou Moravu přišli </a:t>
            </a:r>
          </a:p>
          <a:p>
            <a:r>
              <a:rPr lang="cs-CZ" sz="2800"/>
              <a:t>slovanští věrozvěstové. Jak se jmenovali?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Rastislav a Metoděj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Svatopluk a Cyril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14538" y="4983163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Konstantin a Metoděj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1476375" y="1473200"/>
            <a:ext cx="6100763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Konstantin a Metoděj vymysleli nové </a:t>
            </a:r>
          </a:p>
          <a:p>
            <a:r>
              <a:rPr lang="cs-CZ" sz="2800"/>
              <a:t>slovanské písmo, tak zvanou …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hlaholici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azbuku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14538" y="4983163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latinku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1692275" y="1487488"/>
            <a:ext cx="556101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Kým byl zavražděn kníže Václav?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bratrem Boleslavem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matkou Drahomírou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014538" y="4983163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babičkou Ludmilou</a:t>
            </a:r>
            <a:endParaRPr lang="cs-CZ" sz="28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014538" y="4983163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Přemyslu Otakaru II.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Přemyslu Otakaru I.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Břetislavovi I.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1508" name="TextovéPole 4"/>
          <p:cNvSpPr txBox="1">
            <a:spLocks noChangeArrowheads="1"/>
          </p:cNvSpPr>
          <p:nvPr/>
        </p:nvSpPr>
        <p:spPr bwMode="auto">
          <a:xfrm>
            <a:off x="1357313" y="1487488"/>
            <a:ext cx="682148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Kterému panovníkovi z rodu Přemyslovců</a:t>
            </a:r>
          </a:p>
          <a:p>
            <a:r>
              <a:rPr lang="cs-CZ" sz="2800"/>
              <a:t>se podařilo získat dědičný královský titul?</a:t>
            </a: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1"/>
          <p:cNvSpPr txBox="1">
            <a:spLocks noChangeArrowheads="1"/>
          </p:cNvSpPr>
          <p:nvPr/>
        </p:nvSpPr>
        <p:spPr bwMode="auto">
          <a:xfrm>
            <a:off x="1612900" y="1504950"/>
            <a:ext cx="565943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Smrtí kterého Přemyslovce vymřel</a:t>
            </a:r>
          </a:p>
          <a:p>
            <a:r>
              <a:rPr lang="cs-CZ" sz="2800"/>
              <a:t>rod Přemyslovců po meči?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Václava III.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</a:t>
            </a:r>
            <a:r>
              <a:rPr lang="cs-CZ" sz="2800" dirty="0">
                <a:solidFill>
                  <a:srgbClr val="FFC000"/>
                </a:solidFill>
              </a:rPr>
              <a:t> </a:t>
            </a:r>
            <a:r>
              <a:rPr lang="cs-CZ" sz="2800" dirty="0">
                <a:solidFill>
                  <a:srgbClr val="FFC000"/>
                </a:solidFill>
              </a:rPr>
              <a:t>Václava II.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05013" y="4983163"/>
            <a:ext cx="5256212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Přemysla Otakara II.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1"/>
          <p:cNvSpPr txBox="1">
            <a:spLocks noChangeArrowheads="1"/>
          </p:cNvSpPr>
          <p:nvPr/>
        </p:nvSpPr>
        <p:spPr bwMode="auto">
          <a:xfrm>
            <a:off x="1357313" y="1487488"/>
            <a:ext cx="66738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Přemysl Otakar II. byl nazýván králem …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železným a stříbrným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kovovým a zlatým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05013" y="4983163"/>
            <a:ext cx="5256212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železným a zlatým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1995488" y="1341438"/>
            <a:ext cx="47037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Jak se jmenovala manželka </a:t>
            </a:r>
          </a:p>
          <a:p>
            <a:r>
              <a:rPr lang="cs-CZ" sz="2800"/>
              <a:t>Jana Lucemburského?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Anežka Česká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Eliška Přemyslovna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05013" y="4983163"/>
            <a:ext cx="5256212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Blanka z </a:t>
            </a:r>
            <a:r>
              <a:rPr lang="cs-CZ" sz="2800" dirty="0" err="1">
                <a:solidFill>
                  <a:srgbClr val="FFC000"/>
                </a:solidFill>
              </a:rPr>
              <a:t>Valois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1"/>
          <p:cNvSpPr txBox="1">
            <a:spLocks noChangeArrowheads="1"/>
          </p:cNvSpPr>
          <p:nvPr/>
        </p:nvSpPr>
        <p:spPr bwMode="auto">
          <a:xfrm>
            <a:off x="3071813" y="1579563"/>
            <a:ext cx="25463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Karel IV. byl …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českým králem a německým císařem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českým císařem a německým králem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05013" y="4983163"/>
            <a:ext cx="5256212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pouze českým králem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1763713" y="1323975"/>
            <a:ext cx="644048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Mezi korunovační klenoty, které nechal </a:t>
            </a:r>
          </a:p>
          <a:p>
            <a:r>
              <a:rPr lang="cs-CZ" sz="2800"/>
              <a:t>zhotovit Karel IV., patří …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žezlo a jablko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jablko a královská koruna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05013" y="4983163"/>
            <a:ext cx="5256212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královská koruna, jablko a       žezlo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1"/>
          <p:cNvSpPr txBox="1">
            <a:spLocks noChangeArrowheads="1"/>
          </p:cNvSpPr>
          <p:nvPr/>
        </p:nvSpPr>
        <p:spPr bwMode="auto">
          <a:xfrm>
            <a:off x="701675" y="1341438"/>
            <a:ext cx="7883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Jaké jméno dali Eliška Přemyslovna a </a:t>
            </a:r>
          </a:p>
          <a:p>
            <a:r>
              <a:rPr lang="cs-CZ" sz="2800"/>
              <a:t>Jan Lucemburský svému prvorozenému synovi?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Jan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Karel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05013" y="4983163"/>
            <a:ext cx="5256212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Václav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ovéPole 1"/>
          <p:cNvSpPr txBox="1">
            <a:spLocks noChangeArrowheads="1"/>
          </p:cNvSpPr>
          <p:nvPr/>
        </p:nvSpPr>
        <p:spPr bwMode="auto">
          <a:xfrm>
            <a:off x="1995488" y="1412875"/>
            <a:ext cx="51625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Co měli husité ve svém znaku?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korunu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kalich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05013" y="4983163"/>
            <a:ext cx="5256212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cep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698" name="TextovéPole 2"/>
          <p:cNvSpPr txBox="1">
            <a:spLocks noChangeArrowheads="1"/>
          </p:cNvSpPr>
          <p:nvPr/>
        </p:nvSpPr>
        <p:spPr bwMode="auto">
          <a:xfrm>
            <a:off x="1995488" y="1412875"/>
            <a:ext cx="56403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Kdo byl vůdcem husitských vojsk?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Jan Hus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Jan Lucemburský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005013" y="4983163"/>
            <a:ext cx="5256212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r>
              <a:rPr lang="cs-CZ" sz="2800">
                <a:solidFill>
                  <a:srgbClr val="6F0F5D"/>
                </a:solidFill>
                <a:cs typeface="Arial" charset="0"/>
              </a:rPr>
              <a:t>c, </a:t>
            </a:r>
            <a:r>
              <a:rPr lang="cs-CZ" sz="2800">
                <a:solidFill>
                  <a:srgbClr val="FFC000"/>
                </a:solidFill>
                <a:cs typeface="Arial" charset="0"/>
              </a:rPr>
              <a:t>Jan Žižka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extovéPole 1"/>
          <p:cNvSpPr txBox="1">
            <a:spLocks noChangeArrowheads="1"/>
          </p:cNvSpPr>
          <p:nvPr/>
        </p:nvSpPr>
        <p:spPr bwMode="auto">
          <a:xfrm>
            <a:off x="1824038" y="1412875"/>
            <a:ext cx="57991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Kdy byl upálen Jan Hus v Kostnici?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6. července 1514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6. června 1415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05013" y="4983163"/>
            <a:ext cx="5256212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6. července 1415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extovéPole 1"/>
          <p:cNvSpPr txBox="1">
            <a:spLocks noChangeArrowheads="1"/>
          </p:cNvSpPr>
          <p:nvPr/>
        </p:nvSpPr>
        <p:spPr bwMode="auto">
          <a:xfrm>
            <a:off x="1824038" y="1412875"/>
            <a:ext cx="534193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Husitské války skončili porážkou</a:t>
            </a:r>
          </a:p>
          <a:p>
            <a:r>
              <a:rPr lang="cs-CZ" sz="2800"/>
              <a:t>Husitů v bitvě…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u Lipan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U Sudoměře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05013" y="4983163"/>
            <a:ext cx="5256212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u Domažlic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extovéPole 1"/>
          <p:cNvSpPr txBox="1">
            <a:spLocks noChangeArrowheads="1"/>
          </p:cNvSpPr>
          <p:nvPr/>
        </p:nvSpPr>
        <p:spPr bwMode="auto">
          <a:xfrm>
            <a:off x="1824038" y="1412875"/>
            <a:ext cx="557847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Který habsburský císař si zvolil za</a:t>
            </a:r>
          </a:p>
          <a:p>
            <a:r>
              <a:rPr lang="cs-CZ" sz="2800"/>
              <a:t>své sídlo Prahu?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Rudolf II.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Ferdinand II.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05013" y="4983163"/>
            <a:ext cx="5256212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Josef II.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3794" name="TextovéPole 2"/>
          <p:cNvSpPr txBox="1">
            <a:spLocks noChangeArrowheads="1"/>
          </p:cNvSpPr>
          <p:nvPr/>
        </p:nvSpPr>
        <p:spPr bwMode="auto">
          <a:xfrm>
            <a:off x="1123950" y="1425575"/>
            <a:ext cx="7040563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Kdy se odehrála bitva na Bílé hoře, kde se </a:t>
            </a:r>
          </a:p>
          <a:p>
            <a:r>
              <a:rPr lang="cs-CZ" sz="2800"/>
              <a:t>střetlo vojsko českých pánů s císařskými?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1420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1620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005013" y="4983163"/>
            <a:ext cx="5256212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 1621</a:t>
            </a:r>
            <a:endParaRPr lang="cs-CZ" sz="28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extovéPole 1"/>
          <p:cNvSpPr txBox="1">
            <a:spLocks noChangeArrowheads="1"/>
          </p:cNvSpPr>
          <p:nvPr/>
        </p:nvSpPr>
        <p:spPr bwMode="auto">
          <a:xfrm>
            <a:off x="869950" y="1425575"/>
            <a:ext cx="8240713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Který panovník (panovnice) zrušil(a) nevolnictví a </a:t>
            </a:r>
          </a:p>
          <a:p>
            <a:r>
              <a:rPr lang="cs-CZ" sz="2800"/>
              <a:t>vyhlásil(a) náboženskou svobodu?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Karel VI. Habsburský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Josef II. 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05013" y="4983163"/>
            <a:ext cx="5256212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 Marie Terezie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extovéPole 1"/>
          <p:cNvSpPr txBox="1">
            <a:spLocks noChangeArrowheads="1"/>
          </p:cNvSpPr>
          <p:nvPr/>
        </p:nvSpPr>
        <p:spPr bwMode="auto">
          <a:xfrm>
            <a:off x="1592263" y="1465263"/>
            <a:ext cx="60626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Jaké nejdůležitější opatření v oblasti </a:t>
            </a:r>
          </a:p>
          <a:p>
            <a:r>
              <a:rPr lang="cs-CZ" sz="2800"/>
              <a:t>vzdělávání provedla Marie Terezie?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995488" y="2852738"/>
            <a:ext cx="5257800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a, </a:t>
            </a:r>
            <a:r>
              <a:rPr lang="cs-CZ" sz="2800" dirty="0">
                <a:solidFill>
                  <a:srgbClr val="FFC000"/>
                </a:solidFill>
              </a:rPr>
              <a:t>zakázala pánům trestat poddan</a:t>
            </a:r>
            <a:r>
              <a:rPr lang="cs-CZ" sz="2800" dirty="0">
                <a:solidFill>
                  <a:srgbClr val="FFC000"/>
                </a:solidFill>
              </a:rPr>
              <a:t>é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2014538" y="3933825"/>
            <a:ext cx="5257800" cy="790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b, </a:t>
            </a:r>
            <a:r>
              <a:rPr lang="cs-CZ" sz="2800" dirty="0">
                <a:solidFill>
                  <a:srgbClr val="FFC000"/>
                </a:solidFill>
              </a:rPr>
              <a:t>zkrátila robotu na tři dny v týdnu. 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05013" y="4983163"/>
            <a:ext cx="5256212" cy="7921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c, </a:t>
            </a:r>
            <a:r>
              <a:rPr lang="cs-CZ" sz="2800" dirty="0">
                <a:solidFill>
                  <a:srgbClr val="FFC000"/>
                </a:solidFill>
              </a:rPr>
              <a:t> zavedla povinnou školní docházku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272338" y="5805488"/>
            <a:ext cx="1619250" cy="936625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zpět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302</TotalTime>
  <Words>639</Words>
  <Application>Microsoft Office PowerPoint</Application>
  <PresentationFormat>On-screen Show (4:3)</PresentationFormat>
  <Paragraphs>166</Paragraphs>
  <Slides>23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8" baseType="lpstr">
      <vt:lpstr>Arial</vt:lpstr>
      <vt:lpstr>Wingdings</vt:lpstr>
      <vt:lpstr>Calibri</vt:lpstr>
      <vt:lpstr>Times New Roman</vt:lpstr>
      <vt:lpstr>Prostor</vt:lpstr>
      <vt:lpstr>Snímek 1</vt:lpstr>
      <vt:lpstr>Starší české dějiny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Starší české dějiny</dc:title>
  <dc:creator>toshi</dc:creator>
  <cp:lastModifiedBy>DUM</cp:lastModifiedBy>
  <cp:revision>31</cp:revision>
  <dcterms:created xsi:type="dcterms:W3CDTF">2012-07-26T12:35:06Z</dcterms:created>
  <dcterms:modified xsi:type="dcterms:W3CDTF">2013-11-24T14:52:20Z</dcterms:modified>
</cp:coreProperties>
</file>