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6D08EBC-4ECB-4A1F-9C0D-056D47211880}" type="datetimeFigureOut">
              <a:rPr lang="en-US" smtClean="0"/>
              <a:t>5/26/2013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B0A0076-DE8B-49C1-88FA-7C594E9AE2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0.xml"/><Relationship Id="rId18" Type="http://schemas.openxmlformats.org/officeDocument/2006/relationships/slide" Target="slide11.xml"/><Relationship Id="rId3" Type="http://schemas.openxmlformats.org/officeDocument/2006/relationships/slide" Target="slide8.xml"/><Relationship Id="rId21" Type="http://schemas.openxmlformats.org/officeDocument/2006/relationships/slide" Target="slide23.xml"/><Relationship Id="rId7" Type="http://schemas.openxmlformats.org/officeDocument/2006/relationships/slide" Target="slide5.xml"/><Relationship Id="rId12" Type="http://schemas.openxmlformats.org/officeDocument/2006/relationships/slide" Target="slide6.xml"/><Relationship Id="rId17" Type="http://schemas.openxmlformats.org/officeDocument/2006/relationships/slide" Target="slide7.xml"/><Relationship Id="rId2" Type="http://schemas.openxmlformats.org/officeDocument/2006/relationships/slide" Target="slide4.xml"/><Relationship Id="rId16" Type="http://schemas.openxmlformats.org/officeDocument/2006/relationships/slide" Target="slide22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0.xml"/><Relationship Id="rId11" Type="http://schemas.openxmlformats.org/officeDocument/2006/relationships/slide" Target="slide21.xml"/><Relationship Id="rId5" Type="http://schemas.openxmlformats.org/officeDocument/2006/relationships/slide" Target="slide16.xml"/><Relationship Id="rId15" Type="http://schemas.openxmlformats.org/officeDocument/2006/relationships/slide" Target="slide18.xml"/><Relationship Id="rId10" Type="http://schemas.openxmlformats.org/officeDocument/2006/relationships/slide" Target="slide17.xml"/><Relationship Id="rId19" Type="http://schemas.openxmlformats.org/officeDocument/2006/relationships/slide" Target="slide15.xml"/><Relationship Id="rId4" Type="http://schemas.openxmlformats.org/officeDocument/2006/relationships/slide" Target="slide12.xml"/><Relationship Id="rId9" Type="http://schemas.openxmlformats.org/officeDocument/2006/relationships/slide" Target="slide13.xml"/><Relationship Id="rId14" Type="http://schemas.openxmlformats.org/officeDocument/2006/relationships/slide" Target="slide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202" y="2132856"/>
            <a:ext cx="8568952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32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Metodický list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Název materiálu: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Poloha a povrch ČR</a:t>
            </a: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</a:t>
            </a:r>
            <a:r>
              <a:rPr lang="cs-CZ" sz="11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kvíz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Autor materiálu: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Mgr. Markéta Tesárková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Jazyk: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český</a:t>
            </a: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Zařazení materiálu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Šablona: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Inovace a zkvalitnění výuky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prostřednictvím ICT (III/2)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	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Sada: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1/3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    Číslo DUM:  8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/20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  Předmět: Vlastivěda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Ověření materiálu ve výuce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Datum ověření: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18. 4. 2013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              Třída: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4.B                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Ověřující učitel: Mgr. Markéta Tesárková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Člověk a jeho svět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Člověk a jeho svět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 err="1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Tématický</a:t>
            </a: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okruh: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Místo, kde žijeme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Téma: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Poloha a povrch ČR</a:t>
            </a:r>
            <a:endParaRPr lang="cs-CZ" sz="1100" dirty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Očekávaný výstup: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rozlišuje mezi náčrty, plány a základními typy map; vyhledává jednoduché údaje o přírodních podmínkách a sídlištích lidí na mapách naší republiky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Anotace materiálu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: Vědomostní kvíz  je 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hravým zopakováním učiva o povrchu a poloze naší republiky, součástí je i  práce s mapou ČR.</a:t>
            </a:r>
            <a:endParaRPr lang="cs-CZ" sz="1100" dirty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Speciální vzdělávací potřeby: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žádné</a:t>
            </a: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Klíčová slova: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povrch, poloha, pohoří, vodstvo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prezentace (PowerPoint)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Druh aktivity: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aktivita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Stupeň a typ vzdělávání: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základní vzdělávání – první stupeň –druhé období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Typická věková skupina: </a:t>
            </a:r>
            <a:r>
              <a:rPr lang="cs-CZ" sz="11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4. ročník, 9 – 10 let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1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Celková velikost</a:t>
            </a:r>
            <a:r>
              <a:rPr lang="cs-CZ" sz="11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: </a:t>
            </a:r>
            <a:r>
              <a:rPr lang="cs-CZ" sz="11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406 kB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48586" y="1532692"/>
            <a:ext cx="6228184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Projekt:      Pomoc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kole a ž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kům, registračn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č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slo projektu CZ.1.07/1.4.00/21.1729</a:t>
            </a: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jemce:   Z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kladn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kola Hlubok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nad Vltavou, okres Česk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é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Budějovice, Karla Čapka800,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cs typeface="Times New Roman" pitchFamily="18" charset="0"/>
              </a:rPr>
              <a:t>                   373 41 Hluboká na Vltavou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1" descr="Popis: 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9934" y="122992"/>
            <a:ext cx="5753100" cy="14097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7185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Vědomostní kvíz</a:t>
            </a:r>
            <a:endParaRPr lang="en-US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Povrch a poloha ČR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12425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4229"/>
            <a:ext cx="26997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Pohraniční pohoří</a:t>
            </a:r>
            <a:endParaRPr lang="en-US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2202246"/>
            <a:ext cx="3092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Vnitrozemská pohoří</a:t>
            </a:r>
            <a:endParaRPr lang="en-US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3300159"/>
            <a:ext cx="1051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Nížiny</a:t>
            </a:r>
            <a:endParaRPr lang="en-US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3010" y="4381725"/>
            <a:ext cx="1323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Vodstvo</a:t>
            </a:r>
            <a:endParaRPr lang="en-US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3010" y="5417903"/>
            <a:ext cx="1673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Poloha ČR</a:t>
            </a:r>
            <a:endParaRPr lang="en-US" sz="2800" b="1" dirty="0"/>
          </a:p>
        </p:txBody>
      </p:sp>
      <p:sp>
        <p:nvSpPr>
          <p:cNvPr id="36" name="Zaoblený obdélník 35">
            <a:hlinkClick r:id="rId2" action="ppaction://hlinksldjump"/>
          </p:cNvPr>
          <p:cNvSpPr/>
          <p:nvPr/>
        </p:nvSpPr>
        <p:spPr>
          <a:xfrm>
            <a:off x="3275856" y="1029537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100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7" name="Zaoblený obdélník 36">
            <a:hlinkClick r:id="rId3" action="ppaction://hlinksldjump"/>
          </p:cNvPr>
          <p:cNvSpPr/>
          <p:nvPr/>
        </p:nvSpPr>
        <p:spPr>
          <a:xfrm>
            <a:off x="3275856" y="2081413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100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8" name="Zaoblený obdélník 37">
            <a:hlinkClick r:id="rId4" action="ppaction://hlinksldjump"/>
          </p:cNvPr>
          <p:cNvSpPr/>
          <p:nvPr/>
        </p:nvSpPr>
        <p:spPr>
          <a:xfrm>
            <a:off x="3288151" y="3149463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100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39" name="Zaoblený obdélník 38">
            <a:hlinkClick r:id="rId5" action="ppaction://hlinksldjump"/>
          </p:cNvPr>
          <p:cNvSpPr/>
          <p:nvPr/>
        </p:nvSpPr>
        <p:spPr>
          <a:xfrm>
            <a:off x="3288151" y="4246299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100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40" name="Zaoblený obdélník 39">
            <a:hlinkClick r:id="rId6" action="ppaction://hlinksldjump"/>
          </p:cNvPr>
          <p:cNvSpPr/>
          <p:nvPr/>
        </p:nvSpPr>
        <p:spPr>
          <a:xfrm>
            <a:off x="3288150" y="5343135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100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41" name="Zaoblený obdélník 40">
            <a:hlinkClick r:id="rId7" action="ppaction://hlinksldjump"/>
          </p:cNvPr>
          <p:cNvSpPr/>
          <p:nvPr/>
        </p:nvSpPr>
        <p:spPr>
          <a:xfrm>
            <a:off x="4788024" y="1031687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200</a:t>
            </a:r>
            <a:endParaRPr lang="en-US" sz="3600" dirty="0">
              <a:solidFill>
                <a:srgbClr val="FFC000"/>
              </a:solidFill>
            </a:endParaRPr>
          </a:p>
        </p:txBody>
      </p:sp>
      <p:sp>
        <p:nvSpPr>
          <p:cNvPr id="42" name="Zaoblený obdélník 41">
            <a:hlinkClick r:id="rId8" action="ppaction://hlinksldjump"/>
          </p:cNvPr>
          <p:cNvSpPr/>
          <p:nvPr/>
        </p:nvSpPr>
        <p:spPr>
          <a:xfrm>
            <a:off x="4788023" y="2081412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200</a:t>
            </a:r>
            <a:endParaRPr lang="en-US" sz="3600" dirty="0">
              <a:solidFill>
                <a:srgbClr val="FFC000"/>
              </a:solidFill>
            </a:endParaRPr>
          </a:p>
        </p:txBody>
      </p:sp>
      <p:sp>
        <p:nvSpPr>
          <p:cNvPr id="43" name="Zaoblený obdélník 42">
            <a:hlinkClick r:id="rId9" action="ppaction://hlinksldjump"/>
          </p:cNvPr>
          <p:cNvSpPr/>
          <p:nvPr/>
        </p:nvSpPr>
        <p:spPr>
          <a:xfrm>
            <a:off x="4788024" y="3149461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200</a:t>
            </a:r>
            <a:endParaRPr lang="en-US" sz="3600" dirty="0">
              <a:solidFill>
                <a:srgbClr val="FFC000"/>
              </a:solidFill>
            </a:endParaRPr>
          </a:p>
        </p:txBody>
      </p:sp>
      <p:sp>
        <p:nvSpPr>
          <p:cNvPr id="44" name="Zaoblený obdélník 43">
            <a:hlinkClick r:id="rId10" action="ppaction://hlinksldjump"/>
          </p:cNvPr>
          <p:cNvSpPr/>
          <p:nvPr/>
        </p:nvSpPr>
        <p:spPr>
          <a:xfrm>
            <a:off x="4788022" y="4246299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200</a:t>
            </a:r>
            <a:endParaRPr lang="en-US" sz="3600" dirty="0">
              <a:solidFill>
                <a:srgbClr val="FFC000"/>
              </a:solidFill>
            </a:endParaRPr>
          </a:p>
        </p:txBody>
      </p:sp>
      <p:sp>
        <p:nvSpPr>
          <p:cNvPr id="45" name="Zaoblený obdélník 44">
            <a:hlinkClick r:id="rId11" action="ppaction://hlinksldjump"/>
          </p:cNvPr>
          <p:cNvSpPr/>
          <p:nvPr/>
        </p:nvSpPr>
        <p:spPr>
          <a:xfrm>
            <a:off x="4788024" y="5343135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200</a:t>
            </a:r>
            <a:endParaRPr lang="en-US" sz="3600" dirty="0">
              <a:solidFill>
                <a:srgbClr val="FFC000"/>
              </a:solidFill>
            </a:endParaRPr>
          </a:p>
        </p:txBody>
      </p:sp>
      <p:sp>
        <p:nvSpPr>
          <p:cNvPr id="46" name="Zaoblený obdélník 45">
            <a:hlinkClick r:id="rId12" action="ppaction://hlinksldjump"/>
          </p:cNvPr>
          <p:cNvSpPr/>
          <p:nvPr/>
        </p:nvSpPr>
        <p:spPr>
          <a:xfrm>
            <a:off x="6219565" y="1029536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7030A0"/>
                </a:solidFill>
              </a:rPr>
              <a:t>3</a:t>
            </a:r>
            <a:r>
              <a:rPr lang="cs-CZ" sz="3600" dirty="0" smtClean="0">
                <a:solidFill>
                  <a:srgbClr val="7030A0"/>
                </a:solidFill>
              </a:rPr>
              <a:t>00</a:t>
            </a:r>
            <a:endParaRPr lang="en-US" sz="3600" dirty="0">
              <a:solidFill>
                <a:srgbClr val="7030A0"/>
              </a:solidFill>
            </a:endParaRPr>
          </a:p>
        </p:txBody>
      </p:sp>
      <p:sp>
        <p:nvSpPr>
          <p:cNvPr id="47" name="Zaoblený obdélník 46">
            <a:hlinkClick r:id="rId13" action="ppaction://hlinksldjump"/>
          </p:cNvPr>
          <p:cNvSpPr/>
          <p:nvPr/>
        </p:nvSpPr>
        <p:spPr>
          <a:xfrm>
            <a:off x="6219564" y="2084643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7030A0"/>
                </a:solidFill>
              </a:rPr>
              <a:t>3</a:t>
            </a:r>
            <a:r>
              <a:rPr lang="cs-CZ" sz="3600" dirty="0" smtClean="0">
                <a:solidFill>
                  <a:srgbClr val="7030A0"/>
                </a:solidFill>
              </a:rPr>
              <a:t>00</a:t>
            </a:r>
            <a:endParaRPr lang="en-US" sz="3600" dirty="0">
              <a:solidFill>
                <a:srgbClr val="7030A0"/>
              </a:solidFill>
            </a:endParaRPr>
          </a:p>
        </p:txBody>
      </p:sp>
      <p:sp>
        <p:nvSpPr>
          <p:cNvPr id="48" name="Zaoblený obdélník 47">
            <a:hlinkClick r:id="rId14" action="ppaction://hlinksldjump"/>
          </p:cNvPr>
          <p:cNvSpPr/>
          <p:nvPr/>
        </p:nvSpPr>
        <p:spPr>
          <a:xfrm>
            <a:off x="6229437" y="3149464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7030A0"/>
                </a:solidFill>
              </a:rPr>
              <a:t>3</a:t>
            </a:r>
            <a:r>
              <a:rPr lang="cs-CZ" sz="3600" dirty="0" smtClean="0">
                <a:solidFill>
                  <a:srgbClr val="7030A0"/>
                </a:solidFill>
              </a:rPr>
              <a:t>00</a:t>
            </a:r>
            <a:endParaRPr lang="en-US" sz="3600" dirty="0">
              <a:solidFill>
                <a:srgbClr val="7030A0"/>
              </a:solidFill>
            </a:endParaRPr>
          </a:p>
        </p:txBody>
      </p:sp>
      <p:sp>
        <p:nvSpPr>
          <p:cNvPr id="49" name="Zaoblený obdélník 48">
            <a:hlinkClick r:id="rId15" action="ppaction://hlinksldjump"/>
          </p:cNvPr>
          <p:cNvSpPr/>
          <p:nvPr/>
        </p:nvSpPr>
        <p:spPr>
          <a:xfrm>
            <a:off x="6229437" y="4246299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7030A0"/>
                </a:solidFill>
              </a:rPr>
              <a:t>3</a:t>
            </a:r>
            <a:r>
              <a:rPr lang="cs-CZ" sz="3600" dirty="0" smtClean="0">
                <a:solidFill>
                  <a:srgbClr val="7030A0"/>
                </a:solidFill>
              </a:rPr>
              <a:t>00</a:t>
            </a:r>
            <a:endParaRPr lang="en-US" sz="3600" dirty="0">
              <a:solidFill>
                <a:srgbClr val="7030A0"/>
              </a:solidFill>
            </a:endParaRPr>
          </a:p>
        </p:txBody>
      </p:sp>
      <p:sp>
        <p:nvSpPr>
          <p:cNvPr id="50" name="Zaoblený obdélník 49">
            <a:hlinkClick r:id="rId16" action="ppaction://hlinksldjump"/>
          </p:cNvPr>
          <p:cNvSpPr/>
          <p:nvPr/>
        </p:nvSpPr>
        <p:spPr>
          <a:xfrm>
            <a:off x="6229437" y="5343134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7030A0"/>
                </a:solidFill>
              </a:rPr>
              <a:t>3</a:t>
            </a:r>
            <a:r>
              <a:rPr lang="cs-CZ" sz="3600" dirty="0" smtClean="0">
                <a:solidFill>
                  <a:srgbClr val="7030A0"/>
                </a:solidFill>
              </a:rPr>
              <a:t>00</a:t>
            </a:r>
            <a:endParaRPr lang="en-US" sz="3600" dirty="0">
              <a:solidFill>
                <a:srgbClr val="7030A0"/>
              </a:solidFill>
            </a:endParaRPr>
          </a:p>
        </p:txBody>
      </p:sp>
      <p:sp>
        <p:nvSpPr>
          <p:cNvPr id="51" name="Zaoblený obdélník 50">
            <a:hlinkClick r:id="rId17" action="ppaction://hlinksldjump"/>
          </p:cNvPr>
          <p:cNvSpPr/>
          <p:nvPr/>
        </p:nvSpPr>
        <p:spPr>
          <a:xfrm>
            <a:off x="7664246" y="1033838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400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2" name="Zaoblený obdélník 51">
            <a:hlinkClick r:id="rId18" action="ppaction://hlinksldjump"/>
          </p:cNvPr>
          <p:cNvSpPr/>
          <p:nvPr/>
        </p:nvSpPr>
        <p:spPr>
          <a:xfrm>
            <a:off x="7664246" y="2093245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400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3" name="Zaoblený obdélník 52">
            <a:hlinkClick r:id="rId19" action="ppaction://hlinksldjump"/>
          </p:cNvPr>
          <p:cNvSpPr/>
          <p:nvPr/>
        </p:nvSpPr>
        <p:spPr>
          <a:xfrm>
            <a:off x="7664246" y="3152652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400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4" name="Zaoblený obdélník 53">
            <a:hlinkClick r:id="rId20" action="ppaction://hlinksldjump"/>
          </p:cNvPr>
          <p:cNvSpPr/>
          <p:nvPr/>
        </p:nvSpPr>
        <p:spPr>
          <a:xfrm>
            <a:off x="7641410" y="4246299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400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5" name="Zaoblený obdélník 54">
            <a:hlinkClick r:id="rId21" action="ppaction://hlinksldjump"/>
          </p:cNvPr>
          <p:cNvSpPr/>
          <p:nvPr/>
        </p:nvSpPr>
        <p:spPr>
          <a:xfrm>
            <a:off x="7648610" y="5343133"/>
            <a:ext cx="1299975" cy="8246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400</a:t>
            </a:r>
            <a:endParaRPr 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74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1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065753" y="4941168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65753" y="3717032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07704" y="1412776"/>
            <a:ext cx="5782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Nejvyšší horou České republiky je…..</a:t>
            </a:r>
            <a:endParaRPr lang="en-US" sz="3200" dirty="0"/>
          </a:p>
        </p:txBody>
      </p:sp>
      <p:sp>
        <p:nvSpPr>
          <p:cNvPr id="6" name="Šrafovaná šipka doprava 5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9839" y="2650781"/>
            <a:ext cx="1308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Sněžka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9839" y="3892696"/>
            <a:ext cx="1476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Klínovec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45806" y="5116832"/>
            <a:ext cx="1196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Plechý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65753" y="247511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14674" y="2650780"/>
            <a:ext cx="1308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Sněžka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47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412388"/>
            <a:ext cx="6922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Naše nejdelší řeka Vltava pramení v pohoří…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20899" y="2650780"/>
            <a:ext cx="160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Krkonoše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9701" y="3814964"/>
            <a:ext cx="1420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Šumava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95925" y="5044824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Český les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9798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6333" y="1196752"/>
            <a:ext cx="60452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 severozápadní hranici s Německem</a:t>
            </a:r>
          </a:p>
          <a:p>
            <a:r>
              <a:rPr lang="cs-CZ" sz="3200" dirty="0" smtClean="0"/>
              <a:t> se rozkládá pohoří….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30850" y="2650779"/>
            <a:ext cx="2076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Lužické hory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55513" y="3814964"/>
            <a:ext cx="2169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Jizerské hory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5746" y="5044824"/>
            <a:ext cx="20008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Krušné hory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0689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8983" y="1202013"/>
            <a:ext cx="4322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Praděd je nejvyšší horou….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30850" y="2650779"/>
            <a:ext cx="21499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Orlických hor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55513" y="3814964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Jeseníků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8983" y="5044824"/>
            <a:ext cx="43957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Moravskoslezských Beskyd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23847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44491" y="1212534"/>
            <a:ext cx="5522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Které pohoří je sopečného původu?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1088" y="2627631"/>
            <a:ext cx="2749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České středohoří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1410" y="3814964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Brdy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31956" y="5044823"/>
            <a:ext cx="4136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Českomoravská vrchovina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7208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7539" y="1124744"/>
            <a:ext cx="52565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Které české pohoří je významným</a:t>
            </a:r>
          </a:p>
          <a:p>
            <a:r>
              <a:rPr lang="cs-CZ" sz="3200" dirty="0" smtClean="0"/>
              <a:t>evropským rozvodím?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1410" y="2668560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Brdy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1088" y="3833264"/>
            <a:ext cx="2749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České středohoří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31956" y="5044823"/>
            <a:ext cx="4136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Českomoravská vrchovina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0141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7539" y="1124744"/>
            <a:ext cx="60805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Nejvyšší horou Českého středohoří je…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64086" y="2668560"/>
            <a:ext cx="1683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Milešovka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64086" y="3870383"/>
            <a:ext cx="1439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Javořice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29763" y="5116832"/>
            <a:ext cx="7084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Tok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9960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1673" y="908720"/>
            <a:ext cx="572464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Které z uvedených pohoří nepatří do </a:t>
            </a:r>
          </a:p>
          <a:p>
            <a:r>
              <a:rPr lang="cs-CZ" sz="3200" dirty="0" smtClean="0"/>
              <a:t>vnitrozemských pohoří?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5960" y="2668560"/>
            <a:ext cx="4136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Českomoravská vrchovina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64086" y="3870383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Český les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45412" y="5044824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Brdy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6714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1673" y="1201107"/>
            <a:ext cx="6138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Jakou barvou značíme na mapě nížiny?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64086" y="2668560"/>
            <a:ext cx="1366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zelenou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9701" y="3847639"/>
            <a:ext cx="1420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m</a:t>
            </a:r>
            <a:r>
              <a:rPr lang="cs-CZ" sz="3200" dirty="0" smtClean="0">
                <a:solidFill>
                  <a:schemeClr val="bg1"/>
                </a:solidFill>
              </a:rPr>
              <a:t>odrou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45005" y="5044824"/>
            <a:ext cx="13099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hnědou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7456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7921" y="1201107"/>
            <a:ext cx="4958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je nadmořská výška nížin?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64050" y="2668559"/>
            <a:ext cx="4153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n</a:t>
            </a:r>
            <a:r>
              <a:rPr lang="cs-CZ" sz="3200" dirty="0" smtClean="0">
                <a:solidFill>
                  <a:schemeClr val="bg1"/>
                </a:solidFill>
              </a:rPr>
              <a:t>ad 200 metrů nad mořem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70429" y="3871423"/>
            <a:ext cx="4059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d</a:t>
            </a:r>
            <a:r>
              <a:rPr lang="cs-CZ" sz="3200" dirty="0" smtClean="0">
                <a:solidFill>
                  <a:schemeClr val="bg1"/>
                </a:solidFill>
              </a:rPr>
              <a:t>o 200 metrů nad mořem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64050" y="5032739"/>
            <a:ext cx="3966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d</a:t>
            </a:r>
            <a:r>
              <a:rPr lang="cs-CZ" sz="3200" dirty="0" smtClean="0">
                <a:solidFill>
                  <a:schemeClr val="bg1"/>
                </a:solidFill>
              </a:rPr>
              <a:t>o 250 metrů nad mořem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3804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5265" y="1201106"/>
            <a:ext cx="6271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je nejrozsáhlejší nížina v Čechách?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1982" y="2668559"/>
            <a:ext cx="3256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Hornomoravský úval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19679" y="3871423"/>
            <a:ext cx="2563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Polabská nížina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91864" y="5032738"/>
            <a:ext cx="3219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Dolnomoravský úval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5614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6614" y="1052736"/>
            <a:ext cx="750019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Nejnižší bod v České republice je 115 metrů nad 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ořem. Kde se nachází?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96767" y="2668559"/>
            <a:ext cx="4039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outok řeky Labe </a:t>
            </a:r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 Vltavy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60811" y="3871422"/>
            <a:ext cx="4078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m</a:t>
            </a:r>
            <a:r>
              <a:rPr lang="cs-CZ" sz="3200" dirty="0" smtClean="0">
                <a:solidFill>
                  <a:schemeClr val="bg1"/>
                </a:solidFill>
              </a:rPr>
              <a:t>ěsto Lanžhot na Moravě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91864" y="5032738"/>
            <a:ext cx="34419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ýtok Labe u Hřenska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9976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6614" y="1052736"/>
            <a:ext cx="75568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se nazývá místo, kde se řeka vlévá do moře?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6751" y="2668559"/>
            <a:ext cx="7264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ústí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11528" y="3871422"/>
            <a:ext cx="1176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soutok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86870" y="5032738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přítok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7295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4501" y="1052735"/>
            <a:ext cx="825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se nazývá území, z něhož odvádí vody jeden tok?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5421" y="2668560"/>
            <a:ext cx="1289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rozvodí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77252" y="3833264"/>
            <a:ext cx="1045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úmoří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01907" y="5044824"/>
            <a:ext cx="1196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povodí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81681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1690" y="1052735"/>
            <a:ext cx="4416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je nejdelší česká řeka?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32556" y="2668560"/>
            <a:ext cx="934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Labe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77252" y="3833264"/>
            <a:ext cx="1120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Vltava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7252" y="5044824"/>
            <a:ext cx="1308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Morava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579523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3785" y="1052735"/>
            <a:ext cx="38924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Kde pramení řeka Labe?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87107" y="2668560"/>
            <a:ext cx="1888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n</a:t>
            </a:r>
            <a:r>
              <a:rPr lang="cs-CZ" sz="3200" dirty="0" smtClean="0">
                <a:solidFill>
                  <a:schemeClr val="bg1"/>
                </a:solidFill>
              </a:rPr>
              <a:t>a Šumavě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4491" y="3828819"/>
            <a:ext cx="2973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Krušných horách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6080" y="5044824"/>
            <a:ext cx="2130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Krkonoších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82711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066379"/>
            <a:ext cx="6138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 kolika státy Česká republika sousedí?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59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8818" y="2677047"/>
            <a:ext cx="1082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čtyřmi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33357" y="3828819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třemi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5949" y="5044824"/>
            <a:ext cx="728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pěti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2231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5473" y="1066379"/>
            <a:ext cx="5835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Který stát k našim sousedům nepatří?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26309" y="2690901"/>
            <a:ext cx="1739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Slovensko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82414" y="3806074"/>
            <a:ext cx="1683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Maďarsko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6070" y="5044824"/>
            <a:ext cx="1196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Polsko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4088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5473" y="1066379"/>
            <a:ext cx="5671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jihu máme společnou hranici s …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55662" y="2690901"/>
            <a:ext cx="1888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Německem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01292" y="3806074"/>
            <a:ext cx="2020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Slovenskem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1292" y="5032739"/>
            <a:ext cx="1963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Rakouskem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872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5473" y="1066379"/>
            <a:ext cx="5652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Rozloha České republiky je téměř….</a:t>
            </a:r>
            <a:endParaRPr lang="en-US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51720" y="2492896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365760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869160"/>
            <a:ext cx="48965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9522" y="2707875"/>
            <a:ext cx="4600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79 tisíc čtverečných kilometrů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9522" y="3833264"/>
            <a:ext cx="4600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97 tisíc čtverečných kilometrů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1257" y="5044824"/>
            <a:ext cx="4600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85 tisíc čtverečných kilometrů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Šrafovaná šipka doprava 9">
            <a:hlinkClick r:id="rId2" action="ppaction://hlinksldjump"/>
          </p:cNvPr>
          <p:cNvSpPr/>
          <p:nvPr/>
        </p:nvSpPr>
        <p:spPr>
          <a:xfrm>
            <a:off x="7610725" y="4815154"/>
            <a:ext cx="1512168" cy="1188132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26980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247</TotalTime>
  <Words>421</Words>
  <Application>Microsoft Office PowerPoint</Application>
  <PresentationFormat>Předvádění na obrazovce (4:3)</PresentationFormat>
  <Paragraphs>217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Horizont</vt:lpstr>
      <vt:lpstr>Prezentace aplikace PowerPoint</vt:lpstr>
      <vt:lpstr>Povrch a poloha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ČR</dc:title>
  <dc:creator>toshi</dc:creator>
  <cp:lastModifiedBy>toshi</cp:lastModifiedBy>
  <cp:revision>23</cp:revision>
  <dcterms:created xsi:type="dcterms:W3CDTF">2013-02-09T15:16:16Z</dcterms:created>
  <dcterms:modified xsi:type="dcterms:W3CDTF">2013-05-26T14:23:43Z</dcterms:modified>
</cp:coreProperties>
</file>