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73" r:id="rId2"/>
    <p:sldId id="274" r:id="rId3"/>
    <p:sldId id="263" r:id="rId4"/>
    <p:sldId id="265" r:id="rId5"/>
    <p:sldId id="266" r:id="rId6"/>
    <p:sldId id="257" r:id="rId7"/>
    <p:sldId id="258" r:id="rId8"/>
    <p:sldId id="267" r:id="rId9"/>
    <p:sldId id="275"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0" d="100"/>
          <a:sy n="100" d="100"/>
        </p:scale>
        <p:origin x="-21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D1D4F407-5343-4D3F-B5B9-D407B03CAEB4}">
      <dgm:prSet custT="1"/>
      <dgm:spPr/>
      <dgm:t>
        <a:bodyPr/>
        <a:lstStyle/>
        <a:p>
          <a:pPr algn="l" rtl="0"/>
          <a:r>
            <a:rPr lang="cs-CZ" sz="2000" dirty="0" smtClean="0"/>
            <a:t>NÁZEV ŠKOLY: ZŠ NETVOŘICE, OKRES BENEŠOV</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a:t>
          </a:r>
          <a:r>
            <a:rPr lang="cs-CZ" sz="2000" dirty="0" smtClean="0"/>
            <a:t>PaedDr. </a:t>
          </a:r>
          <a:r>
            <a:rPr lang="cs-CZ" sz="2000" dirty="0" smtClean="0"/>
            <a:t>Milena Holcnerová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1F4F8BC0-F267-4379-9FE7-6FFC8B64BAD8}">
      <dgm:prSet custT="1"/>
      <dgm:spPr/>
      <dgm:t>
        <a:bodyPr/>
        <a:lstStyle/>
        <a:p>
          <a:pPr algn="l" rtl="0"/>
          <a:r>
            <a:rPr lang="cs-CZ" sz="2000" dirty="0" smtClean="0"/>
            <a:t>TEMA:PREPOSITIONS OF TIME</a:t>
          </a:r>
          <a:endParaRPr lang="cs-CZ" sz="2000" dirty="0"/>
        </a:p>
      </dgm:t>
    </dgm:pt>
    <dgm:pt modelId="{CB4349C9-2857-43D8-BECE-A7FF7EDF9F3E}" type="parTrans" cxnId="{D456404D-DD79-4BF5-8214-F6F5ABDDCEE7}">
      <dgm:prSet/>
      <dgm:spPr/>
      <dgm:t>
        <a:bodyPr/>
        <a:lstStyle/>
        <a:p>
          <a:endParaRPr lang="cs-CZ"/>
        </a:p>
      </dgm:t>
    </dgm:pt>
    <dgm:pt modelId="{25908343-600B-4CFF-BE0F-46682F86F066}" type="sibTrans" cxnId="{D456404D-DD79-4BF5-8214-F6F5ABDDCEE7}">
      <dgm:prSet/>
      <dgm:spPr/>
      <dgm:t>
        <a:bodyPr/>
        <a:lstStyle/>
        <a:p>
          <a:endParaRPr lang="cs-CZ"/>
        </a:p>
      </dgm:t>
    </dgm:pt>
    <dgm:pt modelId="{1AE9165A-6B70-4FFD-A49C-881BF73B4F04}">
      <dgm:prSet custT="1"/>
      <dgm:spPr/>
      <dgm:t>
        <a:bodyPr/>
        <a:lstStyle/>
        <a:p>
          <a:pPr algn="l" rtl="0"/>
          <a:endParaRPr lang="cs-CZ" sz="2000" dirty="0" smtClean="0"/>
        </a:p>
        <a:p>
          <a:pPr algn="l" rtl="0"/>
          <a:endParaRPr lang="cs-CZ" sz="2000" dirty="0" smtClean="0"/>
        </a:p>
        <a:p>
          <a:pPr algn="l" rtl="0"/>
          <a:endParaRPr lang="cs-CZ" sz="2000" dirty="0" smtClean="0"/>
        </a:p>
        <a:p>
          <a:pPr algn="l" rtl="0"/>
          <a:endParaRPr lang="cs-CZ" sz="2000" dirty="0" smtClean="0"/>
        </a:p>
        <a:p>
          <a:pPr algn="l" rtl="0"/>
          <a:endParaRPr lang="cs-CZ" sz="2000" dirty="0" smtClean="0"/>
        </a:p>
        <a:p>
          <a:pPr algn="l" rtl="0"/>
          <a:r>
            <a:rPr lang="cs-CZ" sz="2000" dirty="0" smtClean="0"/>
            <a:t>NÁZEV:VY_22_INOVACE_01_AJ5_PREPOSITIONS</a:t>
          </a:r>
        </a:p>
        <a:p>
          <a:pPr algn="l" rtl="0"/>
          <a:endParaRPr lang="cs-CZ" sz="2000" dirty="0" smtClean="0"/>
        </a:p>
        <a:p>
          <a:pPr algn="l" rtl="0"/>
          <a:endParaRPr lang="cs-CZ" sz="2000" dirty="0" smtClean="0"/>
        </a:p>
        <a:p>
          <a:pPr algn="l" rtl="0"/>
          <a:endParaRPr lang="cs-CZ" sz="2000" dirty="0" smtClean="0"/>
        </a:p>
        <a:p>
          <a:pPr algn="l" rtl="0"/>
          <a:endParaRPr lang="cs-CZ" sz="2000" dirty="0" smtClean="0"/>
        </a:p>
        <a:p>
          <a:pPr algn="l" rtl="0"/>
          <a:endParaRPr lang="cs-CZ" sz="2000" dirty="0"/>
        </a:p>
      </dgm:t>
    </dgm:pt>
    <dgm:pt modelId="{8F0B57C3-B09F-4B25-851F-DEBA3916737F}" type="sibTrans" cxnId="{50DF55ED-24F0-44E3-BFC8-D522DAA35070}">
      <dgm:prSet/>
      <dgm:spPr/>
      <dgm:t>
        <a:bodyPr/>
        <a:lstStyle/>
        <a:p>
          <a:endParaRPr lang="cs-CZ"/>
        </a:p>
      </dgm:t>
    </dgm:pt>
    <dgm:pt modelId="{1C4D8070-D097-47CB-B3BF-5E973F4CB0A3}" type="parTrans" cxnId="{50DF55ED-24F0-44E3-BFC8-D522DAA35070}">
      <dgm:prSet/>
      <dgm:spPr/>
      <dgm:t>
        <a:bodyPr/>
        <a:lstStyle/>
        <a:p>
          <a:endParaRPr lang="cs-CZ"/>
        </a:p>
      </dgm:t>
    </dgm:pt>
    <dgm:pt modelId="{26CBEA56-8CFD-48C0-BD6E-2EB16B1FBF42}">
      <dgm:prSet custT="1"/>
      <dgm:spPr/>
      <dgm:t>
        <a:bodyPr/>
        <a:lstStyle/>
        <a:p>
          <a:pPr algn="l" rtl="0"/>
          <a:r>
            <a:rPr lang="cs-CZ" sz="2000" dirty="0" smtClean="0"/>
            <a:t>ČÍSLO PROJEKTU: OPVK 1.4</a:t>
          </a:r>
          <a:endParaRPr lang="cs-CZ" sz="2000" dirty="0"/>
        </a:p>
      </dgm:t>
    </dgm:pt>
    <dgm:pt modelId="{3D39C259-0E3C-4B23-BB35-4844AECFFF4A}" type="parTrans" cxnId="{BC9677F5-E413-439B-BB47-42AA4BD3B1D3}">
      <dgm:prSet/>
      <dgm:spPr/>
      <dgm:t>
        <a:bodyPr/>
        <a:lstStyle/>
        <a:p>
          <a:endParaRPr lang="cs-CZ"/>
        </a:p>
      </dgm:t>
    </dgm:pt>
    <dgm:pt modelId="{A258AB0E-CCAC-4606-ADD8-E16B638C211B}" type="sibTrans" cxnId="{BC9677F5-E413-439B-BB47-42AA4BD3B1D3}">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pt>
    <dgm:pt modelId="{A52A0455-90FF-4808-ABD0-F02540D31D5A}" type="pres">
      <dgm:prSet presAssocID="{D1B46980-6531-4606-95E6-44980827E919}" presName="circle2" presStyleLbl="node1" presStyleIdx="1" presStyleCnt="5"/>
      <dgm:spPr/>
    </dgm:pt>
    <dgm:pt modelId="{6140AFEC-043D-4C43-A2F9-D0F5331DF3A3}" type="pres">
      <dgm:prSet presAssocID="{D1B46980-6531-4606-95E6-44980827E919}" presName="rect2" presStyleLbl="alignAcc1" presStyleIdx="1" presStyleCnt="5" custScaleY="97301" custLinFactNeighborX="343" custLinFactNeighborY="4057"/>
      <dgm:spPr/>
      <dgm:t>
        <a:bodyPr/>
        <a:lstStyle/>
        <a:p>
          <a:endParaRPr lang="cs-CZ"/>
        </a:p>
      </dgm:t>
    </dgm:pt>
    <dgm:pt modelId="{71A10DEB-455E-4133-A618-0A0EE82A21E3}" type="pres">
      <dgm:prSet presAssocID="{1AE9165A-6B70-4FFD-A49C-881BF73B4F04}" presName="vertSpace3" presStyleLbl="node1" presStyleIdx="1" presStyleCnt="5"/>
      <dgm:spPr/>
    </dgm:pt>
    <dgm:pt modelId="{DA6A876D-6D25-492F-8BDC-9AE6A6CFB1FA}" type="pres">
      <dgm:prSet presAssocID="{1AE9165A-6B70-4FFD-A49C-881BF73B4F04}" presName="circle3" presStyleLbl="node1" presStyleIdx="2" presStyleCnt="5"/>
      <dgm:spPr/>
    </dgm:pt>
    <dgm:pt modelId="{A9F01C16-B5C0-47B0-9750-F7E5E11674A0}" type="pres">
      <dgm:prSet presAssocID="{1AE9165A-6B70-4FFD-A49C-881BF73B4F04}" presName="rect3" presStyleLbl="alignAcc1" presStyleIdx="2" presStyleCnt="5"/>
      <dgm:spPr/>
      <dgm:t>
        <a:bodyPr/>
        <a:lstStyle/>
        <a:p>
          <a:endParaRPr lang="cs-CZ"/>
        </a:p>
      </dgm:t>
    </dgm:pt>
    <dgm:pt modelId="{5C0CF724-3222-4429-B09A-F154A62FD507}" type="pres">
      <dgm:prSet presAssocID="{1F4F8BC0-F267-4379-9FE7-6FFC8B64BAD8}" presName="vertSpace4" presStyleLbl="node1" presStyleIdx="2" presStyleCnt="5"/>
      <dgm:spPr/>
    </dgm:pt>
    <dgm:pt modelId="{71A5FEA7-FE77-4220-960F-2AB7AE466FE5}" type="pres">
      <dgm:prSet presAssocID="{1F4F8BC0-F267-4379-9FE7-6FFC8B64BAD8}" presName="circle4" presStyleLbl="node1" presStyleIdx="3" presStyleCnt="5"/>
      <dgm:spPr/>
    </dgm:pt>
    <dgm:pt modelId="{C8857ABF-5052-4733-A46C-0F8B764FF76F}" type="pres">
      <dgm:prSet presAssocID="{1F4F8BC0-F267-4379-9FE7-6FFC8B64BAD8}" presName="rect4" presStyleLbl="alignAcc1" presStyleIdx="3" presStyleCnt="5"/>
      <dgm:spPr/>
      <dgm:t>
        <a:bodyPr/>
        <a:lstStyle/>
        <a:p>
          <a:endParaRPr lang="cs-CZ"/>
        </a:p>
      </dgm:t>
    </dgm:pt>
    <dgm:pt modelId="{1839E65E-6E97-41D2-A171-98C033275D27}" type="pres">
      <dgm:prSet presAssocID="{26CBEA56-8CFD-48C0-BD6E-2EB16B1FBF42}" presName="vertSpace5" presStyleLbl="node1" presStyleIdx="3" presStyleCnt="5"/>
      <dgm:spPr/>
    </dgm:pt>
    <dgm:pt modelId="{914F10DC-A7FA-462B-9334-03354AC7EA9F}" type="pres">
      <dgm:prSet presAssocID="{26CBEA56-8CFD-48C0-BD6E-2EB16B1FBF42}" presName="circle5" presStyleLbl="node1" presStyleIdx="4" presStyleCnt="5"/>
      <dgm:spPr/>
    </dgm:pt>
    <dgm:pt modelId="{5583D5C5-FAFF-4548-819C-80E289F73770}" type="pres">
      <dgm:prSet presAssocID="{26CBEA56-8CFD-48C0-BD6E-2EB16B1FBF42}"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BD3627E9-8FC8-4A2F-B3EA-FAE798EF81D8}" type="pres">
      <dgm:prSet presAssocID="{1AE9165A-6B70-4FFD-A49C-881BF73B4F04}" presName="rect3ParTxNoCh" presStyleLbl="alignAcc1" presStyleIdx="4" presStyleCnt="5">
        <dgm:presLayoutVars>
          <dgm:chMax val="1"/>
          <dgm:bulletEnabled val="1"/>
        </dgm:presLayoutVars>
      </dgm:prSet>
      <dgm:spPr/>
      <dgm:t>
        <a:bodyPr/>
        <a:lstStyle/>
        <a:p>
          <a:endParaRPr lang="cs-CZ"/>
        </a:p>
      </dgm:t>
    </dgm:pt>
    <dgm:pt modelId="{017154CD-D9A9-4968-AD11-1207A3C4C00A}" type="pres">
      <dgm:prSet presAssocID="{1F4F8BC0-F267-4379-9FE7-6FFC8B64BAD8}" presName="rect4ParTxNoCh" presStyleLbl="alignAcc1" presStyleIdx="4" presStyleCnt="5">
        <dgm:presLayoutVars>
          <dgm:chMax val="1"/>
          <dgm:bulletEnabled val="1"/>
        </dgm:presLayoutVars>
      </dgm:prSet>
      <dgm:spPr/>
      <dgm:t>
        <a:bodyPr/>
        <a:lstStyle/>
        <a:p>
          <a:endParaRPr lang="cs-CZ"/>
        </a:p>
      </dgm:t>
    </dgm:pt>
    <dgm:pt modelId="{92E1E9E3-D1F0-4866-9424-7ECC0DD990BC}" type="pres">
      <dgm:prSet presAssocID="{26CBEA56-8CFD-48C0-BD6E-2EB16B1FBF42}" presName="rect5ParTxNoCh" presStyleLbl="alignAcc1" presStyleIdx="4" presStyleCnt="5">
        <dgm:presLayoutVars>
          <dgm:chMax val="1"/>
          <dgm:bulletEnabled val="1"/>
        </dgm:presLayoutVars>
      </dgm:prSet>
      <dgm:spPr/>
      <dgm:t>
        <a:bodyPr/>
        <a:lstStyle/>
        <a:p>
          <a:endParaRPr lang="cs-CZ"/>
        </a:p>
      </dgm:t>
    </dgm:pt>
  </dgm:ptLst>
  <dgm:cxnLst>
    <dgm:cxn modelId="{81221BAA-7E3F-4E4A-99CB-683DDAC61826}" type="presOf" srcId="{D1D4F407-5343-4D3F-B5B9-D407B03CAEB4}" destId="{AED2198E-93D5-4001-81B4-73124B309672}" srcOrd="1" destOrd="0" presId="urn:microsoft.com/office/officeart/2005/8/layout/target3"/>
    <dgm:cxn modelId="{4EA58E15-A782-4A5F-ACDC-E48B7EDBCC27}" type="presOf" srcId="{1AE9165A-6B70-4FFD-A49C-881BF73B4F04}" destId="{A9F01C16-B5C0-47B0-9750-F7E5E11674A0}" srcOrd="0" destOrd="0" presId="urn:microsoft.com/office/officeart/2005/8/layout/target3"/>
    <dgm:cxn modelId="{08AF1D2A-800D-4BC5-9D38-0BF00F1FBB70}" type="presOf" srcId="{1F4F8BC0-F267-4379-9FE7-6FFC8B64BAD8}" destId="{017154CD-D9A9-4968-AD11-1207A3C4C00A}" srcOrd="1" destOrd="0" presId="urn:microsoft.com/office/officeart/2005/8/layout/target3"/>
    <dgm:cxn modelId="{BC9677F5-E413-439B-BB47-42AA4BD3B1D3}" srcId="{757F3AB3-0718-4624-B441-E567A8F0AB56}" destId="{26CBEA56-8CFD-48C0-BD6E-2EB16B1FBF42}" srcOrd="4" destOrd="0" parTransId="{3D39C259-0E3C-4B23-BB35-4844AECFFF4A}" sibTransId="{A258AB0E-CCAC-4606-ADD8-E16B638C211B}"/>
    <dgm:cxn modelId="{1A2F8DA7-FABE-4864-84E0-91627D445FB0}" type="presOf" srcId="{D1B46980-6531-4606-95E6-44980827E919}" destId="{2BE915AB-18AA-4053-B92C-3BFC9ED204BB}" srcOrd="1" destOrd="0" presId="urn:microsoft.com/office/officeart/2005/8/layout/target3"/>
    <dgm:cxn modelId="{3CA2958D-3F4A-4FAD-B7EE-C0990C297F4D}" type="presOf" srcId="{26CBEA56-8CFD-48C0-BD6E-2EB16B1FBF42}" destId="{5583D5C5-FAFF-4548-819C-80E289F73770}" srcOrd="0" destOrd="0" presId="urn:microsoft.com/office/officeart/2005/8/layout/target3"/>
    <dgm:cxn modelId="{4C3C0811-F7D3-493A-A662-46E03BA5C00E}" type="presOf" srcId="{26CBEA56-8CFD-48C0-BD6E-2EB16B1FBF42}" destId="{92E1E9E3-D1F0-4866-9424-7ECC0DD990BC}"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00CF9EA7-3390-4C21-8822-7EE8C91573A9}"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50DF55ED-24F0-44E3-BFC8-D522DAA35070}" srcId="{757F3AB3-0718-4624-B441-E567A8F0AB56}" destId="{1AE9165A-6B70-4FFD-A49C-881BF73B4F04}" srcOrd="2" destOrd="0" parTransId="{1C4D8070-D097-47CB-B3BF-5E973F4CB0A3}" sibTransId="{8F0B57C3-B09F-4B25-851F-DEBA3916737F}"/>
    <dgm:cxn modelId="{2D60CB40-DE57-4F7C-BAD9-6AABF21611B6}" type="presOf" srcId="{757F3AB3-0718-4624-B441-E567A8F0AB56}" destId="{333A1088-737F-45CB-B68E-254E46348037}" srcOrd="0" destOrd="0" presId="urn:microsoft.com/office/officeart/2005/8/layout/target3"/>
    <dgm:cxn modelId="{A9829BCD-6D1A-4851-91E6-0D88638AC176}" type="presOf" srcId="{1F4F8BC0-F267-4379-9FE7-6FFC8B64BAD8}" destId="{C8857ABF-5052-4733-A46C-0F8B764FF76F}" srcOrd="0" destOrd="0" presId="urn:microsoft.com/office/officeart/2005/8/layout/target3"/>
    <dgm:cxn modelId="{B79DD637-BD12-4067-80D1-737E5C70460F}" type="presOf" srcId="{D1D4F407-5343-4D3F-B5B9-D407B03CAEB4}" destId="{D005CE8C-CC26-4C3E-AC11-E15060ECD759}" srcOrd="0" destOrd="0" presId="urn:microsoft.com/office/officeart/2005/8/layout/target3"/>
    <dgm:cxn modelId="{44BC37DF-821D-4616-93A5-C4933CEB00DE}" type="presOf" srcId="{1AE9165A-6B70-4FFD-A49C-881BF73B4F04}" destId="{BD3627E9-8FC8-4A2F-B3EA-FAE798EF81D8}" srcOrd="1" destOrd="0" presId="urn:microsoft.com/office/officeart/2005/8/layout/target3"/>
    <dgm:cxn modelId="{D456404D-DD79-4BF5-8214-F6F5ABDDCEE7}" srcId="{757F3AB3-0718-4624-B441-E567A8F0AB56}" destId="{1F4F8BC0-F267-4379-9FE7-6FFC8B64BAD8}" srcOrd="3" destOrd="0" parTransId="{CB4349C9-2857-43D8-BECE-A7FF7EDF9F3E}" sibTransId="{25908343-600B-4CFF-BE0F-46682F86F066}"/>
    <dgm:cxn modelId="{4131B912-B2FC-49D0-99AA-AD953695BB5A}" type="presParOf" srcId="{333A1088-737F-45CB-B68E-254E46348037}" destId="{F5ABB229-8D3B-4694-996A-96F23CF14429}" srcOrd="0" destOrd="0" presId="urn:microsoft.com/office/officeart/2005/8/layout/target3"/>
    <dgm:cxn modelId="{6F2118F7-1668-434F-A369-3A6CCE5E6A94}" type="presParOf" srcId="{333A1088-737F-45CB-B68E-254E46348037}" destId="{F41139FD-01EE-4571-8B17-4FB00FC51163}" srcOrd="1" destOrd="0" presId="urn:microsoft.com/office/officeart/2005/8/layout/target3"/>
    <dgm:cxn modelId="{7E20ABAE-4CF5-47F0-B5DF-7CFE39F91E77}" type="presParOf" srcId="{333A1088-737F-45CB-B68E-254E46348037}" destId="{D005CE8C-CC26-4C3E-AC11-E15060ECD759}" srcOrd="2" destOrd="0" presId="urn:microsoft.com/office/officeart/2005/8/layout/target3"/>
    <dgm:cxn modelId="{74051520-079A-4238-B658-4F2690D933B5}" type="presParOf" srcId="{333A1088-737F-45CB-B68E-254E46348037}" destId="{2C702D82-9B77-49B7-9568-BB8EB47C3372}" srcOrd="3" destOrd="0" presId="urn:microsoft.com/office/officeart/2005/8/layout/target3"/>
    <dgm:cxn modelId="{3A0CA666-F523-4C91-88C9-D676E1D14EE8}" type="presParOf" srcId="{333A1088-737F-45CB-B68E-254E46348037}" destId="{A52A0455-90FF-4808-ABD0-F02540D31D5A}" srcOrd="4" destOrd="0" presId="urn:microsoft.com/office/officeart/2005/8/layout/target3"/>
    <dgm:cxn modelId="{CF05072C-5DC5-4009-BF4E-E0DF0C42E61C}" type="presParOf" srcId="{333A1088-737F-45CB-B68E-254E46348037}" destId="{6140AFEC-043D-4C43-A2F9-D0F5331DF3A3}" srcOrd="5" destOrd="0" presId="urn:microsoft.com/office/officeart/2005/8/layout/target3"/>
    <dgm:cxn modelId="{94D2531C-E7E0-400F-87B5-0CC33BFF379C}" type="presParOf" srcId="{333A1088-737F-45CB-B68E-254E46348037}" destId="{71A10DEB-455E-4133-A618-0A0EE82A21E3}" srcOrd="6" destOrd="0" presId="urn:microsoft.com/office/officeart/2005/8/layout/target3"/>
    <dgm:cxn modelId="{DF67F270-07B6-4229-BE50-6A203177A31E}" type="presParOf" srcId="{333A1088-737F-45CB-B68E-254E46348037}" destId="{DA6A876D-6D25-492F-8BDC-9AE6A6CFB1FA}" srcOrd="7" destOrd="0" presId="urn:microsoft.com/office/officeart/2005/8/layout/target3"/>
    <dgm:cxn modelId="{44498DD9-01F7-4D01-B715-4330CE93AB47}" type="presParOf" srcId="{333A1088-737F-45CB-B68E-254E46348037}" destId="{A9F01C16-B5C0-47B0-9750-F7E5E11674A0}" srcOrd="8" destOrd="0" presId="urn:microsoft.com/office/officeart/2005/8/layout/target3"/>
    <dgm:cxn modelId="{F7A50086-DE92-436A-9FDF-20A7177C7187}" type="presParOf" srcId="{333A1088-737F-45CB-B68E-254E46348037}" destId="{5C0CF724-3222-4429-B09A-F154A62FD507}" srcOrd="9" destOrd="0" presId="urn:microsoft.com/office/officeart/2005/8/layout/target3"/>
    <dgm:cxn modelId="{54984A21-1A28-4C41-89E1-19222A4CCCE4}" type="presParOf" srcId="{333A1088-737F-45CB-B68E-254E46348037}" destId="{71A5FEA7-FE77-4220-960F-2AB7AE466FE5}" srcOrd="10" destOrd="0" presId="urn:microsoft.com/office/officeart/2005/8/layout/target3"/>
    <dgm:cxn modelId="{2F75FD39-787F-4710-A686-14D470C1176B}" type="presParOf" srcId="{333A1088-737F-45CB-B68E-254E46348037}" destId="{C8857ABF-5052-4733-A46C-0F8B764FF76F}" srcOrd="11" destOrd="0" presId="urn:microsoft.com/office/officeart/2005/8/layout/target3"/>
    <dgm:cxn modelId="{673527E5-EA78-47BE-83AD-C009818A0FAC}" type="presParOf" srcId="{333A1088-737F-45CB-B68E-254E46348037}" destId="{1839E65E-6E97-41D2-A171-98C033275D27}" srcOrd="12" destOrd="0" presId="urn:microsoft.com/office/officeart/2005/8/layout/target3"/>
    <dgm:cxn modelId="{F98A911A-E235-4D9F-8815-2603A5B585EC}" type="presParOf" srcId="{333A1088-737F-45CB-B68E-254E46348037}" destId="{914F10DC-A7FA-462B-9334-03354AC7EA9F}" srcOrd="13" destOrd="0" presId="urn:microsoft.com/office/officeart/2005/8/layout/target3"/>
    <dgm:cxn modelId="{0CEFFE21-F859-48E8-B835-0A64DCAAE0D0}" type="presParOf" srcId="{333A1088-737F-45CB-B68E-254E46348037}" destId="{5583D5C5-FAFF-4548-819C-80E289F73770}" srcOrd="14" destOrd="0" presId="urn:microsoft.com/office/officeart/2005/8/layout/target3"/>
    <dgm:cxn modelId="{9D3F2B92-8DC2-47DF-A185-E4B206F91AFB}" type="presParOf" srcId="{333A1088-737F-45CB-B68E-254E46348037}" destId="{AED2198E-93D5-4001-81B4-73124B309672}" srcOrd="15" destOrd="0" presId="urn:microsoft.com/office/officeart/2005/8/layout/target3"/>
    <dgm:cxn modelId="{BD314809-5C92-43A1-95D8-4E8C4251BE20}" type="presParOf" srcId="{333A1088-737F-45CB-B68E-254E46348037}" destId="{2BE915AB-18AA-4053-B92C-3BFC9ED204BB}" srcOrd="16" destOrd="0" presId="urn:microsoft.com/office/officeart/2005/8/layout/target3"/>
    <dgm:cxn modelId="{48A5C445-3253-4DCC-844D-56885E6E6203}" type="presParOf" srcId="{333A1088-737F-45CB-B68E-254E46348037}" destId="{BD3627E9-8FC8-4A2F-B3EA-FAE798EF81D8}" srcOrd="17" destOrd="0" presId="urn:microsoft.com/office/officeart/2005/8/layout/target3"/>
    <dgm:cxn modelId="{FB0AB6E9-0D17-4FD6-94C0-D56427BC7903}" type="presParOf" srcId="{333A1088-737F-45CB-B68E-254E46348037}" destId="{017154CD-D9A9-4968-AD11-1207A3C4C00A}" srcOrd="18" destOrd="0" presId="urn:microsoft.com/office/officeart/2005/8/layout/target3"/>
    <dgm:cxn modelId="{95E98D8A-1EB5-4379-B6EC-8652CB295F06}" type="presParOf" srcId="{333A1088-737F-45CB-B68E-254E46348037}" destId="{92E1E9E3-D1F0-4866-9424-7ECC0DD990BC}"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907753" cy="290775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437570" y="0"/>
          <a:ext cx="6683027" cy="290775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ZŠ NETVOŘICE, OKRES BENEŠOV</a:t>
          </a:r>
          <a:endParaRPr lang="cs-CZ" sz="2000" kern="1200" dirty="0"/>
        </a:p>
      </dsp:txBody>
      <dsp:txXfrm>
        <a:off x="1437570" y="0"/>
        <a:ext cx="6683027" cy="465240"/>
      </dsp:txXfrm>
    </dsp:sp>
    <dsp:sp modelId="{A52A0455-90FF-4808-ABD0-F02540D31D5A}">
      <dsp:nvSpPr>
        <dsp:cNvPr id="0" name=""/>
        <dsp:cNvSpPr/>
      </dsp:nvSpPr>
      <dsp:spPr>
        <a:xfrm>
          <a:off x="305314" y="465240"/>
          <a:ext cx="2297125" cy="229712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453876" y="589434"/>
          <a:ext cx="6683027" cy="223512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a:t>
          </a:r>
          <a:r>
            <a:rPr lang="cs-CZ" sz="2000" kern="1200" dirty="0" smtClean="0"/>
            <a:t>PaedDr. </a:t>
          </a:r>
          <a:r>
            <a:rPr lang="cs-CZ" sz="2000" kern="1200" dirty="0" smtClean="0"/>
            <a:t>Milena Holcnerová</a:t>
          </a:r>
          <a:endParaRPr lang="cs-CZ" sz="2000" kern="1200" dirty="0"/>
        </a:p>
      </dsp:txBody>
      <dsp:txXfrm>
        <a:off x="1453876" y="589434"/>
        <a:ext cx="6683027" cy="452683"/>
      </dsp:txXfrm>
    </dsp:sp>
    <dsp:sp modelId="{DA6A876D-6D25-492F-8BDC-9AE6A6CFB1FA}">
      <dsp:nvSpPr>
        <dsp:cNvPr id="0" name=""/>
        <dsp:cNvSpPr/>
      </dsp:nvSpPr>
      <dsp:spPr>
        <a:xfrm>
          <a:off x="610628" y="930481"/>
          <a:ext cx="1686497" cy="168649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F01C16-B5C0-47B0-9750-F7E5E11674A0}">
      <dsp:nvSpPr>
        <dsp:cNvPr id="0" name=""/>
        <dsp:cNvSpPr/>
      </dsp:nvSpPr>
      <dsp:spPr>
        <a:xfrm>
          <a:off x="1453876" y="930481"/>
          <a:ext cx="6683027" cy="168649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r>
            <a:rPr lang="cs-CZ" sz="2000" kern="1200" dirty="0" smtClean="0"/>
            <a:t>NÁZEV:VY_22_INOVACE_01_AJ5_PREPOSITIONS</a:t>
          </a:r>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a:p>
      </dsp:txBody>
      <dsp:txXfrm>
        <a:off x="1453876" y="930481"/>
        <a:ext cx="6683027" cy="465240"/>
      </dsp:txXfrm>
    </dsp:sp>
    <dsp:sp modelId="{71A5FEA7-FE77-4220-960F-2AB7AE466FE5}">
      <dsp:nvSpPr>
        <dsp:cNvPr id="0" name=""/>
        <dsp:cNvSpPr/>
      </dsp:nvSpPr>
      <dsp:spPr>
        <a:xfrm>
          <a:off x="915942" y="1395721"/>
          <a:ext cx="1075868" cy="1075868"/>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857ABF-5052-4733-A46C-0F8B764FF76F}">
      <dsp:nvSpPr>
        <dsp:cNvPr id="0" name=""/>
        <dsp:cNvSpPr/>
      </dsp:nvSpPr>
      <dsp:spPr>
        <a:xfrm>
          <a:off x="1453876" y="1395721"/>
          <a:ext cx="6683027" cy="1075868"/>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TEMA:PREPOSITIONS OF TIME</a:t>
          </a:r>
          <a:endParaRPr lang="cs-CZ" sz="2000" kern="1200" dirty="0"/>
        </a:p>
      </dsp:txBody>
      <dsp:txXfrm>
        <a:off x="1453876" y="1395721"/>
        <a:ext cx="6683027" cy="465240"/>
      </dsp:txXfrm>
    </dsp:sp>
    <dsp:sp modelId="{914F10DC-A7FA-462B-9334-03354AC7EA9F}">
      <dsp:nvSpPr>
        <dsp:cNvPr id="0" name=""/>
        <dsp:cNvSpPr/>
      </dsp:nvSpPr>
      <dsp:spPr>
        <a:xfrm>
          <a:off x="1221256" y="1860962"/>
          <a:ext cx="465240" cy="465240"/>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83D5C5-FAFF-4548-819C-80E289F73770}">
      <dsp:nvSpPr>
        <dsp:cNvPr id="0" name=""/>
        <dsp:cNvSpPr/>
      </dsp:nvSpPr>
      <dsp:spPr>
        <a:xfrm>
          <a:off x="1453876" y="1860962"/>
          <a:ext cx="6683027" cy="46524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OPVK 1.4</a:t>
          </a:r>
          <a:endParaRPr lang="cs-CZ" sz="2000" kern="1200" dirty="0"/>
        </a:p>
      </dsp:txBody>
      <dsp:txXfrm>
        <a:off x="1453876" y="1860962"/>
        <a:ext cx="6683027" cy="465240"/>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FA5B3E-BFCC-4E2E-BE08-34168E6474FE}" type="datetimeFigureOut">
              <a:rPr lang="cs-CZ" smtClean="0"/>
              <a:pPr/>
              <a:t>18.11.2013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2D87323-FDDF-477B-8DAD-8640261B8BD4}" type="slidenum">
              <a:rPr lang="cs-CZ" smtClean="0"/>
              <a:pPr/>
              <a:t>‹#›</a:t>
            </a:fld>
            <a:endParaRPr lang="cs-CZ"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AE9FBC9B-2B5E-4888-B038-DA1FA9247BA8}" type="slidenum">
              <a:rPr lang="cs-CZ" smtClean="0"/>
              <a:pPr/>
              <a:t>1</a:t>
            </a:fld>
            <a:endParaRPr lang="cs-CZ"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2B9179B-CC3F-4871-A54C-90ABB9D33BAD}" type="datetimeFigureOut">
              <a:rPr lang="cs-CZ" smtClean="0"/>
              <a:pPr/>
              <a:t>18.11.2013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DC80C840-D152-498F-91B0-83F45CE0192F}"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B9179B-CC3F-4871-A54C-90ABB9D33BAD}" type="datetimeFigureOut">
              <a:rPr lang="cs-CZ" smtClean="0"/>
              <a:pPr/>
              <a:t>18.11.2013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80C840-D152-498F-91B0-83F45CE0192F}"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 xmlns:p14="http://schemas.microsoft.com/office/powerpoint/2010/main" val="2764261219"/>
              </p:ext>
            </p:extLst>
          </p:nvPr>
        </p:nvGraphicFramePr>
        <p:xfrm>
          <a:off x="539552" y="548680"/>
          <a:ext cx="8136904" cy="29077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 xmlns:p14="http://schemas.microsoft.com/office/powerpoint/2010/main"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620688"/>
            <a:ext cx="8532440" cy="5435334"/>
          </a:xfrm>
          <a:prstGeom prst="rect">
            <a:avLst/>
          </a:prstGeom>
        </p:spPr>
        <p:txBody>
          <a:bodyPr wrap="square">
            <a:spAutoFit/>
          </a:bodyPr>
          <a:lstStyle/>
          <a:p>
            <a:pPr marL="342900" lvl="0" indent="-342900" fontAlgn="base">
              <a:spcBef>
                <a:spcPct val="20000"/>
              </a:spcBef>
              <a:spcAft>
                <a:spcPct val="0"/>
              </a:spcAft>
              <a:buFont typeface="Arial" charset="0"/>
              <a:buChar char="•"/>
            </a:pPr>
            <a:r>
              <a:rPr lang="cs-CZ" sz="2800" dirty="0" smtClean="0">
                <a:solidFill>
                  <a:prstClr val="black"/>
                </a:solidFill>
                <a:latin typeface="Arial" charset="0"/>
              </a:rPr>
              <a:t>Materiál je určen pro výuku anglického jazyka </a:t>
            </a:r>
          </a:p>
          <a:p>
            <a:pPr marL="342900" lvl="0" indent="-342900" fontAlgn="base">
              <a:spcBef>
                <a:spcPct val="20000"/>
              </a:spcBef>
              <a:spcAft>
                <a:spcPct val="0"/>
              </a:spcAft>
            </a:pPr>
            <a:r>
              <a:rPr lang="cs-CZ" sz="2800" dirty="0" smtClean="0">
                <a:solidFill>
                  <a:prstClr val="black"/>
                </a:solidFill>
                <a:latin typeface="Arial" charset="0"/>
              </a:rPr>
              <a:t>    v 5.ročníku ZŠ.</a:t>
            </a:r>
          </a:p>
          <a:p>
            <a:pPr marL="342900" lvl="0" indent="-342900" fontAlgn="base">
              <a:spcBef>
                <a:spcPct val="20000"/>
              </a:spcBef>
              <a:spcAft>
                <a:spcPct val="0"/>
              </a:spcAft>
              <a:buFont typeface="Arial" charset="0"/>
              <a:buChar char="•"/>
            </a:pPr>
            <a:r>
              <a:rPr lang="cs-CZ" sz="2800" dirty="0" smtClean="0">
                <a:solidFill>
                  <a:prstClr val="black"/>
                </a:solidFill>
                <a:latin typeface="Arial" charset="0"/>
              </a:rPr>
              <a:t>Žáci si osvojují a procvičují předložky in, on, at ve spojení s časem</a:t>
            </a:r>
            <a:r>
              <a:rPr lang="en-US" sz="2800" dirty="0" smtClean="0">
                <a:solidFill>
                  <a:prstClr val="black"/>
                </a:solidFill>
                <a:latin typeface="Arial" charset="0"/>
              </a:rPr>
              <a:t>.</a:t>
            </a:r>
            <a:endParaRPr lang="cs-CZ" sz="2800" dirty="0" smtClean="0">
              <a:solidFill>
                <a:prstClr val="black"/>
              </a:solidFill>
              <a:latin typeface="Arial" charset="0"/>
            </a:endParaRPr>
          </a:p>
          <a:p>
            <a:pPr marL="342900" lvl="0" indent="-342900" fontAlgn="base">
              <a:spcBef>
                <a:spcPct val="20000"/>
              </a:spcBef>
              <a:spcAft>
                <a:spcPct val="0"/>
              </a:spcAft>
              <a:buFont typeface="Arial" charset="0"/>
              <a:buChar char="•"/>
            </a:pPr>
            <a:r>
              <a:rPr lang="cs-CZ" sz="2800" dirty="0" smtClean="0">
                <a:solidFill>
                  <a:prstClr val="black"/>
                </a:solidFill>
                <a:latin typeface="Arial" charset="0"/>
              </a:rPr>
              <a:t>Materiál obsahuj</a:t>
            </a:r>
            <a:r>
              <a:rPr lang="en-US" sz="2800" dirty="0" smtClean="0">
                <a:solidFill>
                  <a:prstClr val="black"/>
                </a:solidFill>
                <a:latin typeface="Arial" charset="0"/>
              </a:rPr>
              <a:t>e</a:t>
            </a:r>
            <a:r>
              <a:rPr lang="cs-CZ" sz="2800" dirty="0" smtClean="0">
                <a:solidFill>
                  <a:prstClr val="black"/>
                </a:solidFill>
                <a:latin typeface="Arial" charset="0"/>
              </a:rPr>
              <a:t> zopakování a rozšíření o další časové před</a:t>
            </a:r>
            <a:r>
              <a:rPr lang="en-US" sz="2800" dirty="0" smtClean="0">
                <a:solidFill>
                  <a:prstClr val="black"/>
                </a:solidFill>
                <a:latin typeface="Arial" charset="0"/>
              </a:rPr>
              <a:t>l</a:t>
            </a:r>
            <a:r>
              <a:rPr lang="cs-CZ" sz="2800" dirty="0" smtClean="0">
                <a:solidFill>
                  <a:prstClr val="black"/>
                </a:solidFill>
                <a:latin typeface="Arial" charset="0"/>
              </a:rPr>
              <a:t>ožky</a:t>
            </a:r>
            <a:r>
              <a:rPr lang="en-US" sz="2800" dirty="0" smtClean="0">
                <a:solidFill>
                  <a:prstClr val="black"/>
                </a:solidFill>
                <a:latin typeface="Arial" charset="0"/>
              </a:rPr>
              <a:t>.</a:t>
            </a:r>
          </a:p>
          <a:p>
            <a:pPr marL="342900" lvl="0" indent="-342900" fontAlgn="base">
              <a:spcBef>
                <a:spcPct val="20000"/>
              </a:spcBef>
              <a:spcAft>
                <a:spcPct val="0"/>
              </a:spcAft>
              <a:buFont typeface="Arial" charset="0"/>
              <a:buChar char="•"/>
            </a:pPr>
            <a:r>
              <a:rPr lang="cs-CZ" sz="2800" dirty="0" smtClean="0">
                <a:solidFill>
                  <a:prstClr val="black"/>
                </a:solidFill>
                <a:latin typeface="Arial" charset="0"/>
              </a:rPr>
              <a:t>Žáci doplní správné předložky do textu a klikem zkontrolují.</a:t>
            </a:r>
          </a:p>
          <a:p>
            <a:pPr marL="342900" lvl="0" indent="-342900" fontAlgn="base">
              <a:spcBef>
                <a:spcPct val="20000"/>
              </a:spcBef>
              <a:spcAft>
                <a:spcPct val="0"/>
              </a:spcAft>
              <a:buFont typeface="Arial" charset="0"/>
              <a:buChar char="•"/>
            </a:pPr>
            <a:r>
              <a:rPr lang="cs-CZ" sz="2800" dirty="0" smtClean="0">
                <a:solidFill>
                  <a:prstClr val="black"/>
                </a:solidFill>
                <a:latin typeface="Arial" charset="0"/>
              </a:rPr>
              <a:t>Vypráví o svém časovém rozvrhu.</a:t>
            </a:r>
          </a:p>
          <a:p>
            <a:pPr marL="342900" lvl="0" indent="-342900" fontAlgn="base">
              <a:spcBef>
                <a:spcPct val="20000"/>
              </a:spcBef>
              <a:spcAft>
                <a:spcPct val="0"/>
              </a:spcAft>
              <a:buFont typeface="Arial" charset="0"/>
              <a:buChar char="•"/>
            </a:pPr>
            <a:endParaRPr lang="cs-CZ" sz="2800" dirty="0" smtClean="0">
              <a:solidFill>
                <a:prstClr val="black"/>
              </a:solidFill>
              <a:latin typeface="Arial" charset="0"/>
            </a:endParaRPr>
          </a:p>
          <a:p>
            <a:pPr marL="342900" lvl="0" indent="-342900" fontAlgn="base">
              <a:spcBef>
                <a:spcPct val="20000"/>
              </a:spcBef>
              <a:spcAft>
                <a:spcPct val="0"/>
              </a:spcAft>
            </a:pPr>
            <a:endParaRPr lang="cs-CZ" sz="2800" dirty="0" smtClean="0">
              <a:solidFill>
                <a:prstClr val="black"/>
              </a:solidFill>
              <a:latin typeface="Arial" charset="0"/>
            </a:endParaRPr>
          </a:p>
        </p:txBody>
      </p:sp>
      <p:sp>
        <p:nvSpPr>
          <p:cNvPr id="5" name="Obdélník 4"/>
          <p:cNvSpPr/>
          <p:nvPr/>
        </p:nvSpPr>
        <p:spPr>
          <a:xfrm>
            <a:off x="2339752" y="188640"/>
            <a:ext cx="3240360" cy="861774"/>
          </a:xfrm>
          <a:prstGeom prst="rect">
            <a:avLst/>
          </a:prstGeom>
        </p:spPr>
        <p:txBody>
          <a:bodyPr wrap="square">
            <a:spAutoFit/>
          </a:bodyPr>
          <a:lstStyle/>
          <a:p>
            <a:pPr lvl="0" algn="ctr"/>
            <a:r>
              <a:rPr lang="cs-CZ" sz="3200" dirty="0" smtClean="0">
                <a:solidFill>
                  <a:prstClr val="black"/>
                </a:solidFill>
                <a:latin typeface="Calibri"/>
              </a:rPr>
              <a:t>Anotace</a:t>
            </a:r>
            <a:r>
              <a:rPr lang="cs-CZ" sz="4400" dirty="0" smtClean="0">
                <a:solidFill>
                  <a:prstClr val="black"/>
                </a:solidFill>
                <a:latin typeface="Calibri"/>
              </a:rPr>
              <a:t/>
            </a:r>
            <a:br>
              <a:rPr lang="cs-CZ" sz="4400" dirty="0" smtClean="0">
                <a:solidFill>
                  <a:prstClr val="black"/>
                </a:solidFill>
                <a:latin typeface="Calibri"/>
              </a:rPr>
            </a:br>
            <a:endParaRPr lang="de-DE" dirty="0">
              <a:solidFill>
                <a:prstClr val="black"/>
              </a:solidFill>
              <a:latin typeface="Calibri"/>
            </a:endParaRPr>
          </a:p>
        </p:txBody>
      </p:sp>
      <p:sp>
        <p:nvSpPr>
          <p:cNvPr id="6" name="Obdélník 5"/>
          <p:cNvSpPr/>
          <p:nvPr/>
        </p:nvSpPr>
        <p:spPr>
          <a:xfrm>
            <a:off x="971600" y="5297725"/>
            <a:ext cx="5886400" cy="1384995"/>
          </a:xfrm>
          <a:prstGeom prst="rect">
            <a:avLst/>
          </a:prstGeom>
        </p:spPr>
        <p:txBody>
          <a:bodyPr wrap="square">
            <a:spAutoFit/>
          </a:bodyPr>
          <a:lstStyle/>
          <a:p>
            <a:r>
              <a:rPr lang="cs-CZ" sz="2800" dirty="0" smtClean="0">
                <a:latin typeface="Arial" pitchFamily="34" charset="0"/>
                <a:cs typeface="Arial" pitchFamily="34" charset="0"/>
              </a:rPr>
              <a:t>Použité zdroje: učebnice Project 1 Tom Hutchinson, Oxford </a:t>
            </a:r>
          </a:p>
          <a:p>
            <a:r>
              <a:rPr lang="cs-CZ" sz="2800" dirty="0" smtClean="0">
                <a:latin typeface="Arial" pitchFamily="34" charset="0"/>
                <a:cs typeface="Arial" pitchFamily="34" charset="0"/>
              </a:rPr>
              <a:t> </a:t>
            </a:r>
            <a:endParaRPr lang="de-DE"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0" y="188295"/>
            <a:ext cx="3339376"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charset="0"/>
              </a:rPr>
              <a:t>Předložky s vyjádřením času</a:t>
            </a:r>
            <a:endParaRPr kumimoji="0" lang="cs-CZ" sz="1800" b="0" i="0" u="none" strike="noStrike" cap="none" normalizeH="0" baseline="0" dirty="0" smtClean="0">
              <a:ln>
                <a:noFill/>
              </a:ln>
              <a:solidFill>
                <a:schemeClr val="tx1"/>
              </a:solidFill>
              <a:effectLst/>
              <a:latin typeface="Arial" charset="0"/>
            </a:endParaRPr>
          </a:p>
        </p:txBody>
      </p:sp>
      <p:sp>
        <p:nvSpPr>
          <p:cNvPr id="5" name="Obdélník 4"/>
          <p:cNvSpPr/>
          <p:nvPr/>
        </p:nvSpPr>
        <p:spPr>
          <a:xfrm>
            <a:off x="323529" y="1772816"/>
            <a:ext cx="792088" cy="1015663"/>
          </a:xfrm>
          <a:prstGeom prst="rect">
            <a:avLst/>
          </a:prstGeom>
        </p:spPr>
        <p:txBody>
          <a:bodyPr wrap="square">
            <a:spAutoFit/>
          </a:bodyPr>
          <a:lstStyle/>
          <a:p>
            <a:r>
              <a:rPr lang="cs-CZ" sz="6000" b="1" dirty="0" smtClean="0">
                <a:solidFill>
                  <a:srgbClr val="FF0000"/>
                </a:solidFill>
              </a:rPr>
              <a:t>in</a:t>
            </a:r>
            <a:endParaRPr lang="cs-CZ" sz="6000" dirty="0">
              <a:solidFill>
                <a:srgbClr val="FF0000"/>
              </a:solidFill>
            </a:endParaRPr>
          </a:p>
        </p:txBody>
      </p:sp>
      <p:sp>
        <p:nvSpPr>
          <p:cNvPr id="14" name="Obdélník 13"/>
          <p:cNvSpPr/>
          <p:nvPr/>
        </p:nvSpPr>
        <p:spPr>
          <a:xfrm>
            <a:off x="1187624" y="620688"/>
            <a:ext cx="7956376" cy="7478970"/>
          </a:xfrm>
          <a:prstGeom prst="rect">
            <a:avLst/>
          </a:prstGeom>
        </p:spPr>
        <p:txBody>
          <a:bodyPr wrap="square">
            <a:spAutoFit/>
          </a:bodyPr>
          <a:lstStyle/>
          <a:p>
            <a:r>
              <a:rPr lang="cs-CZ" sz="4000" dirty="0" smtClean="0">
                <a:solidFill>
                  <a:srgbClr val="00B050"/>
                </a:solidFill>
                <a:latin typeface="Arial" charset="0"/>
              </a:rPr>
              <a:t>roky</a:t>
            </a:r>
            <a:r>
              <a:rPr lang="cs-CZ" sz="4000" dirty="0" smtClean="0">
                <a:latin typeface="Arial" charset="0"/>
              </a:rPr>
              <a:t>                             </a:t>
            </a:r>
            <a:r>
              <a:rPr lang="cs-CZ" sz="4000" dirty="0" smtClean="0">
                <a:solidFill>
                  <a:srgbClr val="FF0000"/>
                </a:solidFill>
                <a:latin typeface="Arial" charset="0"/>
              </a:rPr>
              <a:t>in 1990</a:t>
            </a:r>
          </a:p>
          <a:p>
            <a:endParaRPr lang="cs-CZ" sz="4000" dirty="0" smtClean="0">
              <a:solidFill>
                <a:srgbClr val="00B050"/>
              </a:solidFill>
              <a:latin typeface="Arial" charset="0"/>
            </a:endParaRPr>
          </a:p>
          <a:p>
            <a:r>
              <a:rPr lang="cs-CZ" sz="4000" dirty="0" smtClean="0">
                <a:solidFill>
                  <a:srgbClr val="00B050"/>
                </a:solidFill>
                <a:latin typeface="Arial" charset="0"/>
              </a:rPr>
              <a:t>měsíce </a:t>
            </a:r>
            <a:r>
              <a:rPr lang="cs-CZ" sz="4000" dirty="0" smtClean="0">
                <a:latin typeface="Arial" charset="0"/>
              </a:rPr>
              <a:t>                        </a:t>
            </a:r>
            <a:r>
              <a:rPr lang="cs-CZ" sz="4000" dirty="0" smtClean="0">
                <a:solidFill>
                  <a:srgbClr val="FF0000"/>
                </a:solidFill>
                <a:latin typeface="Arial" charset="0"/>
              </a:rPr>
              <a:t>in June</a:t>
            </a:r>
          </a:p>
          <a:p>
            <a:endParaRPr lang="cs-CZ" sz="4000" dirty="0" smtClean="0">
              <a:solidFill>
                <a:srgbClr val="00B050"/>
              </a:solidFill>
              <a:latin typeface="Arial" charset="0"/>
            </a:endParaRPr>
          </a:p>
          <a:p>
            <a:r>
              <a:rPr lang="cs-CZ" sz="4000" dirty="0" smtClean="0">
                <a:solidFill>
                  <a:srgbClr val="00B050"/>
                </a:solidFill>
                <a:latin typeface="Arial" charset="0"/>
              </a:rPr>
              <a:t>roční období</a:t>
            </a:r>
            <a:r>
              <a:rPr lang="cs-CZ" sz="4000" dirty="0" smtClean="0">
                <a:latin typeface="Arial" charset="0"/>
              </a:rPr>
              <a:t>=   na jaře   </a:t>
            </a:r>
            <a:r>
              <a:rPr lang="cs-CZ" sz="4000" dirty="0" smtClean="0">
                <a:solidFill>
                  <a:srgbClr val="FF0000"/>
                </a:solidFill>
                <a:latin typeface="Arial" charset="0"/>
              </a:rPr>
              <a:t>in spring</a:t>
            </a:r>
          </a:p>
          <a:p>
            <a:endParaRPr lang="cs-CZ" sz="4000" dirty="0" smtClean="0">
              <a:solidFill>
                <a:srgbClr val="00B050"/>
              </a:solidFill>
              <a:latin typeface="Arial" charset="0"/>
            </a:endParaRPr>
          </a:p>
          <a:p>
            <a:r>
              <a:rPr lang="cs-CZ" sz="4000" dirty="0" smtClean="0">
                <a:solidFill>
                  <a:srgbClr val="00B050"/>
                </a:solidFill>
                <a:latin typeface="Arial" charset="0"/>
              </a:rPr>
              <a:t>část dne </a:t>
            </a:r>
            <a:r>
              <a:rPr lang="cs-CZ" sz="4000" dirty="0" smtClean="0">
                <a:latin typeface="Arial" charset="0"/>
              </a:rPr>
              <a:t>=</a:t>
            </a:r>
          </a:p>
          <a:p>
            <a:r>
              <a:rPr lang="cs-CZ" sz="4000" dirty="0" smtClean="0">
                <a:latin typeface="Arial" charset="0"/>
              </a:rPr>
              <a:t>   ráno                  </a:t>
            </a:r>
            <a:r>
              <a:rPr lang="cs-CZ" sz="4000" dirty="0" smtClean="0">
                <a:solidFill>
                  <a:srgbClr val="FF0000"/>
                </a:solidFill>
                <a:latin typeface="Arial" charset="0"/>
              </a:rPr>
              <a:t>in the morning</a:t>
            </a:r>
          </a:p>
          <a:p>
            <a:r>
              <a:rPr lang="cs-CZ" sz="4000" dirty="0" smtClean="0">
                <a:latin typeface="Arial" charset="0"/>
              </a:rPr>
              <a:t>  odpoledne         </a:t>
            </a:r>
            <a:r>
              <a:rPr lang="cs-CZ" sz="4000" dirty="0" smtClean="0">
                <a:solidFill>
                  <a:srgbClr val="FF0000"/>
                </a:solidFill>
                <a:latin typeface="Arial" charset="0"/>
              </a:rPr>
              <a:t>in the afternoon</a:t>
            </a:r>
          </a:p>
          <a:p>
            <a:r>
              <a:rPr lang="cs-CZ" sz="4000" dirty="0" smtClean="0">
                <a:latin typeface="Arial" charset="0"/>
              </a:rPr>
              <a:t>  večer                 </a:t>
            </a:r>
            <a:r>
              <a:rPr lang="cs-CZ" sz="4000" dirty="0" smtClean="0">
                <a:solidFill>
                  <a:srgbClr val="FF0000"/>
                </a:solidFill>
                <a:latin typeface="Arial" charset="0"/>
              </a:rPr>
              <a:t>in the evening</a:t>
            </a:r>
          </a:p>
          <a:p>
            <a:endParaRPr lang="cs-CZ" sz="4000" dirty="0" smtClean="0">
              <a:latin typeface="Arial" charset="0"/>
            </a:endParaRPr>
          </a:p>
          <a:p>
            <a:r>
              <a:rPr lang="cs-CZ" sz="4000" dirty="0" smtClean="0">
                <a:latin typeface="Arial" charset="0"/>
              </a:rPr>
              <a:t> </a:t>
            </a:r>
            <a:endParaRPr lang="cs-CZ" sz="4000" dirty="0" smtClean="0"/>
          </a:p>
        </p:txBody>
      </p:sp>
      <p:cxnSp>
        <p:nvCxnSpPr>
          <p:cNvPr id="17" name="Přímá spojovací šipka 16"/>
          <p:cNvCxnSpPr/>
          <p:nvPr/>
        </p:nvCxnSpPr>
        <p:spPr>
          <a:xfrm flipV="1">
            <a:off x="1043608" y="1268760"/>
            <a:ext cx="288032" cy="864096"/>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9" name="Přímá spojovací šipka 18"/>
          <p:cNvCxnSpPr>
            <a:stCxn id="5" idx="3"/>
          </p:cNvCxnSpPr>
          <p:nvPr/>
        </p:nvCxnSpPr>
        <p:spPr>
          <a:xfrm>
            <a:off x="1115617" y="2280648"/>
            <a:ext cx="216023" cy="68232"/>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1" name="Přímá spojovací šipka 20"/>
          <p:cNvCxnSpPr/>
          <p:nvPr/>
        </p:nvCxnSpPr>
        <p:spPr>
          <a:xfrm>
            <a:off x="827584" y="2636912"/>
            <a:ext cx="432048" cy="864096"/>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cxnSp>
        <p:nvCxnSpPr>
          <p:cNvPr id="23" name="Přímá spojovací šipka 22"/>
          <p:cNvCxnSpPr/>
          <p:nvPr/>
        </p:nvCxnSpPr>
        <p:spPr>
          <a:xfrm>
            <a:off x="755576" y="2852936"/>
            <a:ext cx="432048" cy="1728192"/>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ox(in)">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box(in)">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box(in)">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box(in)">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691680" y="548680"/>
            <a:ext cx="7452320" cy="1323439"/>
          </a:xfrm>
          <a:prstGeom prst="rect">
            <a:avLst/>
          </a:prstGeom>
        </p:spPr>
        <p:txBody>
          <a:bodyPr wrap="square">
            <a:spAutoFit/>
          </a:bodyPr>
          <a:lstStyle/>
          <a:p>
            <a:r>
              <a:rPr lang="en-US" sz="4000" dirty="0" smtClean="0">
                <a:solidFill>
                  <a:srgbClr val="00B050"/>
                </a:solidFill>
                <a:latin typeface="Arial" pitchFamily="34" charset="0"/>
                <a:cs typeface="Arial" pitchFamily="34" charset="0"/>
              </a:rPr>
              <a:t>dny v týdnu</a:t>
            </a:r>
            <a:r>
              <a:rPr lang="cs-CZ" sz="4000" dirty="0" smtClean="0">
                <a:solidFill>
                  <a:srgbClr val="00B050"/>
                </a:solidFill>
                <a:latin typeface="Arial" pitchFamily="34" charset="0"/>
                <a:cs typeface="Arial" pitchFamily="34" charset="0"/>
              </a:rPr>
              <a:t> </a:t>
            </a:r>
          </a:p>
          <a:p>
            <a:r>
              <a:rPr lang="en-US" sz="4000" dirty="0" smtClean="0">
                <a:latin typeface="Arial" pitchFamily="34" charset="0"/>
                <a:cs typeface="Arial" pitchFamily="34" charset="0"/>
              </a:rPr>
              <a:t>- v pondělí</a:t>
            </a:r>
            <a:r>
              <a:rPr lang="cs-CZ" sz="4000" dirty="0" smtClean="0">
                <a:latin typeface="Arial" pitchFamily="34" charset="0"/>
                <a:cs typeface="Arial" pitchFamily="34" charset="0"/>
              </a:rPr>
              <a:t>               </a:t>
            </a:r>
            <a:r>
              <a:rPr lang="en-US" sz="4000" dirty="0" smtClean="0">
                <a:latin typeface="Arial" pitchFamily="34" charset="0"/>
                <a:cs typeface="Arial" pitchFamily="34" charset="0"/>
              </a:rPr>
              <a:t> </a:t>
            </a:r>
            <a:r>
              <a:rPr lang="en-US" sz="4000" dirty="0" smtClean="0">
                <a:solidFill>
                  <a:srgbClr val="FF0000"/>
                </a:solidFill>
                <a:latin typeface="Arial" pitchFamily="34" charset="0"/>
                <a:cs typeface="Arial" pitchFamily="34" charset="0"/>
              </a:rPr>
              <a:t>on Monday</a:t>
            </a:r>
            <a:endParaRPr lang="en-US" dirty="0">
              <a:solidFill>
                <a:srgbClr val="FF0000"/>
              </a:solidFill>
              <a:latin typeface="Arial" pitchFamily="34" charset="0"/>
              <a:cs typeface="Arial" pitchFamily="34" charset="0"/>
            </a:endParaRPr>
          </a:p>
        </p:txBody>
      </p:sp>
      <p:sp>
        <p:nvSpPr>
          <p:cNvPr id="3" name="Obdélník 2"/>
          <p:cNvSpPr/>
          <p:nvPr/>
        </p:nvSpPr>
        <p:spPr>
          <a:xfrm>
            <a:off x="1691680" y="3933056"/>
            <a:ext cx="7452320" cy="1938992"/>
          </a:xfrm>
          <a:prstGeom prst="rect">
            <a:avLst/>
          </a:prstGeom>
        </p:spPr>
        <p:txBody>
          <a:bodyPr wrap="square">
            <a:spAutoFit/>
          </a:bodyPr>
          <a:lstStyle/>
          <a:p>
            <a:r>
              <a:rPr lang="cs-CZ" sz="4000" dirty="0" smtClean="0">
                <a:solidFill>
                  <a:srgbClr val="00B050"/>
                </a:solidFill>
                <a:latin typeface="Arial" pitchFamily="34" charset="0"/>
                <a:cs typeface="Arial" pitchFamily="34" charset="0"/>
              </a:rPr>
              <a:t>d</a:t>
            </a:r>
            <a:r>
              <a:rPr lang="en-US" sz="4000" dirty="0" smtClean="0">
                <a:solidFill>
                  <a:srgbClr val="00B050"/>
                </a:solidFill>
                <a:latin typeface="Arial" pitchFamily="34" charset="0"/>
                <a:cs typeface="Arial" pitchFamily="34" charset="0"/>
              </a:rPr>
              <a:t>atum</a:t>
            </a:r>
            <a:endParaRPr lang="cs-CZ" sz="4000" dirty="0" smtClean="0">
              <a:solidFill>
                <a:srgbClr val="00B050"/>
              </a:solidFill>
              <a:latin typeface="Arial" pitchFamily="34" charset="0"/>
              <a:cs typeface="Arial" pitchFamily="34" charset="0"/>
            </a:endParaRPr>
          </a:p>
          <a:p>
            <a:r>
              <a:rPr lang="cs-CZ" sz="4000" dirty="0" smtClean="0">
                <a:latin typeface="Arial" pitchFamily="34" charset="0"/>
                <a:cs typeface="Arial" pitchFamily="34" charset="0"/>
              </a:rPr>
              <a:t>- </a:t>
            </a:r>
            <a:r>
              <a:rPr lang="en-US" sz="4000" dirty="0" smtClean="0">
                <a:latin typeface="Arial" pitchFamily="34" charset="0"/>
                <a:cs typeface="Arial" pitchFamily="34" charset="0"/>
              </a:rPr>
              <a:t>3.června </a:t>
            </a:r>
            <a:r>
              <a:rPr lang="cs-CZ" sz="4000" dirty="0" smtClean="0">
                <a:latin typeface="Arial" pitchFamily="34" charset="0"/>
                <a:cs typeface="Arial" pitchFamily="34" charset="0"/>
              </a:rPr>
              <a:t>   </a:t>
            </a:r>
            <a:r>
              <a:rPr lang="en-US" sz="4000" dirty="0" smtClean="0">
                <a:solidFill>
                  <a:srgbClr val="FF0000"/>
                </a:solidFill>
                <a:latin typeface="Arial" pitchFamily="34" charset="0"/>
                <a:cs typeface="Arial" pitchFamily="34" charset="0"/>
              </a:rPr>
              <a:t>on the third of June </a:t>
            </a:r>
            <a:r>
              <a:rPr lang="en-US" sz="4000" dirty="0" smtClean="0">
                <a:latin typeface="Arial" pitchFamily="34" charset="0"/>
                <a:cs typeface="Arial" pitchFamily="34" charset="0"/>
              </a:rPr>
              <a:t>= 3</a:t>
            </a:r>
            <a:r>
              <a:rPr lang="en-US" sz="4000" baseline="30000" dirty="0" smtClean="0">
                <a:latin typeface="Arial" pitchFamily="34" charset="0"/>
                <a:cs typeface="Arial" pitchFamily="34" charset="0"/>
              </a:rPr>
              <a:t>rd</a:t>
            </a:r>
            <a:r>
              <a:rPr lang="en-US" sz="4000" dirty="0" smtClean="0">
                <a:latin typeface="Arial" pitchFamily="34" charset="0"/>
                <a:cs typeface="Arial" pitchFamily="34" charset="0"/>
              </a:rPr>
              <a:t> June</a:t>
            </a:r>
            <a:endParaRPr lang="en-US" sz="4000" dirty="0">
              <a:latin typeface="Arial" pitchFamily="34" charset="0"/>
              <a:cs typeface="Arial" pitchFamily="34" charset="0"/>
            </a:endParaRPr>
          </a:p>
        </p:txBody>
      </p:sp>
      <p:sp>
        <p:nvSpPr>
          <p:cNvPr id="4" name="Obdélník 3"/>
          <p:cNvSpPr/>
          <p:nvPr/>
        </p:nvSpPr>
        <p:spPr>
          <a:xfrm flipV="1">
            <a:off x="2051720" y="5661248"/>
            <a:ext cx="3222104" cy="369332"/>
          </a:xfrm>
          <a:prstGeom prst="rect">
            <a:avLst/>
          </a:prstGeom>
        </p:spPr>
        <p:txBody>
          <a:bodyPr wrap="square">
            <a:spAutoFit/>
          </a:bodyPr>
          <a:lstStyle/>
          <a:p>
            <a:r>
              <a:rPr lang="cs-CZ" dirty="0" smtClean="0">
                <a:latin typeface="Arial" charset="0"/>
              </a:rPr>
              <a:t>, </a:t>
            </a:r>
            <a:endParaRPr lang="cs-CZ" dirty="0"/>
          </a:p>
        </p:txBody>
      </p:sp>
      <p:sp>
        <p:nvSpPr>
          <p:cNvPr id="5" name="Obdélník 4"/>
          <p:cNvSpPr/>
          <p:nvPr/>
        </p:nvSpPr>
        <p:spPr>
          <a:xfrm>
            <a:off x="323528" y="2492896"/>
            <a:ext cx="1152128" cy="1015663"/>
          </a:xfrm>
          <a:prstGeom prst="rect">
            <a:avLst/>
          </a:prstGeom>
        </p:spPr>
        <p:txBody>
          <a:bodyPr wrap="square">
            <a:spAutoFit/>
          </a:bodyPr>
          <a:lstStyle/>
          <a:p>
            <a:r>
              <a:rPr lang="cs-CZ" sz="6000" b="1" dirty="0" smtClean="0">
                <a:solidFill>
                  <a:srgbClr val="FF0000"/>
                </a:solidFill>
              </a:rPr>
              <a:t>on</a:t>
            </a:r>
            <a:endParaRPr lang="cs-CZ" sz="6000" dirty="0">
              <a:solidFill>
                <a:srgbClr val="FF0000"/>
              </a:solidFill>
            </a:endParaRPr>
          </a:p>
        </p:txBody>
      </p:sp>
      <p:sp>
        <p:nvSpPr>
          <p:cNvPr id="6" name="TextovéPole 5"/>
          <p:cNvSpPr txBox="1"/>
          <p:nvPr/>
        </p:nvSpPr>
        <p:spPr>
          <a:xfrm>
            <a:off x="1619672" y="2276872"/>
            <a:ext cx="7128792" cy="1323439"/>
          </a:xfrm>
          <a:prstGeom prst="rect">
            <a:avLst/>
          </a:prstGeom>
          <a:noFill/>
        </p:spPr>
        <p:txBody>
          <a:bodyPr wrap="square" rtlCol="0">
            <a:spAutoFit/>
          </a:bodyPr>
          <a:lstStyle/>
          <a:p>
            <a:r>
              <a:rPr lang="cs-CZ" sz="4000" dirty="0" smtClean="0">
                <a:solidFill>
                  <a:srgbClr val="00B050"/>
                </a:solidFill>
                <a:latin typeface="Arial" pitchFamily="34" charset="0"/>
                <a:cs typeface="Arial" pitchFamily="34" charset="0"/>
              </a:rPr>
              <a:t>konkrétní den</a:t>
            </a:r>
          </a:p>
          <a:p>
            <a:r>
              <a:rPr lang="cs-CZ" sz="4000" dirty="0" smtClean="0">
                <a:latin typeface="Arial" pitchFamily="34" charset="0"/>
                <a:cs typeface="Arial" pitchFamily="34" charset="0"/>
              </a:rPr>
              <a:t>- Na Hallowena  </a:t>
            </a:r>
            <a:r>
              <a:rPr lang="cs-CZ" sz="4000" dirty="0" smtClean="0">
                <a:solidFill>
                  <a:srgbClr val="FF0000"/>
                </a:solidFill>
                <a:latin typeface="Arial" pitchFamily="34" charset="0"/>
                <a:cs typeface="Arial" pitchFamily="34" charset="0"/>
              </a:rPr>
              <a:t>on Halloween </a:t>
            </a:r>
            <a:endParaRPr lang="cs-CZ" sz="4000" dirty="0">
              <a:solidFill>
                <a:srgbClr val="FF0000"/>
              </a:solidFill>
              <a:latin typeface="Arial" pitchFamily="34" charset="0"/>
              <a:cs typeface="Arial" pitchFamily="34" charset="0"/>
            </a:endParaRPr>
          </a:p>
        </p:txBody>
      </p:sp>
      <p:cxnSp>
        <p:nvCxnSpPr>
          <p:cNvPr id="8" name="Přímá spojovací šipka 7"/>
          <p:cNvCxnSpPr/>
          <p:nvPr/>
        </p:nvCxnSpPr>
        <p:spPr>
          <a:xfrm flipV="1">
            <a:off x="1115616" y="1268760"/>
            <a:ext cx="720080" cy="1512168"/>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0" name="Přímá spojovací šipka 9"/>
          <p:cNvCxnSpPr/>
          <p:nvPr/>
        </p:nvCxnSpPr>
        <p:spPr>
          <a:xfrm flipV="1">
            <a:off x="1187624" y="2780928"/>
            <a:ext cx="504056" cy="144016"/>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2" name="Přímá spojovací šipka 11"/>
          <p:cNvCxnSpPr/>
          <p:nvPr/>
        </p:nvCxnSpPr>
        <p:spPr>
          <a:xfrm>
            <a:off x="971600" y="3356992"/>
            <a:ext cx="792088" cy="936104"/>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i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ox(in)">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ox(in)">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51521" y="3244334"/>
            <a:ext cx="864096" cy="1015663"/>
          </a:xfrm>
          <a:prstGeom prst="rect">
            <a:avLst/>
          </a:prstGeom>
        </p:spPr>
        <p:txBody>
          <a:bodyPr wrap="square">
            <a:spAutoFit/>
          </a:bodyPr>
          <a:lstStyle/>
          <a:p>
            <a:r>
              <a:rPr lang="cs-CZ" sz="6000" b="1" dirty="0" smtClean="0">
                <a:solidFill>
                  <a:srgbClr val="FF0000"/>
                </a:solidFill>
              </a:rPr>
              <a:t>at</a:t>
            </a:r>
            <a:endParaRPr lang="cs-CZ" sz="6000" dirty="0">
              <a:solidFill>
                <a:srgbClr val="FF0000"/>
              </a:solidFill>
            </a:endParaRPr>
          </a:p>
        </p:txBody>
      </p:sp>
      <p:sp>
        <p:nvSpPr>
          <p:cNvPr id="3" name="Obdélník 2"/>
          <p:cNvSpPr/>
          <p:nvPr/>
        </p:nvSpPr>
        <p:spPr>
          <a:xfrm>
            <a:off x="1475656" y="764704"/>
            <a:ext cx="7128792" cy="1323439"/>
          </a:xfrm>
          <a:prstGeom prst="rect">
            <a:avLst/>
          </a:prstGeom>
        </p:spPr>
        <p:txBody>
          <a:bodyPr wrap="square">
            <a:spAutoFit/>
          </a:bodyPr>
          <a:lstStyle/>
          <a:p>
            <a:r>
              <a:rPr lang="cs-CZ" sz="4000" dirty="0" smtClean="0">
                <a:solidFill>
                  <a:srgbClr val="00B050"/>
                </a:solidFill>
                <a:latin typeface="Arial" pitchFamily="34" charset="0"/>
                <a:cs typeface="Arial" pitchFamily="34" charset="0"/>
              </a:rPr>
              <a:t>určení hodin</a:t>
            </a:r>
          </a:p>
          <a:p>
            <a:r>
              <a:rPr lang="cs-CZ" sz="4000" dirty="0" smtClean="0">
                <a:latin typeface="Arial" pitchFamily="34" charset="0"/>
                <a:cs typeface="Arial" pitchFamily="34" charset="0"/>
              </a:rPr>
              <a:t>- v deset hodin </a:t>
            </a:r>
            <a:r>
              <a:rPr lang="cs-CZ" sz="4000" dirty="0" smtClean="0">
                <a:solidFill>
                  <a:srgbClr val="FF0000"/>
                </a:solidFill>
                <a:latin typeface="Arial" pitchFamily="34" charset="0"/>
                <a:cs typeface="Arial" pitchFamily="34" charset="0"/>
              </a:rPr>
              <a:t>at ten o'clock</a:t>
            </a:r>
            <a:endParaRPr lang="cs-CZ" sz="4000" dirty="0">
              <a:solidFill>
                <a:srgbClr val="FF0000"/>
              </a:solidFill>
              <a:latin typeface="Arial" pitchFamily="34" charset="0"/>
              <a:cs typeface="Arial" pitchFamily="34" charset="0"/>
            </a:endParaRPr>
          </a:p>
        </p:txBody>
      </p:sp>
      <p:sp>
        <p:nvSpPr>
          <p:cNvPr id="4" name="Obdélník 3"/>
          <p:cNvSpPr/>
          <p:nvPr/>
        </p:nvSpPr>
        <p:spPr>
          <a:xfrm>
            <a:off x="1475656" y="2492896"/>
            <a:ext cx="6552728" cy="1938992"/>
          </a:xfrm>
          <a:prstGeom prst="rect">
            <a:avLst/>
          </a:prstGeom>
        </p:spPr>
        <p:txBody>
          <a:bodyPr wrap="square">
            <a:spAutoFit/>
          </a:bodyPr>
          <a:lstStyle/>
          <a:p>
            <a:r>
              <a:rPr lang="cs-CZ" sz="4000" dirty="0" smtClean="0">
                <a:solidFill>
                  <a:srgbClr val="00B050"/>
                </a:solidFill>
                <a:latin typeface="Arial" pitchFamily="34" charset="0"/>
                <a:cs typeface="Arial" pitchFamily="34" charset="0"/>
              </a:rPr>
              <a:t>jedna část dne </a:t>
            </a:r>
          </a:p>
          <a:p>
            <a:pPr>
              <a:buFontTx/>
              <a:buChar char="-"/>
            </a:pPr>
            <a:r>
              <a:rPr lang="cs-CZ" sz="4000" dirty="0" smtClean="0">
                <a:latin typeface="Arial" pitchFamily="34" charset="0"/>
                <a:cs typeface="Arial" pitchFamily="34" charset="0"/>
              </a:rPr>
              <a:t>v noci, o půlnoci      </a:t>
            </a:r>
          </a:p>
          <a:p>
            <a:r>
              <a:rPr lang="cs-CZ" sz="4000" dirty="0" smtClean="0">
                <a:latin typeface="Arial" pitchFamily="34" charset="0"/>
                <a:cs typeface="Arial" pitchFamily="34" charset="0"/>
              </a:rPr>
              <a:t>             </a:t>
            </a:r>
            <a:r>
              <a:rPr lang="cs-CZ" sz="4000" dirty="0" smtClean="0">
                <a:solidFill>
                  <a:srgbClr val="FF0000"/>
                </a:solidFill>
                <a:latin typeface="Arial" pitchFamily="34" charset="0"/>
                <a:cs typeface="Arial" pitchFamily="34" charset="0"/>
              </a:rPr>
              <a:t>at night, at midnight  </a:t>
            </a:r>
            <a:endParaRPr lang="cs-CZ" sz="4000" dirty="0">
              <a:solidFill>
                <a:srgbClr val="FF0000"/>
              </a:solidFill>
              <a:latin typeface="Arial" pitchFamily="34" charset="0"/>
              <a:cs typeface="Arial" pitchFamily="34" charset="0"/>
            </a:endParaRPr>
          </a:p>
        </p:txBody>
      </p:sp>
      <p:sp>
        <p:nvSpPr>
          <p:cNvPr id="5" name="Obdélník 4"/>
          <p:cNvSpPr/>
          <p:nvPr/>
        </p:nvSpPr>
        <p:spPr>
          <a:xfrm>
            <a:off x="1403648" y="4653137"/>
            <a:ext cx="7488832" cy="1323439"/>
          </a:xfrm>
          <a:prstGeom prst="rect">
            <a:avLst/>
          </a:prstGeom>
        </p:spPr>
        <p:txBody>
          <a:bodyPr wrap="square">
            <a:spAutoFit/>
          </a:bodyPr>
          <a:lstStyle/>
          <a:p>
            <a:r>
              <a:rPr lang="cs-CZ" sz="4000" dirty="0" smtClean="0">
                <a:solidFill>
                  <a:srgbClr val="00B050"/>
                </a:solidFill>
                <a:latin typeface="Arial" charset="0"/>
              </a:rPr>
              <a:t>několikadenní svátek </a:t>
            </a:r>
          </a:p>
          <a:p>
            <a:r>
              <a:rPr lang="cs-CZ" sz="4000" dirty="0" smtClean="0">
                <a:latin typeface="Arial" charset="0"/>
              </a:rPr>
              <a:t>- </a:t>
            </a:r>
            <a:r>
              <a:rPr lang="cs-CZ" sz="4000" dirty="0" smtClean="0">
                <a:solidFill>
                  <a:srgbClr val="FF0000"/>
                </a:solidFill>
                <a:latin typeface="Arial" charset="0"/>
              </a:rPr>
              <a:t>at Christmas, at the weekend </a:t>
            </a:r>
            <a:endParaRPr lang="cs-CZ" sz="4000" dirty="0">
              <a:solidFill>
                <a:srgbClr val="FF0000"/>
              </a:solidFill>
            </a:endParaRPr>
          </a:p>
        </p:txBody>
      </p:sp>
      <p:cxnSp>
        <p:nvCxnSpPr>
          <p:cNvPr id="7" name="Přímá spojovací šipka 6"/>
          <p:cNvCxnSpPr/>
          <p:nvPr/>
        </p:nvCxnSpPr>
        <p:spPr>
          <a:xfrm flipV="1">
            <a:off x="899592" y="1340768"/>
            <a:ext cx="648072" cy="216024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9" name="Přímá spojovací šipka 8"/>
          <p:cNvCxnSpPr/>
          <p:nvPr/>
        </p:nvCxnSpPr>
        <p:spPr>
          <a:xfrm flipV="1">
            <a:off x="971600" y="3068960"/>
            <a:ext cx="576064" cy="5760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1" name="Přímá spojovací šipka 10"/>
          <p:cNvCxnSpPr/>
          <p:nvPr/>
        </p:nvCxnSpPr>
        <p:spPr>
          <a:xfrm>
            <a:off x="755576" y="4149080"/>
            <a:ext cx="648072" cy="792088"/>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ox(i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ox(i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ox(in)">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0" y="166504"/>
            <a:ext cx="6876256" cy="132343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4000" b="1" i="0" u="none" strike="noStrike" cap="none" normalizeH="0" baseline="0" dirty="0" smtClean="0">
                <a:ln>
                  <a:noFill/>
                </a:ln>
                <a:solidFill>
                  <a:schemeClr val="tx1"/>
                </a:solidFill>
                <a:effectLst/>
                <a:latin typeface="Arial" charset="0"/>
              </a:rPr>
              <a:t>      Další předložky časové:</a:t>
            </a:r>
            <a:r>
              <a:rPr kumimoji="0" lang="cs-CZ" sz="4000" b="0" i="0" u="none" strike="noStrike" cap="none" normalizeH="0" baseline="0" dirty="0" smtClean="0">
                <a:ln>
                  <a:noFill/>
                </a:ln>
                <a:solidFill>
                  <a:schemeClr val="tx1"/>
                </a:solidFill>
                <a:effectLst/>
                <a:latin typeface="Arial" charset="0"/>
              </a:rPr>
              <a:t/>
            </a:r>
            <a:br>
              <a:rPr kumimoji="0" lang="cs-CZ" sz="4000" b="0" i="0" u="none" strike="noStrike" cap="none" normalizeH="0" baseline="0" dirty="0" smtClean="0">
                <a:ln>
                  <a:noFill/>
                </a:ln>
                <a:solidFill>
                  <a:schemeClr val="tx1"/>
                </a:solidFill>
                <a:effectLst/>
                <a:latin typeface="Arial" charset="0"/>
              </a:rPr>
            </a:br>
            <a:endParaRPr kumimoji="0" lang="cs-CZ" sz="4000" b="0" i="0" u="none" strike="noStrike" cap="none" normalizeH="0" baseline="0" dirty="0" smtClean="0">
              <a:ln>
                <a:noFill/>
              </a:ln>
              <a:solidFill>
                <a:schemeClr val="tx1"/>
              </a:solidFill>
              <a:effectLst/>
              <a:latin typeface="Arial" charset="0"/>
            </a:endParaRPr>
          </a:p>
        </p:txBody>
      </p:sp>
      <p:sp>
        <p:nvSpPr>
          <p:cNvPr id="5" name="Obdélník 4"/>
          <p:cNvSpPr/>
          <p:nvPr/>
        </p:nvSpPr>
        <p:spPr>
          <a:xfrm>
            <a:off x="971600" y="1412776"/>
            <a:ext cx="1224136" cy="707886"/>
          </a:xfrm>
          <a:prstGeom prst="rect">
            <a:avLst/>
          </a:prstGeom>
        </p:spPr>
        <p:txBody>
          <a:bodyPr wrap="square">
            <a:spAutoFit/>
          </a:bodyPr>
          <a:lstStyle/>
          <a:p>
            <a:pPr lvl="0"/>
            <a:r>
              <a:rPr lang="cs-CZ" sz="4000" dirty="0" smtClean="0">
                <a:solidFill>
                  <a:prstClr val="black"/>
                </a:solidFill>
                <a:latin typeface="Arial" pitchFamily="34" charset="0"/>
                <a:cs typeface="Arial" pitchFamily="34" charset="0"/>
              </a:rPr>
              <a:t>po</a:t>
            </a:r>
            <a:endParaRPr lang="cs-CZ" sz="4000" dirty="0">
              <a:solidFill>
                <a:prstClr val="black"/>
              </a:solidFill>
              <a:latin typeface="Arial" pitchFamily="34" charset="0"/>
              <a:cs typeface="Arial" pitchFamily="34" charset="0"/>
            </a:endParaRPr>
          </a:p>
        </p:txBody>
      </p:sp>
      <p:sp>
        <p:nvSpPr>
          <p:cNvPr id="6" name="Obdélník 5"/>
          <p:cNvSpPr/>
          <p:nvPr/>
        </p:nvSpPr>
        <p:spPr>
          <a:xfrm>
            <a:off x="971601" y="2060848"/>
            <a:ext cx="1368152" cy="707886"/>
          </a:xfrm>
          <a:prstGeom prst="rect">
            <a:avLst/>
          </a:prstGeom>
        </p:spPr>
        <p:txBody>
          <a:bodyPr wrap="square">
            <a:spAutoFit/>
          </a:bodyPr>
          <a:lstStyle/>
          <a:p>
            <a:pPr lvl="0"/>
            <a:r>
              <a:rPr lang="cs-CZ" sz="4000" dirty="0" smtClean="0">
                <a:solidFill>
                  <a:prstClr val="black"/>
                </a:solidFill>
                <a:latin typeface="Arial" pitchFamily="34" charset="0"/>
                <a:cs typeface="Arial" pitchFamily="34" charset="0"/>
              </a:rPr>
              <a:t>před</a:t>
            </a:r>
            <a:endParaRPr lang="cs-CZ" sz="4000" dirty="0">
              <a:solidFill>
                <a:prstClr val="black"/>
              </a:solidFill>
              <a:latin typeface="Arial" pitchFamily="34" charset="0"/>
              <a:cs typeface="Arial" pitchFamily="34" charset="0"/>
            </a:endParaRPr>
          </a:p>
        </p:txBody>
      </p:sp>
      <p:sp>
        <p:nvSpPr>
          <p:cNvPr id="7" name="Obdélník 6"/>
          <p:cNvSpPr/>
          <p:nvPr/>
        </p:nvSpPr>
        <p:spPr>
          <a:xfrm>
            <a:off x="971601" y="2780928"/>
            <a:ext cx="1368151" cy="707886"/>
          </a:xfrm>
          <a:prstGeom prst="rect">
            <a:avLst/>
          </a:prstGeom>
        </p:spPr>
        <p:txBody>
          <a:bodyPr wrap="square">
            <a:spAutoFit/>
          </a:bodyPr>
          <a:lstStyle/>
          <a:p>
            <a:pPr lvl="0"/>
            <a:r>
              <a:rPr lang="cs-CZ" sz="4000" dirty="0" smtClean="0">
                <a:solidFill>
                  <a:prstClr val="black"/>
                </a:solidFill>
                <a:latin typeface="Arial" pitchFamily="34" charset="0"/>
                <a:cs typeface="Arial" pitchFamily="34" charset="0"/>
              </a:rPr>
              <a:t>od</a:t>
            </a:r>
            <a:endParaRPr lang="cs-CZ" sz="4000" dirty="0">
              <a:solidFill>
                <a:prstClr val="black"/>
              </a:solidFill>
              <a:latin typeface="Arial" pitchFamily="34" charset="0"/>
              <a:cs typeface="Arial" pitchFamily="34" charset="0"/>
            </a:endParaRPr>
          </a:p>
        </p:txBody>
      </p:sp>
      <p:sp>
        <p:nvSpPr>
          <p:cNvPr id="8" name="Obdélník 7"/>
          <p:cNvSpPr/>
          <p:nvPr/>
        </p:nvSpPr>
        <p:spPr>
          <a:xfrm>
            <a:off x="971601" y="3429000"/>
            <a:ext cx="1152128" cy="707886"/>
          </a:xfrm>
          <a:prstGeom prst="rect">
            <a:avLst/>
          </a:prstGeom>
        </p:spPr>
        <p:txBody>
          <a:bodyPr wrap="square">
            <a:spAutoFit/>
          </a:bodyPr>
          <a:lstStyle/>
          <a:p>
            <a:pPr lvl="0"/>
            <a:r>
              <a:rPr lang="cs-CZ" sz="4000" dirty="0" smtClean="0">
                <a:solidFill>
                  <a:prstClr val="black"/>
                </a:solidFill>
                <a:latin typeface="Arial" pitchFamily="34" charset="0"/>
                <a:cs typeface="Arial" pitchFamily="34" charset="0"/>
              </a:rPr>
              <a:t>do</a:t>
            </a:r>
            <a:endParaRPr lang="cs-CZ" sz="4000" dirty="0">
              <a:solidFill>
                <a:prstClr val="black"/>
              </a:solidFill>
              <a:latin typeface="Arial" pitchFamily="34" charset="0"/>
              <a:cs typeface="Arial" pitchFamily="34" charset="0"/>
            </a:endParaRPr>
          </a:p>
        </p:txBody>
      </p:sp>
      <p:sp>
        <p:nvSpPr>
          <p:cNvPr id="9" name="Obdélník 8"/>
          <p:cNvSpPr/>
          <p:nvPr/>
        </p:nvSpPr>
        <p:spPr>
          <a:xfrm>
            <a:off x="971600" y="4149080"/>
            <a:ext cx="2016224" cy="707886"/>
          </a:xfrm>
          <a:prstGeom prst="rect">
            <a:avLst/>
          </a:prstGeom>
        </p:spPr>
        <p:txBody>
          <a:bodyPr wrap="square">
            <a:spAutoFit/>
          </a:bodyPr>
          <a:lstStyle/>
          <a:p>
            <a:pPr lvl="0"/>
            <a:r>
              <a:rPr lang="cs-CZ" sz="4000" dirty="0" smtClean="0">
                <a:solidFill>
                  <a:prstClr val="black"/>
                </a:solidFill>
                <a:latin typeface="Arial" pitchFamily="34" charset="0"/>
                <a:cs typeface="Arial" pitchFamily="34" charset="0"/>
              </a:rPr>
              <a:t>během</a:t>
            </a:r>
            <a:endParaRPr lang="cs-CZ" sz="4000" dirty="0">
              <a:solidFill>
                <a:prstClr val="black"/>
              </a:solidFill>
              <a:latin typeface="Arial" pitchFamily="34" charset="0"/>
              <a:cs typeface="Arial" pitchFamily="34" charset="0"/>
            </a:endParaRPr>
          </a:p>
        </p:txBody>
      </p:sp>
      <p:sp>
        <p:nvSpPr>
          <p:cNvPr id="10" name="Obdélník 9"/>
          <p:cNvSpPr/>
          <p:nvPr/>
        </p:nvSpPr>
        <p:spPr>
          <a:xfrm>
            <a:off x="971601" y="5013176"/>
            <a:ext cx="1296143" cy="707886"/>
          </a:xfrm>
          <a:prstGeom prst="rect">
            <a:avLst/>
          </a:prstGeom>
        </p:spPr>
        <p:txBody>
          <a:bodyPr wrap="square">
            <a:spAutoFit/>
          </a:bodyPr>
          <a:lstStyle/>
          <a:p>
            <a:pPr lvl="0"/>
            <a:r>
              <a:rPr lang="cs-CZ" sz="4000" dirty="0" smtClean="0">
                <a:solidFill>
                  <a:prstClr val="black"/>
                </a:solidFill>
                <a:latin typeface="Arial" pitchFamily="34" charset="0"/>
                <a:cs typeface="Arial" pitchFamily="34" charset="0"/>
              </a:rPr>
              <a:t>po</a:t>
            </a:r>
            <a:endParaRPr lang="cs-CZ" sz="4000" dirty="0">
              <a:solidFill>
                <a:prstClr val="black"/>
              </a:solidFill>
              <a:latin typeface="Arial" pitchFamily="34" charset="0"/>
              <a:cs typeface="Arial" pitchFamily="34" charset="0"/>
            </a:endParaRPr>
          </a:p>
        </p:txBody>
      </p:sp>
      <p:sp>
        <p:nvSpPr>
          <p:cNvPr id="12" name="Obdélník 11"/>
          <p:cNvSpPr/>
          <p:nvPr/>
        </p:nvSpPr>
        <p:spPr>
          <a:xfrm>
            <a:off x="4860033" y="1340768"/>
            <a:ext cx="1800200" cy="707886"/>
          </a:xfrm>
          <a:prstGeom prst="rect">
            <a:avLst/>
          </a:prstGeom>
        </p:spPr>
        <p:txBody>
          <a:bodyPr wrap="square">
            <a:spAutoFit/>
          </a:bodyPr>
          <a:lstStyle/>
          <a:p>
            <a:pPr lvl="0"/>
            <a:r>
              <a:rPr lang="cs-CZ" sz="4000" dirty="0" smtClean="0">
                <a:solidFill>
                  <a:srgbClr val="FF0000"/>
                </a:solidFill>
                <a:latin typeface="Arial" pitchFamily="34" charset="0"/>
                <a:cs typeface="Arial" pitchFamily="34" charset="0"/>
              </a:rPr>
              <a:t>after</a:t>
            </a:r>
            <a:endParaRPr lang="cs-CZ" sz="4000" dirty="0">
              <a:solidFill>
                <a:srgbClr val="FF0000"/>
              </a:solidFill>
              <a:latin typeface="Arial" pitchFamily="34" charset="0"/>
              <a:cs typeface="Arial" pitchFamily="34" charset="0"/>
            </a:endParaRPr>
          </a:p>
        </p:txBody>
      </p:sp>
      <p:sp>
        <p:nvSpPr>
          <p:cNvPr id="13" name="Obdélník 12"/>
          <p:cNvSpPr/>
          <p:nvPr/>
        </p:nvSpPr>
        <p:spPr>
          <a:xfrm>
            <a:off x="4860033" y="1988840"/>
            <a:ext cx="1872208" cy="707886"/>
          </a:xfrm>
          <a:prstGeom prst="rect">
            <a:avLst/>
          </a:prstGeom>
        </p:spPr>
        <p:txBody>
          <a:bodyPr wrap="square">
            <a:spAutoFit/>
          </a:bodyPr>
          <a:lstStyle/>
          <a:p>
            <a:pPr lvl="0"/>
            <a:r>
              <a:rPr lang="cs-CZ" sz="4000" dirty="0" smtClean="0">
                <a:solidFill>
                  <a:srgbClr val="FFC000"/>
                </a:solidFill>
                <a:latin typeface="Arial" pitchFamily="34" charset="0"/>
                <a:cs typeface="Arial" pitchFamily="34" charset="0"/>
              </a:rPr>
              <a:t>before</a:t>
            </a:r>
            <a:endParaRPr lang="cs-CZ" sz="4000" dirty="0">
              <a:solidFill>
                <a:srgbClr val="FFC000"/>
              </a:solidFill>
              <a:latin typeface="Arial" pitchFamily="34" charset="0"/>
              <a:cs typeface="Arial" pitchFamily="34" charset="0"/>
            </a:endParaRPr>
          </a:p>
        </p:txBody>
      </p:sp>
      <p:sp>
        <p:nvSpPr>
          <p:cNvPr id="14" name="Obdélník 13"/>
          <p:cNvSpPr/>
          <p:nvPr/>
        </p:nvSpPr>
        <p:spPr>
          <a:xfrm>
            <a:off x="4932041" y="2708920"/>
            <a:ext cx="1584176" cy="707886"/>
          </a:xfrm>
          <a:prstGeom prst="rect">
            <a:avLst/>
          </a:prstGeom>
        </p:spPr>
        <p:txBody>
          <a:bodyPr wrap="square">
            <a:spAutoFit/>
          </a:bodyPr>
          <a:lstStyle/>
          <a:p>
            <a:pPr lvl="0"/>
            <a:r>
              <a:rPr lang="cs-CZ" sz="4000" dirty="0" smtClean="0">
                <a:solidFill>
                  <a:prstClr val="black"/>
                </a:solidFill>
                <a:latin typeface="Arial" pitchFamily="34" charset="0"/>
                <a:cs typeface="Arial" pitchFamily="34" charset="0"/>
              </a:rPr>
              <a:t>from</a:t>
            </a:r>
            <a:endParaRPr lang="cs-CZ" sz="4000" dirty="0">
              <a:solidFill>
                <a:prstClr val="black"/>
              </a:solidFill>
              <a:latin typeface="Arial" pitchFamily="34" charset="0"/>
              <a:cs typeface="Arial" pitchFamily="34" charset="0"/>
            </a:endParaRPr>
          </a:p>
        </p:txBody>
      </p:sp>
      <p:sp>
        <p:nvSpPr>
          <p:cNvPr id="15" name="Obdélník 14"/>
          <p:cNvSpPr/>
          <p:nvPr/>
        </p:nvSpPr>
        <p:spPr>
          <a:xfrm>
            <a:off x="5004049" y="3429000"/>
            <a:ext cx="936104" cy="707886"/>
          </a:xfrm>
          <a:prstGeom prst="rect">
            <a:avLst/>
          </a:prstGeom>
        </p:spPr>
        <p:txBody>
          <a:bodyPr wrap="square">
            <a:spAutoFit/>
          </a:bodyPr>
          <a:lstStyle/>
          <a:p>
            <a:pPr lvl="0"/>
            <a:r>
              <a:rPr lang="cs-CZ" sz="4000" dirty="0" smtClean="0">
                <a:solidFill>
                  <a:schemeClr val="accent4">
                    <a:lumMod val="75000"/>
                  </a:schemeClr>
                </a:solidFill>
                <a:latin typeface="Arial" pitchFamily="34" charset="0"/>
                <a:cs typeface="Arial" pitchFamily="34" charset="0"/>
              </a:rPr>
              <a:t>to</a:t>
            </a:r>
            <a:endParaRPr lang="cs-CZ" sz="4000" dirty="0">
              <a:solidFill>
                <a:schemeClr val="accent4">
                  <a:lumMod val="75000"/>
                </a:schemeClr>
              </a:solidFill>
              <a:latin typeface="Arial" pitchFamily="34" charset="0"/>
              <a:cs typeface="Arial" pitchFamily="34" charset="0"/>
            </a:endParaRPr>
          </a:p>
        </p:txBody>
      </p:sp>
      <p:sp>
        <p:nvSpPr>
          <p:cNvPr id="16" name="Obdélník 15"/>
          <p:cNvSpPr/>
          <p:nvPr/>
        </p:nvSpPr>
        <p:spPr>
          <a:xfrm>
            <a:off x="5076057" y="4149080"/>
            <a:ext cx="1944216" cy="707886"/>
          </a:xfrm>
          <a:prstGeom prst="rect">
            <a:avLst/>
          </a:prstGeom>
        </p:spPr>
        <p:txBody>
          <a:bodyPr wrap="square">
            <a:spAutoFit/>
          </a:bodyPr>
          <a:lstStyle/>
          <a:p>
            <a:pPr lvl="0"/>
            <a:r>
              <a:rPr lang="cs-CZ" sz="4000" dirty="0" smtClean="0">
                <a:solidFill>
                  <a:srgbClr val="0070C0"/>
                </a:solidFill>
                <a:latin typeface="Arial" pitchFamily="34" charset="0"/>
                <a:cs typeface="Arial" pitchFamily="34" charset="0"/>
              </a:rPr>
              <a:t>during</a:t>
            </a:r>
            <a:endParaRPr lang="cs-CZ" sz="4000" dirty="0">
              <a:solidFill>
                <a:srgbClr val="0070C0"/>
              </a:solidFill>
              <a:latin typeface="Arial" pitchFamily="34" charset="0"/>
              <a:cs typeface="Arial" pitchFamily="34" charset="0"/>
            </a:endParaRPr>
          </a:p>
        </p:txBody>
      </p:sp>
      <p:sp>
        <p:nvSpPr>
          <p:cNvPr id="17" name="Obdélník 16"/>
          <p:cNvSpPr/>
          <p:nvPr/>
        </p:nvSpPr>
        <p:spPr>
          <a:xfrm>
            <a:off x="5148064" y="4941168"/>
            <a:ext cx="1440161" cy="707886"/>
          </a:xfrm>
          <a:prstGeom prst="rect">
            <a:avLst/>
          </a:prstGeom>
        </p:spPr>
        <p:txBody>
          <a:bodyPr wrap="square">
            <a:spAutoFit/>
          </a:bodyPr>
          <a:lstStyle/>
          <a:p>
            <a:pPr lvl="0"/>
            <a:r>
              <a:rPr lang="cs-CZ" sz="4000" dirty="0" smtClean="0">
                <a:solidFill>
                  <a:prstClr val="black"/>
                </a:solidFill>
                <a:latin typeface="Arial" pitchFamily="34" charset="0"/>
                <a:cs typeface="Arial" pitchFamily="34" charset="0"/>
              </a:rPr>
              <a:t>past</a:t>
            </a:r>
            <a:endParaRPr lang="cs-CZ" sz="4000" dirty="0">
              <a:solidFill>
                <a:prstClr val="black"/>
              </a:solidFill>
              <a:latin typeface="Arial" pitchFamily="34" charset="0"/>
              <a:cs typeface="Arial" pitchFamily="34" charset="0"/>
            </a:endParaRPr>
          </a:p>
        </p:txBody>
      </p:sp>
      <p:cxnSp>
        <p:nvCxnSpPr>
          <p:cNvPr id="19" name="Přímá spojovací šipka 18"/>
          <p:cNvCxnSpPr>
            <a:endCxn id="12" idx="1"/>
          </p:cNvCxnSpPr>
          <p:nvPr/>
        </p:nvCxnSpPr>
        <p:spPr>
          <a:xfrm flipV="1">
            <a:off x="1907704" y="1694711"/>
            <a:ext cx="2952329" cy="78105"/>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cxnSp>
        <p:nvCxnSpPr>
          <p:cNvPr id="21" name="Přímá spojovací šipka 20"/>
          <p:cNvCxnSpPr>
            <a:endCxn id="13" idx="1"/>
          </p:cNvCxnSpPr>
          <p:nvPr/>
        </p:nvCxnSpPr>
        <p:spPr>
          <a:xfrm flipV="1">
            <a:off x="2195736" y="2342783"/>
            <a:ext cx="2664297" cy="7810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3" name="Přímá spojovací šipka 22"/>
          <p:cNvCxnSpPr/>
          <p:nvPr/>
        </p:nvCxnSpPr>
        <p:spPr>
          <a:xfrm flipV="1">
            <a:off x="1907704" y="3068960"/>
            <a:ext cx="2952328" cy="72008"/>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25" name="Přímá spojovací šipka 24"/>
          <p:cNvCxnSpPr>
            <a:endCxn id="15" idx="1"/>
          </p:cNvCxnSpPr>
          <p:nvPr/>
        </p:nvCxnSpPr>
        <p:spPr>
          <a:xfrm flipV="1">
            <a:off x="1907704" y="3782943"/>
            <a:ext cx="3096345" cy="78105"/>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cxnSp>
        <p:nvCxnSpPr>
          <p:cNvPr id="27" name="Přímá spojovací šipka 26"/>
          <p:cNvCxnSpPr>
            <a:endCxn id="16" idx="1"/>
          </p:cNvCxnSpPr>
          <p:nvPr/>
        </p:nvCxnSpPr>
        <p:spPr>
          <a:xfrm flipV="1">
            <a:off x="2843808" y="4503023"/>
            <a:ext cx="2232249" cy="6097"/>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9" name="Přímá spojovací šipka 28"/>
          <p:cNvCxnSpPr/>
          <p:nvPr/>
        </p:nvCxnSpPr>
        <p:spPr>
          <a:xfrm flipV="1">
            <a:off x="1691680" y="5373216"/>
            <a:ext cx="3384376" cy="72008"/>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ox(in)">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box(in)">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box(in)">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box(in)">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box(in)">
                                      <p:cBhvr>
                                        <p:cTn id="27" dur="5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box(in)">
                                      <p:cBhvr>
                                        <p:cTn id="3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79512" y="3501008"/>
            <a:ext cx="8640960" cy="923330"/>
          </a:xfrm>
          <a:prstGeom prst="rect">
            <a:avLst/>
          </a:prstGeom>
        </p:spPr>
        <p:txBody>
          <a:bodyPr wrap="square">
            <a:spAutoFit/>
          </a:bodyPr>
          <a:lstStyle/>
          <a:p>
            <a:r>
              <a:rPr lang="cs-CZ" dirty="0" smtClean="0"/>
              <a:t/>
            </a:r>
            <a:br>
              <a:rPr lang="cs-CZ" dirty="0" smtClean="0"/>
            </a:br>
            <a:r>
              <a:rPr lang="cs-CZ" dirty="0" smtClean="0"/>
              <a:t> </a:t>
            </a:r>
            <a:br>
              <a:rPr lang="cs-CZ" dirty="0" smtClean="0"/>
            </a:br>
            <a:endParaRPr lang="cs-CZ" dirty="0"/>
          </a:p>
        </p:txBody>
      </p:sp>
      <p:sp>
        <p:nvSpPr>
          <p:cNvPr id="3" name="Obdélník 2"/>
          <p:cNvSpPr/>
          <p:nvPr/>
        </p:nvSpPr>
        <p:spPr>
          <a:xfrm>
            <a:off x="323528" y="836712"/>
            <a:ext cx="8568952" cy="5016758"/>
          </a:xfrm>
          <a:prstGeom prst="rect">
            <a:avLst/>
          </a:prstGeom>
        </p:spPr>
        <p:txBody>
          <a:bodyPr wrap="square">
            <a:spAutoFit/>
          </a:bodyPr>
          <a:lstStyle/>
          <a:p>
            <a:r>
              <a:rPr lang="cs-CZ" sz="4000" b="1" dirty="0" smtClean="0">
                <a:solidFill>
                  <a:srgbClr val="FF0000"/>
                </a:solidFill>
                <a:latin typeface="Arial" pitchFamily="34" charset="0"/>
                <a:cs typeface="Arial" pitchFamily="34" charset="0"/>
              </a:rPr>
              <a:t>AGO</a:t>
            </a:r>
          </a:p>
          <a:p>
            <a:r>
              <a:rPr lang="cs-CZ" sz="4000" dirty="0" smtClean="0">
                <a:latin typeface="Arial" pitchFamily="34" charset="0"/>
                <a:cs typeface="Arial" pitchFamily="34" charset="0"/>
              </a:rPr>
              <a:t> - má význam „před (nějakou dobou)“, vyjadřuje čas měřený zpět od okamžiku promluvy:</a:t>
            </a:r>
            <a:br>
              <a:rPr lang="cs-CZ" sz="4000" dirty="0" smtClean="0">
                <a:latin typeface="Arial" pitchFamily="34" charset="0"/>
                <a:cs typeface="Arial" pitchFamily="34" charset="0"/>
              </a:rPr>
            </a:br>
            <a:endParaRPr lang="cs-CZ" sz="4000" dirty="0" smtClean="0">
              <a:latin typeface="Arial" pitchFamily="34" charset="0"/>
              <a:cs typeface="Arial" pitchFamily="34" charset="0"/>
            </a:endParaRPr>
          </a:p>
          <a:p>
            <a:r>
              <a:rPr lang="cs-CZ" sz="4000" dirty="0" smtClean="0">
                <a:solidFill>
                  <a:srgbClr val="00B050"/>
                </a:solidFill>
                <a:latin typeface="Arial" pitchFamily="34" charset="0"/>
                <a:cs typeface="Arial" pitchFamily="34" charset="0"/>
              </a:rPr>
              <a:t>před dvěma dny </a:t>
            </a:r>
            <a:r>
              <a:rPr lang="cs-CZ" sz="4000" dirty="0" smtClean="0">
                <a:latin typeface="Arial" pitchFamily="34" charset="0"/>
                <a:cs typeface="Arial" pitchFamily="34" charset="0"/>
              </a:rPr>
              <a:t>- </a:t>
            </a:r>
            <a:r>
              <a:rPr lang="cs-CZ" sz="4000" dirty="0" smtClean="0">
                <a:solidFill>
                  <a:srgbClr val="FF0000"/>
                </a:solidFill>
                <a:latin typeface="Arial" pitchFamily="34" charset="0"/>
                <a:cs typeface="Arial" pitchFamily="34" charset="0"/>
              </a:rPr>
              <a:t>two days ago, </a:t>
            </a:r>
          </a:p>
          <a:p>
            <a:endParaRPr lang="cs-CZ" sz="4000" dirty="0" smtClean="0">
              <a:solidFill>
                <a:srgbClr val="FF0000"/>
              </a:solidFill>
              <a:latin typeface="Arial" pitchFamily="34" charset="0"/>
              <a:cs typeface="Arial" pitchFamily="34" charset="0"/>
            </a:endParaRPr>
          </a:p>
          <a:p>
            <a:r>
              <a:rPr lang="cs-CZ" sz="4000" dirty="0" smtClean="0">
                <a:solidFill>
                  <a:srgbClr val="00B050"/>
                </a:solidFill>
                <a:latin typeface="Arial" pitchFamily="34" charset="0"/>
                <a:cs typeface="Arial" pitchFamily="34" charset="0"/>
              </a:rPr>
              <a:t>před týdnem </a:t>
            </a:r>
            <a:r>
              <a:rPr lang="cs-CZ" sz="4000" dirty="0" smtClean="0">
                <a:latin typeface="Arial" pitchFamily="34" charset="0"/>
                <a:cs typeface="Arial" pitchFamily="34" charset="0"/>
              </a:rPr>
              <a:t>- </a:t>
            </a:r>
            <a:r>
              <a:rPr lang="cs-CZ" sz="4000" dirty="0" smtClean="0">
                <a:solidFill>
                  <a:srgbClr val="FF0000"/>
                </a:solidFill>
                <a:latin typeface="Arial" pitchFamily="34" charset="0"/>
                <a:cs typeface="Arial" pitchFamily="34" charset="0"/>
              </a:rPr>
              <a:t>a week ago</a:t>
            </a:r>
            <a:endParaRPr lang="cs-CZ" sz="4000" dirty="0">
              <a:solidFill>
                <a:srgbClr val="FF000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188640"/>
            <a:ext cx="8496944" cy="6801862"/>
          </a:xfrm>
          <a:prstGeom prst="rect">
            <a:avLst/>
          </a:prstGeom>
        </p:spPr>
        <p:txBody>
          <a:bodyPr wrap="square">
            <a:spAutoFit/>
          </a:bodyPr>
          <a:lstStyle/>
          <a:p>
            <a:pPr lvl="0"/>
            <a:r>
              <a:rPr lang="cs-CZ" sz="4000" dirty="0" smtClean="0">
                <a:solidFill>
                  <a:prstClr val="black"/>
                </a:solidFill>
                <a:latin typeface="Arial" pitchFamily="34" charset="0"/>
                <a:cs typeface="Arial" pitchFamily="34" charset="0"/>
              </a:rPr>
              <a:t>Před výrazy </a:t>
            </a:r>
          </a:p>
          <a:p>
            <a:pPr lvl="0"/>
            <a:r>
              <a:rPr lang="cs-CZ" sz="4000" b="1" dirty="0" smtClean="0">
                <a:solidFill>
                  <a:srgbClr val="FF0000"/>
                </a:solidFill>
                <a:latin typeface="Arial" pitchFamily="34" charset="0"/>
                <a:cs typeface="Arial" pitchFamily="34" charset="0"/>
              </a:rPr>
              <a:t>last, next, this, every, tomorrow, yesterday</a:t>
            </a:r>
            <a:r>
              <a:rPr lang="cs-CZ" sz="4000" dirty="0" smtClean="0">
                <a:solidFill>
                  <a:srgbClr val="FF0000"/>
                </a:solidFill>
                <a:latin typeface="Arial" pitchFamily="34" charset="0"/>
                <a:cs typeface="Arial" pitchFamily="34" charset="0"/>
              </a:rPr>
              <a:t> </a:t>
            </a:r>
          </a:p>
          <a:p>
            <a:pPr lvl="0"/>
            <a:r>
              <a:rPr lang="cs-CZ" sz="4000" dirty="0" smtClean="0">
                <a:solidFill>
                  <a:srgbClr val="C00000"/>
                </a:solidFill>
                <a:latin typeface="Arial" pitchFamily="34" charset="0"/>
                <a:cs typeface="Arial" pitchFamily="34" charset="0"/>
              </a:rPr>
              <a:t>není předložka žádná</a:t>
            </a:r>
            <a:r>
              <a:rPr lang="cs-CZ" sz="4000" dirty="0" smtClean="0">
                <a:solidFill>
                  <a:prstClr val="black"/>
                </a:solidFill>
                <a:latin typeface="Arial" pitchFamily="34" charset="0"/>
                <a:cs typeface="Arial" pitchFamily="34" charset="0"/>
              </a:rPr>
              <a:t>!</a:t>
            </a:r>
            <a:br>
              <a:rPr lang="cs-CZ" sz="4000" dirty="0" smtClean="0">
                <a:solidFill>
                  <a:prstClr val="black"/>
                </a:solidFill>
                <a:latin typeface="Arial" pitchFamily="34" charset="0"/>
                <a:cs typeface="Arial" pitchFamily="34" charset="0"/>
              </a:rPr>
            </a:br>
            <a:endParaRPr lang="cs-CZ" sz="4000" dirty="0" smtClean="0">
              <a:solidFill>
                <a:prstClr val="black"/>
              </a:solidFill>
              <a:latin typeface="Arial" pitchFamily="34" charset="0"/>
              <a:cs typeface="Arial" pitchFamily="34" charset="0"/>
            </a:endParaRPr>
          </a:p>
          <a:p>
            <a:pPr lvl="0"/>
            <a:r>
              <a:rPr lang="cs-CZ" sz="4000" dirty="0" smtClean="0">
                <a:solidFill>
                  <a:srgbClr val="00B050"/>
                </a:solidFill>
                <a:latin typeface="Arial" pitchFamily="34" charset="0"/>
                <a:cs typeface="Arial" pitchFamily="34" charset="0"/>
              </a:rPr>
              <a:t>minulý týden </a:t>
            </a:r>
            <a:r>
              <a:rPr lang="cs-CZ" sz="4000" dirty="0" smtClean="0">
                <a:solidFill>
                  <a:prstClr val="black"/>
                </a:solidFill>
                <a:latin typeface="Arial" pitchFamily="34" charset="0"/>
                <a:cs typeface="Arial" pitchFamily="34" charset="0"/>
              </a:rPr>
              <a:t>-      </a:t>
            </a:r>
            <a:r>
              <a:rPr lang="cs-CZ" sz="4000" dirty="0" smtClean="0">
                <a:solidFill>
                  <a:srgbClr val="FF0000"/>
                </a:solidFill>
                <a:latin typeface="Arial" pitchFamily="34" charset="0"/>
                <a:cs typeface="Arial" pitchFamily="34" charset="0"/>
              </a:rPr>
              <a:t>last week</a:t>
            </a:r>
            <a:r>
              <a:rPr lang="cs-CZ" sz="4000" dirty="0" smtClean="0">
                <a:solidFill>
                  <a:prstClr val="black"/>
                </a:solidFill>
                <a:latin typeface="Arial" pitchFamily="34" charset="0"/>
                <a:cs typeface="Arial" pitchFamily="34" charset="0"/>
              </a:rPr>
              <a:t/>
            </a:r>
            <a:br>
              <a:rPr lang="cs-CZ" sz="4000" dirty="0" smtClean="0">
                <a:solidFill>
                  <a:prstClr val="black"/>
                </a:solidFill>
                <a:latin typeface="Arial" pitchFamily="34" charset="0"/>
                <a:cs typeface="Arial" pitchFamily="34" charset="0"/>
              </a:rPr>
            </a:br>
            <a:endParaRPr lang="cs-CZ" sz="4000" dirty="0" smtClean="0">
              <a:solidFill>
                <a:prstClr val="black"/>
              </a:solidFill>
              <a:latin typeface="Arial" pitchFamily="34" charset="0"/>
              <a:cs typeface="Arial" pitchFamily="34" charset="0"/>
            </a:endParaRPr>
          </a:p>
          <a:p>
            <a:pPr lvl="0"/>
            <a:r>
              <a:rPr lang="cs-CZ" sz="4000" dirty="0" smtClean="0">
                <a:solidFill>
                  <a:srgbClr val="00B050"/>
                </a:solidFill>
                <a:latin typeface="Arial" pitchFamily="34" charset="0"/>
                <a:cs typeface="Arial" pitchFamily="34" charset="0"/>
              </a:rPr>
              <a:t>včera ráno </a:t>
            </a:r>
            <a:r>
              <a:rPr lang="cs-CZ" sz="4000" dirty="0" smtClean="0">
                <a:solidFill>
                  <a:prstClr val="black"/>
                </a:solidFill>
                <a:latin typeface="Arial" pitchFamily="34" charset="0"/>
                <a:cs typeface="Arial" pitchFamily="34" charset="0"/>
              </a:rPr>
              <a:t>-        </a:t>
            </a:r>
            <a:r>
              <a:rPr lang="cs-CZ" sz="4000" dirty="0" smtClean="0">
                <a:solidFill>
                  <a:srgbClr val="FF0000"/>
                </a:solidFill>
                <a:latin typeface="Arial" pitchFamily="34" charset="0"/>
                <a:cs typeface="Arial" pitchFamily="34" charset="0"/>
              </a:rPr>
              <a:t>yesterday morning</a:t>
            </a:r>
            <a:br>
              <a:rPr lang="cs-CZ" sz="4000" dirty="0" smtClean="0">
                <a:solidFill>
                  <a:srgbClr val="FF0000"/>
                </a:solidFill>
                <a:latin typeface="Arial" pitchFamily="34" charset="0"/>
                <a:cs typeface="Arial" pitchFamily="34" charset="0"/>
              </a:rPr>
            </a:br>
            <a:endParaRPr lang="cs-CZ" sz="4000" dirty="0" smtClean="0">
              <a:solidFill>
                <a:srgbClr val="FF0000"/>
              </a:solidFill>
              <a:latin typeface="Arial" pitchFamily="34" charset="0"/>
              <a:cs typeface="Arial" pitchFamily="34" charset="0"/>
            </a:endParaRPr>
          </a:p>
          <a:p>
            <a:pPr lvl="0"/>
            <a:r>
              <a:rPr lang="cs-CZ" sz="4000" dirty="0" smtClean="0">
                <a:solidFill>
                  <a:srgbClr val="00B050"/>
                </a:solidFill>
                <a:latin typeface="Arial" pitchFamily="34" charset="0"/>
                <a:cs typeface="Arial" pitchFamily="34" charset="0"/>
              </a:rPr>
              <a:t>zítra večer </a:t>
            </a:r>
            <a:r>
              <a:rPr lang="cs-CZ" sz="4000" dirty="0" smtClean="0">
                <a:solidFill>
                  <a:prstClr val="black"/>
                </a:solidFill>
                <a:latin typeface="Arial" pitchFamily="34" charset="0"/>
                <a:cs typeface="Arial" pitchFamily="34" charset="0"/>
              </a:rPr>
              <a:t>-         </a:t>
            </a:r>
            <a:r>
              <a:rPr lang="cs-CZ" sz="4000" dirty="0" smtClean="0">
                <a:solidFill>
                  <a:srgbClr val="FF0000"/>
                </a:solidFill>
                <a:latin typeface="Arial" pitchFamily="34" charset="0"/>
                <a:cs typeface="Arial" pitchFamily="34" charset="0"/>
              </a:rPr>
              <a:t>tomorrow evening</a:t>
            </a:r>
          </a:p>
          <a:p>
            <a:pPr lvl="0"/>
            <a:r>
              <a:rPr lang="cs-CZ" dirty="0" smtClean="0">
                <a:solidFill>
                  <a:prstClr val="black"/>
                </a:solidFill>
              </a:rPr>
              <a:t/>
            </a:r>
            <a:br>
              <a:rPr lang="cs-CZ" dirty="0" smtClean="0">
                <a:solidFill>
                  <a:prstClr val="black"/>
                </a:solidFill>
              </a:rPr>
            </a:br>
            <a:endParaRPr lang="cs-CZ" dirty="0">
              <a:solidFill>
                <a:prstClr val="black"/>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260648"/>
            <a:ext cx="2238883" cy="461665"/>
          </a:xfrm>
          <a:prstGeom prst="rect">
            <a:avLst/>
          </a:prstGeom>
          <a:solidFill>
            <a:schemeClr val="tx2">
              <a:lumMod val="20000"/>
              <a:lumOff val="80000"/>
            </a:schemeClr>
          </a:solidFill>
        </p:spPr>
        <p:txBody>
          <a:bodyPr wrap="square" rtlCol="0">
            <a:spAutoFit/>
          </a:bodyPr>
          <a:lstStyle/>
          <a:p>
            <a:r>
              <a:rPr lang="en-US" sz="2400" dirty="0" smtClean="0"/>
              <a:t>Fill prepositions:</a:t>
            </a:r>
            <a:endParaRPr lang="cs-CZ" sz="2400" dirty="0"/>
          </a:p>
        </p:txBody>
      </p:sp>
      <p:sp>
        <p:nvSpPr>
          <p:cNvPr id="3" name="TextovéPole 2"/>
          <p:cNvSpPr txBox="1"/>
          <p:nvPr/>
        </p:nvSpPr>
        <p:spPr>
          <a:xfrm>
            <a:off x="251520" y="836712"/>
            <a:ext cx="8496945" cy="5160774"/>
          </a:xfrm>
          <a:prstGeom prst="rect">
            <a:avLst/>
          </a:prstGeom>
          <a:noFill/>
        </p:spPr>
        <p:txBody>
          <a:bodyPr wrap="square" rtlCol="0">
            <a:spAutoFit/>
          </a:bodyPr>
          <a:lstStyle/>
          <a:p>
            <a:pPr algn="just"/>
            <a:r>
              <a:rPr lang="en-US" sz="3200" dirty="0" smtClean="0"/>
              <a:t>Carla wakes up ….. at half past seven. She gets up early…..  on Saturdays. She helps her mum ….. in the morning. The she usually goes to a football match with her dad…..  in the afternoon. They come home from the match…..  at five o’clock. They all eat dinner ….. at seven o’clock.  ….. In the evening, they play Monopoly or Scrabble. Carla goes to bed…..  at about half past nine. She wakes up late ….. on Sundays. She likes reading ….. in bed…..  on Sunday mornings.</a:t>
            </a:r>
            <a:endParaRPr lang="cs-CZ" sz="3200" dirty="0"/>
          </a:p>
        </p:txBody>
      </p:sp>
      <p:sp>
        <p:nvSpPr>
          <p:cNvPr id="8" name="Veselý obličej 7"/>
          <p:cNvSpPr/>
          <p:nvPr/>
        </p:nvSpPr>
        <p:spPr>
          <a:xfrm>
            <a:off x="4644008" y="2420888"/>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Veselý obličej 8"/>
          <p:cNvSpPr/>
          <p:nvPr/>
        </p:nvSpPr>
        <p:spPr>
          <a:xfrm>
            <a:off x="2411760" y="4869160"/>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Veselý obličej 9"/>
          <p:cNvSpPr/>
          <p:nvPr/>
        </p:nvSpPr>
        <p:spPr>
          <a:xfrm>
            <a:off x="8316416" y="4869160"/>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1" name="Veselý obličej 10"/>
          <p:cNvSpPr/>
          <p:nvPr/>
        </p:nvSpPr>
        <p:spPr>
          <a:xfrm>
            <a:off x="2915816" y="4365104"/>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2" name="Veselý obličej 11"/>
          <p:cNvSpPr/>
          <p:nvPr/>
        </p:nvSpPr>
        <p:spPr>
          <a:xfrm>
            <a:off x="1907704" y="1484784"/>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Veselý obličej 12"/>
          <p:cNvSpPr/>
          <p:nvPr/>
        </p:nvSpPr>
        <p:spPr>
          <a:xfrm>
            <a:off x="3491880" y="908720"/>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4" name="Veselý obličej 13"/>
          <p:cNvSpPr/>
          <p:nvPr/>
        </p:nvSpPr>
        <p:spPr>
          <a:xfrm>
            <a:off x="4067944" y="3429000"/>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5" name="Veselý obličej 14"/>
          <p:cNvSpPr/>
          <p:nvPr/>
        </p:nvSpPr>
        <p:spPr>
          <a:xfrm>
            <a:off x="7596336" y="3356992"/>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Veselý obličej 15"/>
          <p:cNvSpPr/>
          <p:nvPr/>
        </p:nvSpPr>
        <p:spPr>
          <a:xfrm>
            <a:off x="8244408" y="1484784"/>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7" name="Veselý obličej 16"/>
          <p:cNvSpPr/>
          <p:nvPr/>
        </p:nvSpPr>
        <p:spPr>
          <a:xfrm>
            <a:off x="1619672" y="5373216"/>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8" name="Veselý obličej 17"/>
          <p:cNvSpPr/>
          <p:nvPr/>
        </p:nvSpPr>
        <p:spPr>
          <a:xfrm>
            <a:off x="6084168" y="3068960"/>
            <a:ext cx="432048" cy="43204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TextovéPole 18"/>
          <p:cNvSpPr txBox="1"/>
          <p:nvPr/>
        </p:nvSpPr>
        <p:spPr>
          <a:xfrm>
            <a:off x="827584" y="6093296"/>
            <a:ext cx="3168352" cy="523220"/>
          </a:xfrm>
          <a:prstGeom prst="rect">
            <a:avLst/>
          </a:prstGeom>
          <a:solidFill>
            <a:srgbClr val="FF0000"/>
          </a:solidFill>
        </p:spPr>
        <p:txBody>
          <a:bodyPr wrap="square" rtlCol="0">
            <a:spAutoFit/>
          </a:bodyPr>
          <a:lstStyle/>
          <a:p>
            <a:r>
              <a:rPr lang="en-US" sz="2800" dirty="0" smtClean="0"/>
              <a:t>And now about you.</a:t>
            </a:r>
            <a:endParaRPr lang="cs-CZ" sz="2800" dirty="0"/>
          </a:p>
        </p:txBody>
      </p:sp>
      <p:sp>
        <p:nvSpPr>
          <p:cNvPr id="20" name="Veselý obličej 19"/>
          <p:cNvSpPr/>
          <p:nvPr/>
        </p:nvSpPr>
        <p:spPr>
          <a:xfrm>
            <a:off x="107504" y="6021288"/>
            <a:ext cx="720080" cy="648072"/>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TotalTime>
  <Words>298</Words>
  <Application>Microsoft Office PowerPoint</Application>
  <PresentationFormat>Předvádění na obrazovce (4:3)</PresentationFormat>
  <Paragraphs>82</Paragraphs>
  <Slides>9</Slides>
  <Notes>1</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Snímek 1</vt:lpstr>
      <vt:lpstr>Snímek 2</vt:lpstr>
      <vt:lpstr>Snímek 3</vt:lpstr>
      <vt:lpstr>Snímek 4</vt:lpstr>
      <vt:lpstr>Snímek 5</vt:lpstr>
      <vt:lpstr>Snímek 6</vt:lpstr>
      <vt:lpstr>Snímek 7</vt:lpstr>
      <vt:lpstr>Snímek 8</vt:lpstr>
      <vt:lpstr>Snímek 9</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OEM</dc:creator>
  <cp:lastModifiedBy>OEM</cp:lastModifiedBy>
  <cp:revision>24</cp:revision>
  <dcterms:created xsi:type="dcterms:W3CDTF">2013-03-03T17:46:05Z</dcterms:created>
  <dcterms:modified xsi:type="dcterms:W3CDTF">2013-11-18T17:41:27Z</dcterms:modified>
</cp:coreProperties>
</file>