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7" r:id="rId2"/>
    <p:sldId id="268" r:id="rId3"/>
    <p:sldId id="257" r:id="rId4"/>
    <p:sldId id="263" r:id="rId5"/>
    <p:sldId id="258" r:id="rId6"/>
    <p:sldId id="259" r:id="rId7"/>
    <p:sldId id="264" r:id="rId8"/>
    <p:sldId id="266" r:id="rId9"/>
    <p:sldId id="265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/>
            <a:t>PaedDr. </a:t>
          </a:r>
          <a:r>
            <a:rPr lang="cs-CZ" sz="2000" dirty="0" smtClean="0"/>
            <a:t>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TEMA:DATES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NÁZEV:VY_22_INOVACE_02_AJ8_DATES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399F8B-36BD-49D4-8436-0DF6AE94296C}" type="presOf" srcId="{1F4F8BC0-F267-4379-9FE7-6FFC8B64BAD8}" destId="{C8857ABF-5052-4733-A46C-0F8B764FF76F}" srcOrd="0" destOrd="0" presId="urn:microsoft.com/office/officeart/2005/8/layout/target3"/>
    <dgm:cxn modelId="{AB843099-7C28-4E38-9993-B7B8DF8EBFBD}" type="presOf" srcId="{1F4F8BC0-F267-4379-9FE7-6FFC8B64BAD8}" destId="{017154CD-D9A9-4968-AD11-1207A3C4C00A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F4D4951A-DE73-4CC4-9214-3DFA35103ACE}" type="presOf" srcId="{26CBEA56-8CFD-48C0-BD6E-2EB16B1FBF42}" destId="{5583D5C5-FAFF-4548-819C-80E289F73770}" srcOrd="0" destOrd="0" presId="urn:microsoft.com/office/officeart/2005/8/layout/target3"/>
    <dgm:cxn modelId="{EBC7AA71-A2B8-4BA2-B342-3CB162858FC6}" type="presOf" srcId="{D1B46980-6531-4606-95E6-44980827E919}" destId="{2BE915AB-18AA-4053-B92C-3BFC9ED204BB}" srcOrd="1" destOrd="0" presId="urn:microsoft.com/office/officeart/2005/8/layout/target3"/>
    <dgm:cxn modelId="{EE6EA8AC-E4B1-460A-A627-8F74D4A33EA2}" type="presOf" srcId="{1AE9165A-6B70-4FFD-A49C-881BF73B4F04}" destId="{A9F01C16-B5C0-47B0-9750-F7E5E11674A0}" srcOrd="0" destOrd="0" presId="urn:microsoft.com/office/officeart/2005/8/layout/target3"/>
    <dgm:cxn modelId="{FF193431-1689-45DA-8636-AC2ECA550EF0}" type="presOf" srcId="{26CBEA56-8CFD-48C0-BD6E-2EB16B1FBF42}" destId="{92E1E9E3-D1F0-4866-9424-7ECC0DD990BC}" srcOrd="1" destOrd="0" presId="urn:microsoft.com/office/officeart/2005/8/layout/target3"/>
    <dgm:cxn modelId="{D6CC1B1E-05D2-468F-A2A7-0A015C86419B}" type="presOf" srcId="{1AE9165A-6B70-4FFD-A49C-881BF73B4F04}" destId="{BD3627E9-8FC8-4A2F-B3EA-FAE798EF81D8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40323E4-96FD-41E2-B98B-12D65C9CD06F}" type="presOf" srcId="{757F3AB3-0718-4624-B441-E567A8F0AB56}" destId="{333A1088-737F-45CB-B68E-254E46348037}" srcOrd="0" destOrd="0" presId="urn:microsoft.com/office/officeart/2005/8/layout/target3"/>
    <dgm:cxn modelId="{6DB4A9C1-4067-43C7-B910-292767E374F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79E88BE-8859-4629-9B9B-5AD0444DB3B8}" type="presOf" srcId="{D1D4F407-5343-4D3F-B5B9-D407B03CAEB4}" destId="{D005CE8C-CC26-4C3E-AC11-E15060ECD759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616AA819-930C-438D-926E-0BAA103FBE18}" type="presOf" srcId="{D1D4F407-5343-4D3F-B5B9-D407B03CAEB4}" destId="{AED2198E-93D5-4001-81B4-73124B309672}" srcOrd="1" destOrd="0" presId="urn:microsoft.com/office/officeart/2005/8/layout/target3"/>
    <dgm:cxn modelId="{4BCAB221-1129-479C-B7AC-5424AE3B6D88}" type="presParOf" srcId="{333A1088-737F-45CB-B68E-254E46348037}" destId="{F5ABB229-8D3B-4694-996A-96F23CF14429}" srcOrd="0" destOrd="0" presId="urn:microsoft.com/office/officeart/2005/8/layout/target3"/>
    <dgm:cxn modelId="{DDDBD84F-7D62-4979-8F10-2239ECC149B8}" type="presParOf" srcId="{333A1088-737F-45CB-B68E-254E46348037}" destId="{F41139FD-01EE-4571-8B17-4FB00FC51163}" srcOrd="1" destOrd="0" presId="urn:microsoft.com/office/officeart/2005/8/layout/target3"/>
    <dgm:cxn modelId="{64FC346F-6EFF-4A5C-8EAA-8F7C1F32E59B}" type="presParOf" srcId="{333A1088-737F-45CB-B68E-254E46348037}" destId="{D005CE8C-CC26-4C3E-AC11-E15060ECD759}" srcOrd="2" destOrd="0" presId="urn:microsoft.com/office/officeart/2005/8/layout/target3"/>
    <dgm:cxn modelId="{02864181-ABE5-4E9B-8D9E-70D12FDF1984}" type="presParOf" srcId="{333A1088-737F-45CB-B68E-254E46348037}" destId="{2C702D82-9B77-49B7-9568-BB8EB47C3372}" srcOrd="3" destOrd="0" presId="urn:microsoft.com/office/officeart/2005/8/layout/target3"/>
    <dgm:cxn modelId="{A42D787F-CCD9-4301-8BFD-C6CD59E9864D}" type="presParOf" srcId="{333A1088-737F-45CB-B68E-254E46348037}" destId="{A52A0455-90FF-4808-ABD0-F02540D31D5A}" srcOrd="4" destOrd="0" presId="urn:microsoft.com/office/officeart/2005/8/layout/target3"/>
    <dgm:cxn modelId="{AC87FAF4-87E7-447B-BD77-EC9AE40FE4C8}" type="presParOf" srcId="{333A1088-737F-45CB-B68E-254E46348037}" destId="{6140AFEC-043D-4C43-A2F9-D0F5331DF3A3}" srcOrd="5" destOrd="0" presId="urn:microsoft.com/office/officeart/2005/8/layout/target3"/>
    <dgm:cxn modelId="{435EC460-12A2-4DA8-B39B-F83EEE521704}" type="presParOf" srcId="{333A1088-737F-45CB-B68E-254E46348037}" destId="{71A10DEB-455E-4133-A618-0A0EE82A21E3}" srcOrd="6" destOrd="0" presId="urn:microsoft.com/office/officeart/2005/8/layout/target3"/>
    <dgm:cxn modelId="{C7A606C5-D8ED-40A5-875F-B9D8BC72EAC7}" type="presParOf" srcId="{333A1088-737F-45CB-B68E-254E46348037}" destId="{DA6A876D-6D25-492F-8BDC-9AE6A6CFB1FA}" srcOrd="7" destOrd="0" presId="urn:microsoft.com/office/officeart/2005/8/layout/target3"/>
    <dgm:cxn modelId="{3FD2461B-78A1-445D-85B2-2DC298D1875D}" type="presParOf" srcId="{333A1088-737F-45CB-B68E-254E46348037}" destId="{A9F01C16-B5C0-47B0-9750-F7E5E11674A0}" srcOrd="8" destOrd="0" presId="urn:microsoft.com/office/officeart/2005/8/layout/target3"/>
    <dgm:cxn modelId="{C7C8E519-7278-412C-BBEB-D998C4EFFD89}" type="presParOf" srcId="{333A1088-737F-45CB-B68E-254E46348037}" destId="{5C0CF724-3222-4429-B09A-F154A62FD507}" srcOrd="9" destOrd="0" presId="urn:microsoft.com/office/officeart/2005/8/layout/target3"/>
    <dgm:cxn modelId="{4FD281EF-E713-49BA-B979-82F49E78C26B}" type="presParOf" srcId="{333A1088-737F-45CB-B68E-254E46348037}" destId="{71A5FEA7-FE77-4220-960F-2AB7AE466FE5}" srcOrd="10" destOrd="0" presId="urn:microsoft.com/office/officeart/2005/8/layout/target3"/>
    <dgm:cxn modelId="{6D28A211-7E71-4514-80BF-601FF2B5D190}" type="presParOf" srcId="{333A1088-737F-45CB-B68E-254E46348037}" destId="{C8857ABF-5052-4733-A46C-0F8B764FF76F}" srcOrd="11" destOrd="0" presId="urn:microsoft.com/office/officeart/2005/8/layout/target3"/>
    <dgm:cxn modelId="{FA50C58B-F0A2-446E-97EA-A806A865C75C}" type="presParOf" srcId="{333A1088-737F-45CB-B68E-254E46348037}" destId="{1839E65E-6E97-41D2-A171-98C033275D27}" srcOrd="12" destOrd="0" presId="urn:microsoft.com/office/officeart/2005/8/layout/target3"/>
    <dgm:cxn modelId="{207A0BB1-70E1-42E2-B0EB-A00324A932B1}" type="presParOf" srcId="{333A1088-737F-45CB-B68E-254E46348037}" destId="{914F10DC-A7FA-462B-9334-03354AC7EA9F}" srcOrd="13" destOrd="0" presId="urn:microsoft.com/office/officeart/2005/8/layout/target3"/>
    <dgm:cxn modelId="{4CBFCC65-CA68-4D4A-A528-B592A2E222F8}" type="presParOf" srcId="{333A1088-737F-45CB-B68E-254E46348037}" destId="{5583D5C5-FAFF-4548-819C-80E289F73770}" srcOrd="14" destOrd="0" presId="urn:microsoft.com/office/officeart/2005/8/layout/target3"/>
    <dgm:cxn modelId="{C5B47B62-B695-4B3F-9567-EFFF8A5CB913}" type="presParOf" srcId="{333A1088-737F-45CB-B68E-254E46348037}" destId="{AED2198E-93D5-4001-81B4-73124B309672}" srcOrd="15" destOrd="0" presId="urn:microsoft.com/office/officeart/2005/8/layout/target3"/>
    <dgm:cxn modelId="{FB7BED5D-ABFC-49C4-B2B2-574E9DD8FC79}" type="presParOf" srcId="{333A1088-737F-45CB-B68E-254E46348037}" destId="{2BE915AB-18AA-4053-B92C-3BFC9ED204BB}" srcOrd="16" destOrd="0" presId="urn:microsoft.com/office/officeart/2005/8/layout/target3"/>
    <dgm:cxn modelId="{41C13B82-4850-4E2A-AA10-3F753EABC6D0}" type="presParOf" srcId="{333A1088-737F-45CB-B68E-254E46348037}" destId="{BD3627E9-8FC8-4A2F-B3EA-FAE798EF81D8}" srcOrd="17" destOrd="0" presId="urn:microsoft.com/office/officeart/2005/8/layout/target3"/>
    <dgm:cxn modelId="{18E184E5-0AF2-48CF-8DE9-885C015DC037}" type="presParOf" srcId="{333A1088-737F-45CB-B68E-254E46348037}" destId="{017154CD-D9A9-4968-AD11-1207A3C4C00A}" srcOrd="18" destOrd="0" presId="urn:microsoft.com/office/officeart/2005/8/layout/target3"/>
    <dgm:cxn modelId="{9BB8C867-4F58-4670-BBF1-4A9E2C1B9337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/>
            <a:t>PaedDr. </a:t>
          </a:r>
          <a:r>
            <a:rPr lang="cs-CZ" sz="2000" kern="1200" dirty="0" smtClean="0"/>
            <a:t>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NÁZEV:VY_22_INOVACE_02_AJ8_DATES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TEMA:DATES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9ECCF-B9C9-47C8-BFCF-2251937F86BA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88439-B7FA-46EC-A830-5C5DA5C51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AB379-CA68-4202-8402-90D6FEC99D59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9FBFE-A82F-42C8-B27E-E432225935B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8.ročníku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číslovky řadové, čtení a psaní letopočtu a datumu.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říkají své datum narození.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3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200400" y="2468880"/>
          <a:ext cx="2743200" cy="1097280"/>
        </p:xfrm>
        <a:graphic>
          <a:graphicData uri="http://schemas.openxmlformats.org/drawingml/2006/table">
            <a:tbl>
              <a:tblPr/>
              <a:tblGrid>
                <a:gridCol w="685800"/>
                <a:gridCol w="685800"/>
                <a:gridCol w="685800"/>
                <a:gridCol w="6858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386408"/>
            <a:ext cx="914400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Řadové číslovky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Řadové číslovky tvoříme ze základních přidáním 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–</a:t>
            </a:r>
            <a:r>
              <a:rPr kumimoji="0" lang="cs-CZ" sz="6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th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Příklad: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charset="0"/>
              </a:rPr>
              <a:t>four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 čtyři,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charset="0"/>
              </a:rPr>
              <a:t>four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th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- čtvrtý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Před řadovou číslovkou stojí vždy člen určitý 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the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charset="0"/>
              </a:rPr>
              <a:t>first</a:t>
            </a:r>
            <a:r>
              <a:rPr lang="cs-CZ" sz="4000" dirty="0" smtClean="0">
                <a:latin typeface="Arial" charset="0"/>
              </a:rPr>
              <a:t>, </a:t>
            </a:r>
            <a:r>
              <a:rPr lang="cs-CZ" sz="4000" dirty="0" smtClean="0">
                <a:solidFill>
                  <a:srgbClr val="FF0000"/>
                </a:solidFill>
                <a:latin typeface="Arial" charset="0"/>
              </a:rPr>
              <a:t>the</a:t>
            </a:r>
            <a:r>
              <a:rPr lang="cs-CZ" sz="4000" dirty="0" smtClean="0">
                <a:latin typeface="Arial" charset="0"/>
              </a:rPr>
              <a:t> </a:t>
            </a:r>
            <a:r>
              <a:rPr lang="cs-CZ" sz="4000" dirty="0" smtClean="0">
                <a:solidFill>
                  <a:srgbClr val="7030A0"/>
                </a:solidFill>
                <a:latin typeface="Arial" charset="0"/>
              </a:rPr>
              <a:t>sixth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1988840"/>
            <a:ext cx="12241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one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5" y="1988840"/>
            <a:ext cx="15841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jeden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3968" y="1988840"/>
            <a:ext cx="1512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první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6176" y="1916832"/>
            <a:ext cx="1656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first</a:t>
            </a:r>
            <a:endParaRPr lang="cs-CZ" sz="4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 rot="10800000" flipV="1">
            <a:off x="2267744" y="2985918"/>
            <a:ext cx="12241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2996952"/>
            <a:ext cx="11521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dva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83968" y="2996952"/>
            <a:ext cx="1512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druhý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56176" y="2924944"/>
            <a:ext cx="20882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second</a:t>
            </a:r>
            <a:endParaRPr lang="cs-CZ" sz="4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1560" y="3982998"/>
            <a:ext cx="1080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tři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267744" y="3982998"/>
            <a:ext cx="1512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28184" y="3982998"/>
            <a:ext cx="13681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third</a:t>
            </a:r>
            <a:endParaRPr lang="cs-CZ" sz="4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55976" y="3982998"/>
            <a:ext cx="1512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třetí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260648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charset="0"/>
              </a:rPr>
              <a:t>Nepravidelně se tvoří pouze tyto číslovky: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784976" cy="6955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Letopočet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latin typeface="Arial" pitchFamily="34" charset="0"/>
                <a:cs typeface="Arial" pitchFamily="34" charset="0"/>
              </a:rPr>
              <a:t>Abychom mohli přečíst letopočet v angličtině, stačí nám umět číslovky do sta. Angličané při čtení rozdělují letopočet na dvojici čísel. </a:t>
            </a:r>
          </a:p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1985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my přečteme </a:t>
            </a:r>
            <a:r>
              <a:rPr lang="cs-CZ" sz="4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tisíc devět set osmdesát pět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a Angličan řekne </a:t>
            </a: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devatenáct osmdesát pět</a:t>
            </a:r>
            <a:r>
              <a:rPr lang="cs-CZ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ninetheen </a:t>
            </a:r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eighty -</a:t>
            </a:r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 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66568"/>
            <a:ext cx="9144000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Datum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Angličan méně napíše než řekne a my se musíme datum naučit správně přečíst.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       1</a:t>
            </a:r>
            <a:r>
              <a:rPr kumimoji="0" lang="cs-CZ" sz="4000" b="0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st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 prvního</a:t>
            </a:r>
            <a:b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     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2</a:t>
            </a:r>
            <a:r>
              <a:rPr kumimoji="0" lang="cs-CZ" sz="4000" b="0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nd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 druhého</a:t>
            </a:r>
            <a:b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     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3</a:t>
            </a:r>
            <a:r>
              <a:rPr kumimoji="0" lang="cs-CZ" sz="4000" b="0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rd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- třetího</a:t>
            </a:r>
            <a:b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     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4</a:t>
            </a:r>
            <a:r>
              <a:rPr kumimoji="0" lang="cs-CZ" sz="4000" b="0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th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- čtvrtého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 dále již pravidelně přidáním 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th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do horního indexu za číslici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26064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4000" dirty="0" smtClean="0">
                <a:latin typeface="Arial" charset="0"/>
              </a:rPr>
              <a:t>Za takto napsanou číslici píšeme název měsíce s velkým písmenem jako  názvy dnů v týdnu.</a:t>
            </a:r>
            <a:br>
              <a:rPr lang="cs-CZ" sz="4000" dirty="0" smtClean="0">
                <a:latin typeface="Arial" charset="0"/>
              </a:rPr>
            </a:br>
            <a:r>
              <a:rPr lang="cs-CZ" sz="4000" i="1" dirty="0" smtClean="0">
                <a:latin typeface="Arial" charset="0"/>
              </a:rPr>
              <a:t>Příklad:</a:t>
            </a:r>
            <a:r>
              <a:rPr lang="cs-CZ" sz="4000" dirty="0" smtClean="0">
                <a:latin typeface="Arial" charset="0"/>
              </a:rPr>
              <a:t> 1</a:t>
            </a:r>
            <a:r>
              <a:rPr lang="cs-CZ" sz="4000" baseline="30000" dirty="0" smtClean="0">
                <a:latin typeface="Arial" charset="0"/>
              </a:rPr>
              <a:t>st</a:t>
            </a:r>
            <a:r>
              <a:rPr lang="cs-CZ" sz="4000" dirty="0" smtClean="0">
                <a:latin typeface="Arial" charset="0"/>
              </a:rPr>
              <a:t> </a:t>
            </a:r>
            <a:r>
              <a:rPr lang="cs-CZ" sz="4000" dirty="0" smtClean="0">
                <a:solidFill>
                  <a:srgbClr val="FF0000"/>
                </a:solidFill>
                <a:latin typeface="Arial" charset="0"/>
              </a:rPr>
              <a:t>J</a:t>
            </a:r>
            <a:r>
              <a:rPr lang="cs-CZ" sz="4000" dirty="0" smtClean="0">
                <a:latin typeface="Arial" charset="0"/>
              </a:rPr>
              <a:t>anuary = 1. ledna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4365104"/>
            <a:ext cx="223224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February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60032" y="4005064"/>
            <a:ext cx="1800200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March</a:t>
            </a:r>
            <a:endParaRPr lang="cs-CZ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59254" y="2996952"/>
            <a:ext cx="1536882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April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87824" y="4005064"/>
            <a:ext cx="144016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</a:rPr>
              <a:t>May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 rot="10800000" flipV="1">
            <a:off x="6948264" y="3442097"/>
            <a:ext cx="1584176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92D050"/>
                </a:solidFill>
              </a:rPr>
              <a:t>June</a:t>
            </a:r>
            <a:endParaRPr lang="cs-CZ" sz="4000" dirty="0">
              <a:solidFill>
                <a:srgbClr val="92D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75856" y="6093296"/>
            <a:ext cx="2160240" cy="70788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July</a:t>
            </a:r>
            <a:endParaRPr lang="cs-CZ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948264" y="4797152"/>
            <a:ext cx="1872208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</a:rPr>
              <a:t>August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5733256"/>
            <a:ext cx="2736305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chemeClr val="bg1">
                    <a:lumMod val="65000"/>
                  </a:schemeClr>
                </a:solidFill>
              </a:rPr>
              <a:t>September</a:t>
            </a:r>
            <a:endParaRPr lang="cs-CZ" sz="4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 rot="10800000" flipV="1">
            <a:off x="3491880" y="5074114"/>
            <a:ext cx="2232248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October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 rot="10800000" flipH="1" flipV="1">
            <a:off x="6516211" y="6021288"/>
            <a:ext cx="262778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C000"/>
                </a:solidFill>
              </a:rPr>
              <a:t>November</a:t>
            </a:r>
            <a:endParaRPr lang="cs-CZ" sz="4000" dirty="0">
              <a:solidFill>
                <a:srgbClr val="FFC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1520" y="3284984"/>
            <a:ext cx="2664296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December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31409"/>
            <a:ext cx="91440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Před samotnými názvy měsíců používáme předložku 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in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 </a:t>
            </a: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in February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v únoru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2924944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pt-BR" sz="4000" dirty="0" smtClean="0">
                <a:latin typeface="Arial" pitchFamily="34" charset="0"/>
                <a:cs typeface="Arial" pitchFamily="34" charset="0"/>
              </a:rPr>
              <a:t>ěsíce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i d</a:t>
            </a:r>
            <a:r>
              <a:rPr lang="pt-BR" sz="4000" dirty="0" smtClean="0">
                <a:latin typeface="Arial" pitchFamily="34" charset="0"/>
                <a:cs typeface="Arial" pitchFamily="34" charset="0"/>
              </a:rPr>
              <a:t>ny se v AJ píší s velkým písmenem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 rot="10800000" flipV="1">
            <a:off x="1403648" y="5301208"/>
            <a:ext cx="397607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Tuesday - úterý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 rot="10800000" flipV="1">
            <a:off x="1403649" y="4430725"/>
            <a:ext cx="4031248" cy="70788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September - září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4000" dirty="0" smtClean="0">
                <a:latin typeface="Arial" charset="0"/>
              </a:rPr>
              <a:t>Čtení. Před řadovou číslovkou musí být člen </a:t>
            </a:r>
            <a:r>
              <a:rPr lang="cs-CZ" sz="4000" b="1" dirty="0" smtClean="0">
                <a:solidFill>
                  <a:srgbClr val="FF0000"/>
                </a:solidFill>
                <a:latin typeface="Arial" charset="0"/>
              </a:rPr>
              <a:t>the</a:t>
            </a:r>
            <a:r>
              <a:rPr lang="cs-CZ" sz="4000" dirty="0" smtClean="0">
                <a:latin typeface="Arial" charset="0"/>
              </a:rPr>
              <a:t>, který </a:t>
            </a:r>
            <a:r>
              <a:rPr lang="cs-CZ" sz="4000" dirty="0" smtClean="0">
                <a:solidFill>
                  <a:srgbClr val="FF0000"/>
                </a:solidFill>
                <a:latin typeface="Arial" charset="0"/>
              </a:rPr>
              <a:t>v datu nepíšeme</a:t>
            </a:r>
            <a:r>
              <a:rPr lang="cs-CZ" sz="4000" dirty="0" smtClean="0">
                <a:latin typeface="Arial" charset="0"/>
              </a:rPr>
              <a:t>, ale </a:t>
            </a:r>
            <a:r>
              <a:rPr lang="cs-CZ" sz="4000" dirty="0" smtClean="0">
                <a:solidFill>
                  <a:srgbClr val="FF0000"/>
                </a:solidFill>
                <a:latin typeface="Arial" charset="0"/>
              </a:rPr>
              <a:t>musíme ho vyslovit</a:t>
            </a:r>
            <a:r>
              <a:rPr lang="cs-CZ" sz="4000" dirty="0" smtClean="0">
                <a:latin typeface="Arial" charset="0"/>
              </a:rPr>
              <a:t>. </a:t>
            </a:r>
            <a:r>
              <a:rPr lang="cs-CZ" sz="4000" dirty="0" smtClean="0">
                <a:solidFill>
                  <a:srgbClr val="00B050"/>
                </a:solidFill>
                <a:latin typeface="Arial" charset="0"/>
              </a:rPr>
              <a:t>Píšeme </a:t>
            </a:r>
            <a:r>
              <a:rPr lang="cs-CZ" sz="4000" b="1" dirty="0" smtClean="0">
                <a:solidFill>
                  <a:srgbClr val="00B050"/>
                </a:solidFill>
                <a:latin typeface="Arial" charset="0"/>
              </a:rPr>
              <a:t>1</a:t>
            </a:r>
            <a:r>
              <a:rPr lang="cs-CZ" sz="4000" b="1" baseline="30000" dirty="0" smtClean="0">
                <a:solidFill>
                  <a:srgbClr val="00B050"/>
                </a:solidFill>
                <a:latin typeface="Arial" charset="0"/>
              </a:rPr>
              <a:t>st</a:t>
            </a:r>
            <a:r>
              <a:rPr lang="cs-CZ" sz="4000" dirty="0" smtClean="0">
                <a:solidFill>
                  <a:srgbClr val="00B050"/>
                </a:solidFill>
                <a:latin typeface="Arial" charset="0"/>
              </a:rPr>
              <a:t>, ale čteme </a:t>
            </a:r>
            <a:r>
              <a:rPr lang="cs-CZ" sz="4000" b="1" dirty="0" smtClean="0">
                <a:solidFill>
                  <a:srgbClr val="00B050"/>
                </a:solidFill>
                <a:latin typeface="Arial" charset="0"/>
              </a:rPr>
              <a:t>the first</a:t>
            </a:r>
            <a:r>
              <a:rPr lang="cs-CZ" sz="4000" dirty="0" smtClean="0">
                <a:latin typeface="Arial" charset="0"/>
              </a:rPr>
              <a:t>.</a:t>
            </a:r>
            <a:br>
              <a:rPr lang="cs-CZ" sz="4000" dirty="0" smtClean="0">
                <a:latin typeface="Arial" charset="0"/>
              </a:rPr>
            </a:br>
            <a:r>
              <a:rPr lang="cs-CZ" sz="4000" dirty="0" smtClean="0">
                <a:solidFill>
                  <a:srgbClr val="0070C0"/>
                </a:solidFill>
                <a:latin typeface="Arial" charset="0"/>
              </a:rPr>
              <a:t>Před název měsíce </a:t>
            </a:r>
            <a:r>
              <a:rPr lang="cs-CZ" sz="4000" dirty="0" smtClean="0">
                <a:latin typeface="Arial" charset="0"/>
              </a:rPr>
              <a:t>pak musíme </a:t>
            </a:r>
            <a:r>
              <a:rPr lang="cs-CZ" sz="4000" dirty="0" smtClean="0">
                <a:solidFill>
                  <a:srgbClr val="0070C0"/>
                </a:solidFill>
                <a:latin typeface="Arial" charset="0"/>
              </a:rPr>
              <a:t>vložit</a:t>
            </a:r>
            <a:r>
              <a:rPr lang="cs-CZ" sz="4000" dirty="0" smtClean="0">
                <a:latin typeface="Arial" charset="0"/>
              </a:rPr>
              <a:t> předložku </a:t>
            </a:r>
            <a:r>
              <a:rPr lang="cs-CZ" sz="4000" b="1" dirty="0" smtClean="0">
                <a:solidFill>
                  <a:srgbClr val="FF0000"/>
                </a:solidFill>
                <a:latin typeface="Arial" charset="0"/>
              </a:rPr>
              <a:t>of</a:t>
            </a:r>
            <a:r>
              <a:rPr lang="cs-CZ" sz="4000" dirty="0" smtClean="0">
                <a:latin typeface="Arial" charset="0"/>
              </a:rPr>
              <a:t>, která nám označuje 2. pád v češtině.</a:t>
            </a:r>
            <a:br>
              <a:rPr lang="cs-CZ" sz="4000" dirty="0" smtClean="0">
                <a:latin typeface="Arial" charset="0"/>
              </a:rPr>
            </a:br>
            <a:r>
              <a:rPr lang="cs-CZ" sz="4000" dirty="0" smtClean="0">
                <a:latin typeface="Arial" charset="0"/>
              </a:rPr>
              <a:t>Takže píšeme: </a:t>
            </a:r>
            <a:r>
              <a:rPr lang="cs-CZ" sz="4000" b="1" dirty="0" smtClean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cs-CZ" sz="4000" b="1" baseline="30000" dirty="0" smtClean="0">
                <a:solidFill>
                  <a:srgbClr val="FF0000"/>
                </a:solidFill>
                <a:latin typeface="Arial" charset="0"/>
              </a:rPr>
              <a:t>st</a:t>
            </a:r>
            <a:r>
              <a:rPr lang="cs-CZ" sz="4000" b="1" dirty="0" smtClean="0">
                <a:solidFill>
                  <a:srgbClr val="FF0000"/>
                </a:solidFill>
                <a:latin typeface="Arial" charset="0"/>
              </a:rPr>
              <a:t> January</a:t>
            </a:r>
            <a:r>
              <a:rPr lang="cs-CZ" sz="4000" dirty="0" smtClean="0">
                <a:latin typeface="Arial" charset="0"/>
              </a:rPr>
              <a:t>, ale čteme: </a:t>
            </a:r>
            <a:r>
              <a:rPr lang="cs-CZ" sz="4000" b="1" dirty="0" smtClean="0">
                <a:solidFill>
                  <a:srgbClr val="7030A0"/>
                </a:solidFill>
                <a:latin typeface="Arial" charset="0"/>
              </a:rPr>
              <a:t>the first of January</a:t>
            </a:r>
            <a:r>
              <a:rPr lang="cs-CZ" sz="4000" dirty="0" smtClean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cs-CZ" sz="4000" dirty="0" smtClean="0">
                <a:latin typeface="Arial" charset="0"/>
              </a:rPr>
              <a:t>= </a:t>
            </a:r>
            <a:r>
              <a:rPr lang="cs-CZ" sz="4000" i="1" dirty="0" smtClean="0">
                <a:latin typeface="Arial" charset="0"/>
              </a:rPr>
              <a:t>prvního ledna</a:t>
            </a:r>
            <a:r>
              <a:rPr lang="cs-CZ" sz="4000" dirty="0" smtClean="0">
                <a:latin typeface="Arial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4000" dirty="0" smtClean="0">
                <a:latin typeface="Arial" charset="0"/>
              </a:rPr>
              <a:t>Pokud používáme datum ve větě, používá se </a:t>
            </a:r>
            <a:r>
              <a:rPr lang="cs-CZ" sz="4000" dirty="0" smtClean="0">
                <a:solidFill>
                  <a:srgbClr val="FF0000"/>
                </a:solidFill>
                <a:latin typeface="Arial" charset="0"/>
              </a:rPr>
              <a:t>před datem předložka </a:t>
            </a:r>
            <a:r>
              <a:rPr lang="cs-CZ" sz="4000" b="1" dirty="0" smtClean="0">
                <a:solidFill>
                  <a:srgbClr val="FF0000"/>
                </a:solidFill>
                <a:latin typeface="Arial" charset="0"/>
              </a:rPr>
              <a:t>on</a:t>
            </a:r>
            <a:r>
              <a:rPr lang="cs-CZ" sz="4000" dirty="0" smtClean="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58346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Datum (Dates)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Datum se dá psát a číst dvěma způsoby: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2924944"/>
            <a:ext cx="349188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itchFamily="34" charset="0"/>
                <a:cs typeface="Arial" pitchFamily="34" charset="0"/>
              </a:rPr>
              <a:t>26 April 1992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95936" y="2708920"/>
            <a:ext cx="4968552" cy="193899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the twenty-sixth of April nineteen ninety-two</a:t>
            </a:r>
            <a:endParaRPr lang="en-US" sz="4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4721662"/>
            <a:ext cx="349188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itchFamily="34" charset="0"/>
                <a:cs typeface="Arial" pitchFamily="34" charset="0"/>
              </a:rPr>
              <a:t>April 26 1992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35896" y="4725144"/>
            <a:ext cx="5256584" cy="19389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itchFamily="34" charset="0"/>
                <a:cs typeface="Arial" pitchFamily="34" charset="0"/>
              </a:rPr>
              <a:t>April the twenty-sixth nineteen ninety-two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2060848"/>
            <a:ext cx="19442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píšeme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4644008" y="1988840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- ale čteme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154</Words>
  <Application>Microsoft Office PowerPoint</Application>
  <PresentationFormat>Předvádění na obrazovce (4:3)</PresentationFormat>
  <Paragraphs>71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9</cp:revision>
  <dcterms:created xsi:type="dcterms:W3CDTF">2013-03-03T15:53:40Z</dcterms:created>
  <dcterms:modified xsi:type="dcterms:W3CDTF">2013-11-18T17:41:57Z</dcterms:modified>
</cp:coreProperties>
</file>