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8" r:id="rId2"/>
    <p:sldId id="269" r:id="rId3"/>
    <p:sldId id="261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289" autoAdjust="0"/>
  </p:normalViewPr>
  <p:slideViewPr>
    <p:cSldViewPr>
      <p:cViewPr varScale="1">
        <p:scale>
          <a:sx n="100" d="100"/>
          <a:sy n="100" d="100"/>
        </p:scale>
        <p:origin x="-21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/>
            <a:t>PaedDr. </a:t>
          </a:r>
          <a:r>
            <a:rPr lang="cs-CZ" sz="2000" dirty="0" smtClean="0"/>
            <a:t>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TEMA:THERE IS/ARE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NÁZEV:VY_22_INOVACE_03_AJ5_THERE IS/ARE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1D7DC1-45DB-4CA8-8319-0C954D0C6891}" type="presOf" srcId="{1AE9165A-6B70-4FFD-A49C-881BF73B4F04}" destId="{A9F01C16-B5C0-47B0-9750-F7E5E11674A0}" srcOrd="0" destOrd="0" presId="urn:microsoft.com/office/officeart/2005/8/layout/target3"/>
    <dgm:cxn modelId="{41F4769D-8BA6-4CC7-81C8-4975E7CB4390}" type="presOf" srcId="{757F3AB3-0718-4624-B441-E567A8F0AB56}" destId="{333A1088-737F-45CB-B68E-254E46348037}" srcOrd="0" destOrd="0" presId="urn:microsoft.com/office/officeart/2005/8/layout/target3"/>
    <dgm:cxn modelId="{5A263A2F-CA8F-44BC-93C0-A3968AAEF3F1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BACF8136-AA77-4BB0-8794-1BC36617B9CD}" type="presOf" srcId="{D1D4F407-5343-4D3F-B5B9-D407B03CAEB4}" destId="{AED2198E-93D5-4001-81B4-73124B309672}" srcOrd="1" destOrd="0" presId="urn:microsoft.com/office/officeart/2005/8/layout/target3"/>
    <dgm:cxn modelId="{B603C8D8-6E07-4634-BECC-397DDDDCCF1D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4BDAB3-538B-4232-AFDF-4D4F42141672}" type="presOf" srcId="{D1B46980-6531-4606-95E6-44980827E919}" destId="{2BE915AB-18AA-4053-B92C-3BFC9ED204BB}" srcOrd="1" destOrd="0" presId="urn:microsoft.com/office/officeart/2005/8/layout/target3"/>
    <dgm:cxn modelId="{D51BD0C6-80EE-4398-83AB-FEB5894279C6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D2C717C2-F846-4275-B783-CCF0B3A704C3}" type="presOf" srcId="{D1D4F407-5343-4D3F-B5B9-D407B03CAEB4}" destId="{D005CE8C-CC26-4C3E-AC11-E15060ECD759}" srcOrd="0" destOrd="0" presId="urn:microsoft.com/office/officeart/2005/8/layout/target3"/>
    <dgm:cxn modelId="{07B5CC4D-B414-4624-BC8C-06F319219EFD}" type="presOf" srcId="{26CBEA56-8CFD-48C0-BD6E-2EB16B1FBF42}" destId="{5583D5C5-FAFF-4548-819C-80E289F73770}" srcOrd="0" destOrd="0" presId="urn:microsoft.com/office/officeart/2005/8/layout/target3"/>
    <dgm:cxn modelId="{754F8836-891D-419F-A98E-0EC89629C7C0}" type="presOf" srcId="{1F4F8BC0-F267-4379-9FE7-6FFC8B64BAD8}" destId="{C8857ABF-5052-4733-A46C-0F8B764FF76F}" srcOrd="0" destOrd="0" presId="urn:microsoft.com/office/officeart/2005/8/layout/target3"/>
    <dgm:cxn modelId="{24ED20F8-C5DF-4E43-9611-48D74AC8B276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C8760E1F-267A-48EB-BC0E-229BF19C2858}" type="presParOf" srcId="{333A1088-737F-45CB-B68E-254E46348037}" destId="{F5ABB229-8D3B-4694-996A-96F23CF14429}" srcOrd="0" destOrd="0" presId="urn:microsoft.com/office/officeart/2005/8/layout/target3"/>
    <dgm:cxn modelId="{6CA4EF9F-8EB7-4BBD-9311-13A94768BCBD}" type="presParOf" srcId="{333A1088-737F-45CB-B68E-254E46348037}" destId="{F41139FD-01EE-4571-8B17-4FB00FC51163}" srcOrd="1" destOrd="0" presId="urn:microsoft.com/office/officeart/2005/8/layout/target3"/>
    <dgm:cxn modelId="{CE5FE016-3F21-4731-97EB-668B36438139}" type="presParOf" srcId="{333A1088-737F-45CB-B68E-254E46348037}" destId="{D005CE8C-CC26-4C3E-AC11-E15060ECD759}" srcOrd="2" destOrd="0" presId="urn:microsoft.com/office/officeart/2005/8/layout/target3"/>
    <dgm:cxn modelId="{C11F78A6-3CB6-4EBF-BFA6-78AE9A4C8EB6}" type="presParOf" srcId="{333A1088-737F-45CB-B68E-254E46348037}" destId="{2C702D82-9B77-49B7-9568-BB8EB47C3372}" srcOrd="3" destOrd="0" presId="urn:microsoft.com/office/officeart/2005/8/layout/target3"/>
    <dgm:cxn modelId="{8F5A8E4F-917B-47FA-A883-828536A05EA5}" type="presParOf" srcId="{333A1088-737F-45CB-B68E-254E46348037}" destId="{A52A0455-90FF-4808-ABD0-F02540D31D5A}" srcOrd="4" destOrd="0" presId="urn:microsoft.com/office/officeart/2005/8/layout/target3"/>
    <dgm:cxn modelId="{8F741BCB-5C4E-415C-A97A-96AFCA6A79A8}" type="presParOf" srcId="{333A1088-737F-45CB-B68E-254E46348037}" destId="{6140AFEC-043D-4C43-A2F9-D0F5331DF3A3}" srcOrd="5" destOrd="0" presId="urn:microsoft.com/office/officeart/2005/8/layout/target3"/>
    <dgm:cxn modelId="{9CEDEC32-10C1-478E-895C-C04CE1A799A8}" type="presParOf" srcId="{333A1088-737F-45CB-B68E-254E46348037}" destId="{71A10DEB-455E-4133-A618-0A0EE82A21E3}" srcOrd="6" destOrd="0" presId="urn:microsoft.com/office/officeart/2005/8/layout/target3"/>
    <dgm:cxn modelId="{F26A6B0E-BA0B-4FCC-820C-F6D08201B64A}" type="presParOf" srcId="{333A1088-737F-45CB-B68E-254E46348037}" destId="{DA6A876D-6D25-492F-8BDC-9AE6A6CFB1FA}" srcOrd="7" destOrd="0" presId="urn:microsoft.com/office/officeart/2005/8/layout/target3"/>
    <dgm:cxn modelId="{8CC0DC6F-D83C-441F-A7F2-BE8D95173F38}" type="presParOf" srcId="{333A1088-737F-45CB-B68E-254E46348037}" destId="{A9F01C16-B5C0-47B0-9750-F7E5E11674A0}" srcOrd="8" destOrd="0" presId="urn:microsoft.com/office/officeart/2005/8/layout/target3"/>
    <dgm:cxn modelId="{24122002-7CC4-4FB8-A98A-4DFD5E8DF2A9}" type="presParOf" srcId="{333A1088-737F-45CB-B68E-254E46348037}" destId="{5C0CF724-3222-4429-B09A-F154A62FD507}" srcOrd="9" destOrd="0" presId="urn:microsoft.com/office/officeart/2005/8/layout/target3"/>
    <dgm:cxn modelId="{BAEA2C9C-5E7E-4AF9-B72F-B5FB44AE047E}" type="presParOf" srcId="{333A1088-737F-45CB-B68E-254E46348037}" destId="{71A5FEA7-FE77-4220-960F-2AB7AE466FE5}" srcOrd="10" destOrd="0" presId="urn:microsoft.com/office/officeart/2005/8/layout/target3"/>
    <dgm:cxn modelId="{7DE26566-4C51-4F31-8059-E2337A83184B}" type="presParOf" srcId="{333A1088-737F-45CB-B68E-254E46348037}" destId="{C8857ABF-5052-4733-A46C-0F8B764FF76F}" srcOrd="11" destOrd="0" presId="urn:microsoft.com/office/officeart/2005/8/layout/target3"/>
    <dgm:cxn modelId="{3B47AFB9-AE0D-4DC4-8A6E-E5B5FB0BE0D9}" type="presParOf" srcId="{333A1088-737F-45CB-B68E-254E46348037}" destId="{1839E65E-6E97-41D2-A171-98C033275D27}" srcOrd="12" destOrd="0" presId="urn:microsoft.com/office/officeart/2005/8/layout/target3"/>
    <dgm:cxn modelId="{13A2A3ED-7DE0-4EE3-854A-DE611E711D7E}" type="presParOf" srcId="{333A1088-737F-45CB-B68E-254E46348037}" destId="{914F10DC-A7FA-462B-9334-03354AC7EA9F}" srcOrd="13" destOrd="0" presId="urn:microsoft.com/office/officeart/2005/8/layout/target3"/>
    <dgm:cxn modelId="{3F126F43-B299-47ED-821F-01A116D4B6AD}" type="presParOf" srcId="{333A1088-737F-45CB-B68E-254E46348037}" destId="{5583D5C5-FAFF-4548-819C-80E289F73770}" srcOrd="14" destOrd="0" presId="urn:microsoft.com/office/officeart/2005/8/layout/target3"/>
    <dgm:cxn modelId="{D6AD6FAB-7893-4A74-AFD9-BA6A429CDA66}" type="presParOf" srcId="{333A1088-737F-45CB-B68E-254E46348037}" destId="{AED2198E-93D5-4001-81B4-73124B309672}" srcOrd="15" destOrd="0" presId="urn:microsoft.com/office/officeart/2005/8/layout/target3"/>
    <dgm:cxn modelId="{882662EE-0033-494C-8C67-5E050F49BCA7}" type="presParOf" srcId="{333A1088-737F-45CB-B68E-254E46348037}" destId="{2BE915AB-18AA-4053-B92C-3BFC9ED204BB}" srcOrd="16" destOrd="0" presId="urn:microsoft.com/office/officeart/2005/8/layout/target3"/>
    <dgm:cxn modelId="{5733A45A-67DB-49F2-B10F-74D62AA2FA6B}" type="presParOf" srcId="{333A1088-737F-45CB-B68E-254E46348037}" destId="{BD3627E9-8FC8-4A2F-B3EA-FAE798EF81D8}" srcOrd="17" destOrd="0" presId="urn:microsoft.com/office/officeart/2005/8/layout/target3"/>
    <dgm:cxn modelId="{C1943839-F47C-4C0F-96B8-BF796E6587E8}" type="presParOf" srcId="{333A1088-737F-45CB-B68E-254E46348037}" destId="{017154CD-D9A9-4968-AD11-1207A3C4C00A}" srcOrd="18" destOrd="0" presId="urn:microsoft.com/office/officeart/2005/8/layout/target3"/>
    <dgm:cxn modelId="{9523BEA0-CE9C-4751-A87E-9460E21B2946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/>
            <a:t>PaedDr. </a:t>
          </a:r>
          <a:r>
            <a:rPr lang="cs-CZ" sz="2000" kern="1200" dirty="0" smtClean="0"/>
            <a:t>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NÁZEV:VY_22_INOVACE_03_AJ5_THERE IS/ARE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TEMA:THERE IS/ARE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9334D3-DED5-41CC-944F-B7F8F78F6EC7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9AADCE-2CA6-4D2D-B324-B406B23CF2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514C7-13F9-44E8-88CA-843C9B0FC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D8B59-7B69-4CDB-81AB-84C7E96F38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55215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5.ročníku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vazbu there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is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/are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obsahuj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použití vazby v oznamovací, tázací a záporné větě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doplní správnou vazbu do vět, klikem zkontrolují, tvoří věty k obrázku.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Vyluští větu z osmisměrky a  klikem zkontrolují.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4869161"/>
            <a:ext cx="597666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556792"/>
            <a:ext cx="9144001" cy="221599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Vazba there is, there are se používá při popisu mapy, města, domu, pokoje, chceme-li ukázat, kde se něco nachází.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077072"/>
            <a:ext cx="7416824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Vyjadřuje existenci / tam je /.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5301208"/>
            <a:ext cx="3926213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Nepřekládá se.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899592" y="476672"/>
            <a:ext cx="6048672" cy="707886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r>
              <a:rPr lang="cs-CZ" sz="4000" dirty="0" smtClean="0"/>
              <a:t>Vazba there is, there are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420888"/>
            <a:ext cx="1403648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There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836712"/>
            <a:ext cx="1152129" cy="193899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4000" dirty="0"/>
              <a:t>i</a:t>
            </a:r>
            <a:r>
              <a:rPr lang="en-GB" sz="4000" dirty="0" smtClean="0"/>
              <a:t>s</a:t>
            </a:r>
          </a:p>
          <a:p>
            <a:r>
              <a:rPr lang="en-GB" sz="4000" dirty="0" smtClean="0"/>
              <a:t>‘s</a:t>
            </a:r>
          </a:p>
          <a:p>
            <a:r>
              <a:rPr lang="en-GB" sz="4000" dirty="0" smtClean="0"/>
              <a:t>isn’t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836712"/>
            <a:ext cx="2952328" cy="193899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a </a:t>
            </a:r>
            <a:r>
              <a:rPr lang="cs-CZ" sz="4000" dirty="0" smtClean="0"/>
              <a:t>school</a:t>
            </a:r>
            <a:endParaRPr lang="en-GB" sz="4000" dirty="0" smtClean="0"/>
          </a:p>
          <a:p>
            <a:r>
              <a:rPr lang="en-GB" sz="4000" dirty="0" smtClean="0"/>
              <a:t>a museum</a:t>
            </a:r>
          </a:p>
          <a:p>
            <a:r>
              <a:rPr lang="en-GB" sz="4000" dirty="0" smtClean="0"/>
              <a:t>a square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01728" y="2996952"/>
            <a:ext cx="2842245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i</a:t>
            </a:r>
            <a:r>
              <a:rPr lang="en-GB" sz="4000" dirty="0" smtClean="0"/>
              <a:t>n our town</a:t>
            </a:r>
            <a:r>
              <a:rPr lang="cs-CZ" sz="4000" dirty="0" smtClean="0"/>
              <a:t>.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9" y="3501008"/>
            <a:ext cx="1080119" cy="132343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a</a:t>
            </a:r>
            <a:r>
              <a:rPr lang="en-GB" sz="4000" dirty="0" smtClean="0"/>
              <a:t>re</a:t>
            </a:r>
          </a:p>
          <a:p>
            <a:r>
              <a:rPr lang="en-GB" sz="4000" dirty="0" smtClean="0"/>
              <a:t>‘re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7" y="3501008"/>
            <a:ext cx="3024336" cy="132343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four cinemas</a:t>
            </a:r>
          </a:p>
          <a:p>
            <a:r>
              <a:rPr lang="en-GB" sz="4000" dirty="0" smtClean="0"/>
              <a:t>five parks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1714488"/>
            <a:ext cx="648072" cy="707886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Is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 flipH="1">
            <a:off x="179510" y="3357562"/>
            <a:ext cx="936106" cy="70788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Are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500306"/>
            <a:ext cx="1368152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there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268760"/>
            <a:ext cx="2232248" cy="193899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a station</a:t>
            </a:r>
          </a:p>
          <a:p>
            <a:r>
              <a:rPr lang="en-GB" sz="4000" dirty="0" smtClean="0"/>
              <a:t>a theatre</a:t>
            </a:r>
          </a:p>
          <a:p>
            <a:r>
              <a:rPr lang="en-GB" sz="4000" dirty="0" smtClean="0"/>
              <a:t>a castle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3429000"/>
            <a:ext cx="3384376" cy="132343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three churches</a:t>
            </a:r>
          </a:p>
          <a:p>
            <a:r>
              <a:rPr lang="en-GB" sz="4000" dirty="0" smtClean="0"/>
              <a:t>six shops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57884" y="2643182"/>
            <a:ext cx="3057055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i</a:t>
            </a:r>
            <a:r>
              <a:rPr lang="en-GB" sz="4000" dirty="0" smtClean="0"/>
              <a:t>n your town?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29430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en-GB" sz="3600" dirty="0" smtClean="0"/>
          </a:p>
          <a:p>
            <a:r>
              <a:rPr lang="en-GB" sz="3600" dirty="0" smtClean="0"/>
              <a:t>There..........................two cinemas in my town.</a:t>
            </a:r>
          </a:p>
          <a:p>
            <a:endParaRPr lang="en-GB" sz="3600" dirty="0" smtClean="0"/>
          </a:p>
          <a:p>
            <a:r>
              <a:rPr lang="en-GB" sz="3600" dirty="0" smtClean="0"/>
              <a:t>There.................................a book on the table.</a:t>
            </a:r>
          </a:p>
          <a:p>
            <a:endParaRPr lang="en-GB" sz="3600" dirty="0" smtClean="0"/>
          </a:p>
          <a:p>
            <a:r>
              <a:rPr lang="en-GB" sz="3600" dirty="0" smtClean="0"/>
              <a:t>......................an apple in the bag?</a:t>
            </a:r>
          </a:p>
          <a:p>
            <a:endParaRPr lang="en-GB" sz="3600" dirty="0" smtClean="0"/>
          </a:p>
          <a:p>
            <a:r>
              <a:rPr lang="en-GB" sz="3600" dirty="0" smtClean="0"/>
              <a:t>There.......................seven monkeys in the ZOO.</a:t>
            </a:r>
          </a:p>
          <a:p>
            <a:endParaRPr lang="en-GB" sz="3600" dirty="0" smtClean="0"/>
          </a:p>
          <a:p>
            <a:r>
              <a:rPr lang="en-GB" sz="3600" dirty="0" smtClean="0"/>
              <a:t>There....................ten pencils in his pencil case.</a:t>
            </a:r>
          </a:p>
          <a:p>
            <a:endParaRPr lang="en-GB" sz="3600" dirty="0" smtClean="0"/>
          </a:p>
          <a:p>
            <a:r>
              <a:rPr lang="en-GB" sz="3600" dirty="0" smtClean="0"/>
              <a:t>..........................there eleven mice in the cage?</a:t>
            </a:r>
          </a:p>
          <a:p>
            <a:endParaRPr lang="cs-CZ" sz="3600" dirty="0"/>
          </a:p>
        </p:txBody>
      </p:sp>
      <p:sp>
        <p:nvSpPr>
          <p:cNvPr id="3" name="Veselý obličej 2"/>
          <p:cNvSpPr/>
          <p:nvPr/>
        </p:nvSpPr>
        <p:spPr>
          <a:xfrm>
            <a:off x="1285852" y="500042"/>
            <a:ext cx="571504" cy="4286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1214414" y="1571612"/>
            <a:ext cx="571504" cy="4286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1214414" y="4857760"/>
            <a:ext cx="571504" cy="4286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1214414" y="3786190"/>
            <a:ext cx="571504" cy="4286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1538" y="-714404"/>
            <a:ext cx="471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is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00298" y="-642966"/>
            <a:ext cx="6429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Is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43570" y="-714403"/>
            <a:ext cx="789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>
                <a:solidFill>
                  <a:srgbClr val="FF0000"/>
                </a:solidFill>
              </a:rPr>
              <a:t>are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5" y="7389440"/>
            <a:ext cx="11521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600" dirty="0">
                <a:solidFill>
                  <a:srgbClr val="FF0000"/>
                </a:solidFill>
              </a:rPr>
              <a:t>are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156176" y="7461448"/>
            <a:ext cx="15841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dirty="0" smtClean="0">
                <a:solidFill>
                  <a:srgbClr val="FF0000"/>
                </a:solidFill>
              </a:rPr>
              <a:t>A</a:t>
            </a:r>
            <a:r>
              <a:rPr lang="en-GB" sz="4000" dirty="0" smtClean="0">
                <a:solidFill>
                  <a:srgbClr val="FF0000"/>
                </a:solidFill>
              </a:rPr>
              <a:t>re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 rot="10800000" flipV="1">
            <a:off x="2987824" y="7317432"/>
            <a:ext cx="1440160" cy="646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3600" dirty="0" smtClean="0">
                <a:solidFill>
                  <a:srgbClr val="FF0000"/>
                </a:solidFill>
              </a:rPr>
              <a:t>are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21 0.05694 L -0.36493 0.1789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0.05694 L 0.16025 0.32592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8 0.04653 L -0.17865 0.4835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2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8 -0.06783 L 0.10243 -0.5509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" y="-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59 -0.03657 L -0.12587 -0.3620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3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81 -0.05046 L -0.62223 -0.228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1" cy="68580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GB" sz="3600" dirty="0" smtClean="0"/>
          </a:p>
          <a:p>
            <a:r>
              <a:rPr lang="en-GB" sz="3600" dirty="0" smtClean="0"/>
              <a:t>...................................there a dog in the garden?</a:t>
            </a:r>
          </a:p>
          <a:p>
            <a:endParaRPr lang="en-GB" sz="3600" dirty="0" smtClean="0"/>
          </a:p>
          <a:p>
            <a:r>
              <a:rPr lang="en-GB" sz="3600" dirty="0" smtClean="0"/>
              <a:t>..........................there four socks under the bed?</a:t>
            </a:r>
          </a:p>
          <a:p>
            <a:endParaRPr lang="en-GB" sz="3600" dirty="0" smtClean="0"/>
          </a:p>
          <a:p>
            <a:r>
              <a:rPr lang="en-GB" sz="3600" dirty="0" smtClean="0"/>
              <a:t>There..............................an elephant in the ZOO.</a:t>
            </a:r>
          </a:p>
          <a:p>
            <a:endParaRPr lang="en-GB" sz="3600" dirty="0" smtClean="0"/>
          </a:p>
          <a:p>
            <a:r>
              <a:rPr lang="en-GB" sz="3600" dirty="0" smtClean="0"/>
              <a:t>There...................................a girl in the kitchen.</a:t>
            </a:r>
          </a:p>
          <a:p>
            <a:endParaRPr lang="en-GB" sz="3600" dirty="0" smtClean="0"/>
          </a:p>
          <a:p>
            <a:r>
              <a:rPr lang="en-GB" sz="3600" dirty="0" smtClean="0"/>
              <a:t>There.............................a bathroom downstairs.</a:t>
            </a:r>
          </a:p>
          <a:p>
            <a:endParaRPr lang="en-GB" sz="3600" dirty="0" smtClean="0"/>
          </a:p>
          <a:p>
            <a:r>
              <a:rPr lang="en-GB" sz="3600" dirty="0" smtClean="0"/>
              <a:t>There ..........................seven boys in the school.</a:t>
            </a:r>
            <a:endParaRPr lang="cs-CZ" sz="3600" dirty="0"/>
          </a:p>
        </p:txBody>
      </p:sp>
      <p:sp>
        <p:nvSpPr>
          <p:cNvPr id="3" name="Násobení 2"/>
          <p:cNvSpPr/>
          <p:nvPr/>
        </p:nvSpPr>
        <p:spPr>
          <a:xfrm>
            <a:off x="1214414" y="2571744"/>
            <a:ext cx="642942" cy="6429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Násobení 3"/>
          <p:cNvSpPr/>
          <p:nvPr/>
        </p:nvSpPr>
        <p:spPr>
          <a:xfrm>
            <a:off x="1142976" y="4786322"/>
            <a:ext cx="642942" cy="6429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Násobení 4"/>
          <p:cNvSpPr/>
          <p:nvPr/>
        </p:nvSpPr>
        <p:spPr>
          <a:xfrm>
            <a:off x="1142976" y="5857892"/>
            <a:ext cx="642942" cy="64294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1214414" y="3786190"/>
            <a:ext cx="571504" cy="42862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-675456"/>
            <a:ext cx="15121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Are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99792" y="-819472"/>
            <a:ext cx="482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716016" y="-819472"/>
            <a:ext cx="974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isn‘t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55576" y="7245424"/>
            <a:ext cx="4716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7533456"/>
            <a:ext cx="9746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isn‘t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64088" y="7461448"/>
            <a:ext cx="12923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aren‘t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04722 L -0.09739 0.18379 " pathEditMode="relative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99 0.05116 L 0.06701 0.3305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1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3 0.04722 L -0.24236 0.49861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34 -0.05741 L 0.17118 -0.5194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74 -0.04722 L -0.01388 -0.404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" y="-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64 -0.04583 L -0.36198 -0.224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1W501GND\MP9004140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0815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Utvoř šest vět o tom, co je v kuchyni:</a:t>
            </a:r>
            <a:endParaRPr lang="cs-CZ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5328592" cy="55092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</a:t>
            </a:r>
            <a:r>
              <a:rPr lang="en-US" sz="3200" dirty="0" smtClean="0"/>
              <a:t> nap</a:t>
            </a:r>
            <a:r>
              <a:rPr lang="cs-CZ" sz="3200" dirty="0" smtClean="0"/>
              <a:t>říklad:</a:t>
            </a:r>
          </a:p>
          <a:p>
            <a:r>
              <a:rPr lang="cs-CZ" sz="3200" dirty="0" smtClean="0"/>
              <a:t>There is a table</a:t>
            </a:r>
            <a:r>
              <a:rPr lang="en-US" sz="3200" dirty="0" smtClean="0"/>
              <a:t> in the kitchen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There are tw</a:t>
            </a:r>
            <a:r>
              <a:rPr lang="en-US" sz="3200" dirty="0" smtClean="0"/>
              <a:t>o chairs……………..</a:t>
            </a:r>
          </a:p>
          <a:p>
            <a:r>
              <a:rPr lang="en-US" sz="3200" dirty="0" smtClean="0"/>
              <a:t>There is a window………………...</a:t>
            </a:r>
          </a:p>
          <a:p>
            <a:r>
              <a:rPr lang="en-US" sz="3200" dirty="0" smtClean="0"/>
              <a:t>There are six apples……………...</a:t>
            </a:r>
          </a:p>
          <a:p>
            <a:r>
              <a:rPr lang="en-US" sz="3200" dirty="0" smtClean="0"/>
              <a:t>There are four melons…………..</a:t>
            </a:r>
          </a:p>
          <a:p>
            <a:r>
              <a:rPr lang="en-US" sz="3200" dirty="0" smtClean="0"/>
              <a:t>There are two towels…………….</a:t>
            </a:r>
          </a:p>
          <a:p>
            <a:r>
              <a:rPr lang="en-US" sz="3200" dirty="0" smtClean="0"/>
              <a:t>There is a fridge…………………….</a:t>
            </a:r>
          </a:p>
          <a:p>
            <a:r>
              <a:rPr lang="en-US" sz="3200" dirty="0" smtClean="0"/>
              <a:t>There is a lamp……………………..</a:t>
            </a:r>
          </a:p>
          <a:p>
            <a:r>
              <a:rPr lang="en-US" sz="3200" dirty="0" smtClean="0"/>
              <a:t>There are seven flowers………..</a:t>
            </a:r>
          </a:p>
          <a:p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83569" y="5805264"/>
            <a:ext cx="7488831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Utvoř z vět otázky a krátkou odpověď na ně:</a:t>
            </a:r>
            <a:endParaRPr lang="en-US" sz="2800" dirty="0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3" y="692696"/>
            <a:ext cx="813690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Například: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844824"/>
            <a:ext cx="7392435" cy="584775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Is there a table?</a:t>
            </a:r>
            <a:r>
              <a:rPr lang="en-US" sz="3200" dirty="0" smtClean="0">
                <a:solidFill>
                  <a:prstClr val="black"/>
                </a:solidFill>
              </a:rPr>
              <a:t> Yes, there is.</a:t>
            </a:r>
            <a:endParaRPr lang="cs-CZ" sz="3200" dirty="0" smtClean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3244334"/>
            <a:ext cx="6192688" cy="584775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lvl="0"/>
            <a:r>
              <a:rPr lang="en-US" sz="3200" dirty="0" smtClean="0">
                <a:solidFill>
                  <a:prstClr val="black"/>
                </a:solidFill>
              </a:rPr>
              <a:t>Are there two chairs? Yes, there are.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980730"/>
          <a:ext cx="8712970" cy="5472610"/>
        </p:xfrm>
        <a:graphic>
          <a:graphicData uri="http://schemas.openxmlformats.org/drawingml/2006/table">
            <a:tbl>
              <a:tblPr/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60648"/>
            <a:ext cx="1955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Najdi skrytou větu: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1520" y="980730"/>
          <a:ext cx="8712970" cy="5472610"/>
        </p:xfrm>
        <a:graphic>
          <a:graphicData uri="http://schemas.openxmlformats.org/drawingml/2006/table">
            <a:tbl>
              <a:tblPr/>
              <a:tblGrid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  <a:gridCol w="871297"/>
              </a:tblGrid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Q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1">
                        <a:lumMod val="50000"/>
                        <a:lumOff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G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U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A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F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X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K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R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V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Z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</a:tr>
              <a:tr h="547261">
                <a:tc>
                  <a:txBody>
                    <a:bodyPr/>
                    <a:lstStyle/>
                    <a:p>
                      <a:r>
                        <a:rPr lang="cs-CZ" dirty="0"/>
                        <a:t>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B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P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C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577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404664"/>
            <a:ext cx="4369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 T</a:t>
            </a:r>
            <a:r>
              <a:rPr lang="en-US" dirty="0" smtClean="0"/>
              <a:t>here are three chairs in the kitchen.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600</Words>
  <Application>Microsoft Office PowerPoint</Application>
  <PresentationFormat>Předvádění na obrazovce (4:3)</PresentationFormat>
  <Paragraphs>304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holcnerovam</dc:creator>
  <cp:lastModifiedBy>OEM</cp:lastModifiedBy>
  <cp:revision>18</cp:revision>
  <dcterms:created xsi:type="dcterms:W3CDTF">2013-03-19T10:52:59Z</dcterms:created>
  <dcterms:modified xsi:type="dcterms:W3CDTF">2013-11-18T17:43:52Z</dcterms:modified>
</cp:coreProperties>
</file>