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58" r:id="rId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3" d="100"/>
          <a:sy n="123" d="100"/>
        </p:scale>
        <p:origin x="-124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19.3.2012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19.3.2012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19.3.2012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19.3.2012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19.3.2012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19.3.2012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19.3.2012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19.3.2012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19.3.2012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19.3.2012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19.3.2012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2481B-5154-415F-B752-558547769AA3}" type="datetimeFigureOut">
              <a:rPr lang="cs-CZ" smtClean="0"/>
              <a:pPr/>
              <a:t>19.3.2012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Hanka\Desktop\inovace%20angli&#269;tina\VY_22_INOVACE_32_Christmas%20&#8211;%20Santa,%20Santa,%20where%20are%20you.wmv" TargetMode="Externa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icrosoft.com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youtube.com/watch?v=CXaOaz3a8C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2"/>
          <p:cNvSpPr txBox="1">
            <a:spLocks/>
          </p:cNvSpPr>
          <p:nvPr/>
        </p:nvSpPr>
        <p:spPr>
          <a:xfrm>
            <a:off x="0" y="188640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Vzdělávací oblast:</a:t>
            </a:r>
          </a:p>
        </p:txBody>
      </p:sp>
      <p:sp>
        <p:nvSpPr>
          <p:cNvPr id="3" name="Zástupný symbol pro text 2"/>
          <p:cNvSpPr txBox="1">
            <a:spLocks/>
          </p:cNvSpPr>
          <p:nvPr/>
        </p:nvSpPr>
        <p:spPr>
          <a:xfrm>
            <a:off x="0" y="746702"/>
            <a:ext cx="2267744" cy="59406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Stupeň základního vzdělávání:</a:t>
            </a:r>
          </a:p>
        </p:txBody>
      </p:sp>
      <p:sp>
        <p:nvSpPr>
          <p:cNvPr id="4" name="Zástupný symbol pro text 2"/>
          <p:cNvSpPr txBox="1">
            <a:spLocks/>
          </p:cNvSpPr>
          <p:nvPr/>
        </p:nvSpPr>
        <p:spPr>
          <a:xfrm>
            <a:off x="0" y="1304764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Vzdělávací obor:</a:t>
            </a:r>
          </a:p>
        </p:txBody>
      </p:sp>
      <p:sp>
        <p:nvSpPr>
          <p:cNvPr id="5" name="Zástupný symbol pro text 2"/>
          <p:cNvSpPr txBox="1">
            <a:spLocks/>
          </p:cNvSpPr>
          <p:nvPr/>
        </p:nvSpPr>
        <p:spPr>
          <a:xfrm>
            <a:off x="0" y="1862826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Tematický okruh:</a:t>
            </a:r>
          </a:p>
        </p:txBody>
      </p:sp>
      <p:sp>
        <p:nvSpPr>
          <p:cNvPr id="6" name="Zástupný symbol pro text 2"/>
          <p:cNvSpPr txBox="1">
            <a:spLocks/>
          </p:cNvSpPr>
          <p:nvPr/>
        </p:nvSpPr>
        <p:spPr>
          <a:xfrm>
            <a:off x="0" y="2420888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Téma:</a:t>
            </a:r>
          </a:p>
        </p:txBody>
      </p:sp>
      <p:sp>
        <p:nvSpPr>
          <p:cNvPr id="7" name="Zástupný symbol pro text 2"/>
          <p:cNvSpPr txBox="1">
            <a:spLocks/>
          </p:cNvSpPr>
          <p:nvPr/>
        </p:nvSpPr>
        <p:spPr>
          <a:xfrm>
            <a:off x="0" y="2978950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Autor:</a:t>
            </a:r>
          </a:p>
        </p:txBody>
      </p:sp>
      <p:sp>
        <p:nvSpPr>
          <p:cNvPr id="8" name="Zástupný symbol pro text 2"/>
          <p:cNvSpPr txBox="1">
            <a:spLocks/>
          </p:cNvSpPr>
          <p:nvPr/>
        </p:nvSpPr>
        <p:spPr>
          <a:xfrm>
            <a:off x="0" y="3537012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cs-CZ" sz="2000" dirty="0" smtClean="0">
                <a:solidFill>
                  <a:schemeClr val="tx1">
                    <a:tint val="75000"/>
                  </a:schemeClr>
                </a:solidFill>
              </a:rPr>
              <a:t>Období vzniku</a:t>
            </a: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</p:txBody>
      </p:sp>
      <p:sp>
        <p:nvSpPr>
          <p:cNvPr id="9" name="Zástupný symbol pro text 2"/>
          <p:cNvSpPr txBox="1">
            <a:spLocks/>
          </p:cNvSpPr>
          <p:nvPr/>
        </p:nvSpPr>
        <p:spPr>
          <a:xfrm>
            <a:off x="0" y="4095074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Určeno pro ročník:</a:t>
            </a:r>
          </a:p>
        </p:txBody>
      </p:sp>
      <p:sp>
        <p:nvSpPr>
          <p:cNvPr id="10" name="Zástupný symbol pro text 2"/>
          <p:cNvSpPr txBox="1">
            <a:spLocks/>
          </p:cNvSpPr>
          <p:nvPr/>
        </p:nvSpPr>
        <p:spPr>
          <a:xfrm>
            <a:off x="0" y="4653136"/>
            <a:ext cx="2808312" cy="44745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Anotace:</a:t>
            </a:r>
          </a:p>
        </p:txBody>
      </p:sp>
      <p:grpSp>
        <p:nvGrpSpPr>
          <p:cNvPr id="11" name="Skupina 10"/>
          <p:cNvGrpSpPr/>
          <p:nvPr/>
        </p:nvGrpSpPr>
        <p:grpSpPr>
          <a:xfrm>
            <a:off x="2015208" y="260648"/>
            <a:ext cx="7128792" cy="6048672"/>
            <a:chOff x="1763688" y="260648"/>
            <a:chExt cx="7128792" cy="6048672"/>
          </a:xfrm>
        </p:grpSpPr>
        <p:sp>
          <p:nvSpPr>
            <p:cNvPr id="12" name="Nadpis 1"/>
            <p:cNvSpPr txBox="1">
              <a:spLocks/>
            </p:cNvSpPr>
            <p:nvPr/>
          </p:nvSpPr>
          <p:spPr>
            <a:xfrm>
              <a:off x="1763688" y="818710"/>
              <a:ext cx="2808312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2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1.</a:t>
              </a:r>
            </a:p>
          </p:txBody>
        </p:sp>
        <p:sp>
          <p:nvSpPr>
            <p:cNvPr id="13" name="Nadpis 1"/>
            <p:cNvSpPr txBox="1">
              <a:spLocks/>
            </p:cNvSpPr>
            <p:nvPr/>
          </p:nvSpPr>
          <p:spPr>
            <a:xfrm>
              <a:off x="1763688" y="260648"/>
              <a:ext cx="4896544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2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Jazyk a jazyková komunikace</a:t>
              </a:r>
            </a:p>
          </p:txBody>
        </p:sp>
        <p:sp>
          <p:nvSpPr>
            <p:cNvPr id="14" name="Nadpis 1"/>
            <p:cNvSpPr txBox="1">
              <a:spLocks/>
            </p:cNvSpPr>
            <p:nvPr/>
          </p:nvSpPr>
          <p:spPr>
            <a:xfrm>
              <a:off x="1763688" y="1376772"/>
              <a:ext cx="2808312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rmAutofit fontScale="6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40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Cizí jazyk</a:t>
              </a:r>
            </a:p>
          </p:txBody>
        </p:sp>
        <p:sp>
          <p:nvSpPr>
            <p:cNvPr id="15" name="Nadpis 1"/>
            <p:cNvSpPr txBox="1">
              <a:spLocks/>
            </p:cNvSpPr>
            <p:nvPr/>
          </p:nvSpPr>
          <p:spPr>
            <a:xfrm>
              <a:off x="1763688" y="1934834"/>
              <a:ext cx="4861048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2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Interaktivní řečové dovednosti</a:t>
              </a:r>
            </a:p>
          </p:txBody>
        </p:sp>
        <p:sp>
          <p:nvSpPr>
            <p:cNvPr id="16" name="Nadpis 1"/>
            <p:cNvSpPr txBox="1">
              <a:spLocks/>
            </p:cNvSpPr>
            <p:nvPr/>
          </p:nvSpPr>
          <p:spPr>
            <a:xfrm>
              <a:off x="1763688" y="2492896"/>
              <a:ext cx="4861048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2400" b="1" i="0" u="none" strike="noStrike" kern="1200" cap="all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Who</a:t>
              </a:r>
              <a:r>
                <a:rPr kumimoji="0" lang="cs-CZ" sz="2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 </a:t>
              </a:r>
              <a:r>
                <a:rPr kumimoji="0" lang="cs-CZ" sz="2400" b="1" i="0" u="none" strike="noStrike" kern="1200" cap="all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is</a:t>
              </a:r>
              <a:r>
                <a:rPr kumimoji="0" lang="cs-CZ" sz="2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 </a:t>
              </a:r>
              <a:r>
                <a:rPr kumimoji="0" lang="cs-CZ" sz="2400" b="1" i="0" u="none" strike="noStrike" kern="1200" cap="all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Santa</a:t>
              </a:r>
              <a:r>
                <a:rPr kumimoji="0" lang="cs-CZ" sz="2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?</a:t>
              </a:r>
            </a:p>
          </p:txBody>
        </p:sp>
        <p:sp>
          <p:nvSpPr>
            <p:cNvPr id="17" name="Nadpis 1"/>
            <p:cNvSpPr txBox="1">
              <a:spLocks/>
            </p:cNvSpPr>
            <p:nvPr/>
          </p:nvSpPr>
          <p:spPr>
            <a:xfrm>
              <a:off x="1763688" y="3050958"/>
              <a:ext cx="4861048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2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MGR. Hana Slaná</a:t>
              </a:r>
            </a:p>
          </p:txBody>
        </p:sp>
        <p:sp>
          <p:nvSpPr>
            <p:cNvPr id="18" name="Nadpis 1"/>
            <p:cNvSpPr txBox="1">
              <a:spLocks/>
            </p:cNvSpPr>
            <p:nvPr/>
          </p:nvSpPr>
          <p:spPr>
            <a:xfrm>
              <a:off x="1763688" y="3609020"/>
              <a:ext cx="4861048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cs-CZ" sz="2400" b="1" cap="all" dirty="0" smtClean="0">
                  <a:latin typeface="+mj-lt"/>
                  <a:ea typeface="+mj-ea"/>
                  <a:cs typeface="+mj-cs"/>
                </a:rPr>
                <a:t>listopad 2011</a:t>
              </a:r>
              <a:endParaRPr kumimoji="0" lang="cs-CZ" sz="2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19" name="Nadpis 1"/>
            <p:cNvSpPr txBox="1">
              <a:spLocks/>
            </p:cNvSpPr>
            <p:nvPr/>
          </p:nvSpPr>
          <p:spPr>
            <a:xfrm>
              <a:off x="1763688" y="4167082"/>
              <a:ext cx="4861048" cy="406257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cs-CZ" sz="2400" b="1" cap="all" dirty="0" smtClean="0">
                  <a:latin typeface="+mj-lt"/>
                  <a:ea typeface="+mj-ea"/>
                  <a:cs typeface="+mj-cs"/>
                </a:rPr>
                <a:t>3</a:t>
              </a:r>
              <a:r>
                <a:rPr kumimoji="0" lang="cs-CZ" sz="2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.</a:t>
              </a:r>
            </a:p>
          </p:txBody>
        </p:sp>
        <p:sp>
          <p:nvSpPr>
            <p:cNvPr id="20" name="Nadpis 1"/>
            <p:cNvSpPr txBox="1">
              <a:spLocks/>
            </p:cNvSpPr>
            <p:nvPr/>
          </p:nvSpPr>
          <p:spPr>
            <a:xfrm>
              <a:off x="1763688" y="4725144"/>
              <a:ext cx="7128792" cy="1584176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Prezentace motivuje k </a:t>
              </a:r>
              <a:r>
                <a:rPr kumimoji="0" lang="cs-CZ" sz="1400" b="1" i="0" u="none" strike="noStrike" kern="1200" cap="all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propojení oborů </a:t>
              </a:r>
              <a:r>
                <a:rPr kumimoji="0" lang="cs-CZ" sz="1400" b="1" i="0" u="none" strike="noStrike" kern="1200" cap="all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člověk a práce , svět a cizí jazyk</a:t>
              </a:r>
              <a:r>
                <a:rPr kumimoji="0" lang="cs-CZ" sz="1400" b="1" i="0" u="none" strike="noStrike" kern="1200" cap="all" spc="0" normalizeH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.</a:t>
              </a:r>
            </a:p>
            <a:p>
              <a:pPr marL="457200" marR="0" lvl="0" indent="-45720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lang="cs-CZ" sz="1400" b="1" cap="all" baseline="0" dirty="0" smtClean="0">
                  <a:latin typeface="+mj-lt"/>
                  <a:ea typeface="+mj-ea"/>
                  <a:cs typeface="+mj-cs"/>
                </a:rPr>
                <a:t>Poslech</a:t>
              </a:r>
            </a:p>
            <a:p>
              <a:pPr marL="457200" marR="0" lvl="0" indent="-45720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kumimoji="0" lang="cs-CZ" sz="1400" b="1" i="0" u="none" strike="noStrike" kern="1200" cap="all" spc="0" normalizeH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Přepis</a:t>
              </a:r>
            </a:p>
            <a:p>
              <a:pPr marL="457200" marR="0" lvl="0" indent="-45720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lang="cs-CZ" sz="1400" b="1" cap="all" baseline="0" dirty="0" smtClean="0">
                  <a:latin typeface="+mj-lt"/>
                  <a:ea typeface="+mj-ea"/>
                  <a:cs typeface="+mj-cs"/>
                </a:rPr>
                <a:t>Hledání neznámých výrazů</a:t>
              </a:r>
            </a:p>
            <a:p>
              <a:pPr marL="457200" marR="0" lvl="0" indent="-45720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kumimoji="0" lang="cs-CZ" sz="1400" b="1" i="0" u="none" strike="noStrike" kern="1200" cap="all" spc="0" normalizeH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Vysvětlování, kreslení pojmů</a:t>
              </a:r>
            </a:p>
            <a:p>
              <a:pPr marL="457200" marR="0" lvl="0" indent="-45720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lang="cs-CZ" sz="1400" b="1" cap="all" dirty="0" smtClean="0">
                  <a:latin typeface="+mj-lt"/>
                  <a:ea typeface="+mj-ea"/>
                  <a:cs typeface="+mj-cs"/>
                </a:rPr>
                <a:t>Porozumění textu písně</a:t>
              </a:r>
            </a:p>
            <a:p>
              <a:pPr marL="457200" marR="0" lvl="0" indent="-45720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kumimoji="0" lang="cs-CZ" sz="1400" b="1" i="0" u="none" strike="noStrike" kern="1200" cap="all" spc="0" normalizeH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Zájem o odlišnosti slavení Vánoc</a:t>
              </a:r>
            </a:p>
            <a:p>
              <a:pPr marL="457200" marR="0" lvl="0" indent="-45720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r>
                <a:rPr lang="cs-CZ" sz="1400" b="1" cap="all" dirty="0" smtClean="0">
                  <a:latin typeface="+mj-lt"/>
                  <a:ea typeface="+mj-ea"/>
                  <a:cs typeface="+mj-cs"/>
                </a:rPr>
                <a:t>Schopnost zpaměti zazpívat</a:t>
              </a:r>
              <a:endParaRPr kumimoji="0" lang="cs-CZ" sz="1400" b="1" i="0" u="none" strike="noStrike" kern="1200" cap="all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  <a:p>
              <a:pPr marL="457200" marR="0" lvl="0" indent="-45720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AutoNum type="arabicPeriod"/>
                <a:tabLst/>
                <a:defRPr/>
              </a:pPr>
              <a:endParaRPr kumimoji="0" lang="cs-CZ" sz="1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Documents and Settings\rodiče\Local Settings\Temporary Internet Files\Content.IE5\E4F1S926\MP900382928[1].jpg"/>
          <p:cNvPicPr>
            <a:picLocks noChangeAspect="1" noChangeArrowheads="1"/>
          </p:cNvPicPr>
          <p:nvPr/>
        </p:nvPicPr>
        <p:blipFill>
          <a:blip r:embed="rId2" cstate="print">
            <a:lum bright="10000" contrast="-30000"/>
          </a:blip>
          <a:srcRect/>
          <a:stretch>
            <a:fillRect/>
          </a:stretch>
        </p:blipFill>
        <p:spPr bwMode="auto">
          <a:xfrm>
            <a:off x="0" y="0"/>
            <a:ext cx="9429784" cy="6858000"/>
          </a:xfrm>
          <a:prstGeom prst="rect">
            <a:avLst/>
          </a:prstGeom>
          <a:noFill/>
        </p:spPr>
      </p:pic>
      <p:sp>
        <p:nvSpPr>
          <p:cNvPr id="8" name="Obdélník 7"/>
          <p:cNvSpPr/>
          <p:nvPr/>
        </p:nvSpPr>
        <p:spPr>
          <a:xfrm>
            <a:off x="1357290" y="357166"/>
            <a:ext cx="7540269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cs-CZ" dirty="0" smtClean="0">
                <a:solidFill>
                  <a:srgbClr val="FFFF00"/>
                </a:solidFill>
                <a:latin typeface="Cooper Black" pitchFamily="18" charset="0"/>
              </a:rPr>
              <a:t>VY_22_INOVACE_32_</a:t>
            </a:r>
            <a:r>
              <a:rPr lang="cs-CZ" dirty="0" err="1" smtClean="0">
                <a:solidFill>
                  <a:srgbClr val="FFFF00"/>
                </a:solidFill>
                <a:latin typeface="Cooper Black" pitchFamily="18" charset="0"/>
              </a:rPr>
              <a:t>Christmas</a:t>
            </a:r>
            <a:r>
              <a:rPr lang="cs-CZ" dirty="0" smtClean="0">
                <a:solidFill>
                  <a:srgbClr val="FFFF00"/>
                </a:solidFill>
                <a:latin typeface="Cooper Black" pitchFamily="18" charset="0"/>
              </a:rPr>
              <a:t> – </a:t>
            </a:r>
            <a:r>
              <a:rPr lang="cs-CZ" dirty="0" err="1" smtClean="0">
                <a:solidFill>
                  <a:srgbClr val="FFFF00"/>
                </a:solidFill>
                <a:latin typeface="Cooper Black" pitchFamily="18" charset="0"/>
              </a:rPr>
              <a:t>Santa</a:t>
            </a:r>
            <a:r>
              <a:rPr lang="cs-CZ" dirty="0" smtClean="0">
                <a:solidFill>
                  <a:srgbClr val="FFFF00"/>
                </a:solidFill>
                <a:latin typeface="Cooper Black" pitchFamily="18" charset="0"/>
              </a:rPr>
              <a:t>, </a:t>
            </a:r>
            <a:r>
              <a:rPr lang="cs-CZ" dirty="0" err="1" smtClean="0">
                <a:solidFill>
                  <a:srgbClr val="FFFF00"/>
                </a:solidFill>
                <a:latin typeface="Cooper Black" pitchFamily="18" charset="0"/>
              </a:rPr>
              <a:t>Santa</a:t>
            </a:r>
            <a:r>
              <a:rPr lang="cs-CZ" dirty="0" smtClean="0">
                <a:solidFill>
                  <a:srgbClr val="FFFF00"/>
                </a:solidFill>
                <a:latin typeface="Cooper Black" pitchFamily="18" charset="0"/>
              </a:rPr>
              <a:t>, </a:t>
            </a:r>
            <a:r>
              <a:rPr lang="cs-CZ" dirty="0" err="1" smtClean="0">
                <a:solidFill>
                  <a:srgbClr val="FFFF00"/>
                </a:solidFill>
                <a:latin typeface="Cooper Black" pitchFamily="18" charset="0"/>
              </a:rPr>
              <a:t>where</a:t>
            </a:r>
            <a:r>
              <a:rPr lang="cs-CZ" dirty="0" smtClean="0">
                <a:solidFill>
                  <a:srgbClr val="FFFF00"/>
                </a:solidFill>
                <a:latin typeface="Cooper Black" pitchFamily="18" charset="0"/>
              </a:rPr>
              <a:t> are </a:t>
            </a:r>
            <a:r>
              <a:rPr lang="cs-CZ" dirty="0" err="1" smtClean="0">
                <a:solidFill>
                  <a:srgbClr val="FFFF00"/>
                </a:solidFill>
                <a:latin typeface="Cooper Black" pitchFamily="18" charset="0"/>
              </a:rPr>
              <a:t>you</a:t>
            </a:r>
            <a:r>
              <a:rPr lang="cs-CZ" dirty="0" smtClean="0">
                <a:solidFill>
                  <a:srgbClr val="FFFF00"/>
                </a:solidFill>
                <a:latin typeface="Cooper Black" pitchFamily="18" charset="0"/>
              </a:rPr>
              <a:t>?</a:t>
            </a:r>
            <a:endParaRPr lang="cs-CZ" dirty="0">
              <a:solidFill>
                <a:srgbClr val="FFFF00"/>
              </a:solidFill>
              <a:latin typeface="Cooper Black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85776" y="4796632"/>
            <a:ext cx="571817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Nadpis 1"/>
          <p:cNvSpPr>
            <a:spLocks noGrp="1"/>
          </p:cNvSpPr>
          <p:nvPr>
            <p:ph type="ctrTitle"/>
          </p:nvPr>
        </p:nvSpPr>
        <p:spPr>
          <a:xfrm>
            <a:off x="1357290" y="1857364"/>
            <a:ext cx="7406640" cy="1472184"/>
          </a:xfrm>
        </p:spPr>
        <p:txBody>
          <a:bodyPr>
            <a:normAutofit fontScale="90000"/>
          </a:bodyPr>
          <a:lstStyle/>
          <a:p>
            <a:r>
              <a:rPr lang="cs-CZ" dirty="0" err="1" smtClean="0">
                <a:solidFill>
                  <a:srgbClr val="FFFF00"/>
                </a:solidFill>
                <a:latin typeface="Cooper Black" pitchFamily="18" charset="0"/>
              </a:rPr>
              <a:t>Santa</a:t>
            </a:r>
            <a:r>
              <a:rPr lang="cs-CZ" dirty="0" smtClean="0">
                <a:solidFill>
                  <a:srgbClr val="FFFF00"/>
                </a:solidFill>
                <a:latin typeface="Cooper Black" pitchFamily="18" charset="0"/>
              </a:rPr>
              <a:t>, </a:t>
            </a:r>
            <a:r>
              <a:rPr lang="cs-CZ" dirty="0" err="1" smtClean="0">
                <a:solidFill>
                  <a:srgbClr val="FFFF00"/>
                </a:solidFill>
                <a:latin typeface="Cooper Black" pitchFamily="18" charset="0"/>
              </a:rPr>
              <a:t>Santa</a:t>
            </a:r>
            <a:r>
              <a:rPr lang="cs-CZ" dirty="0" smtClean="0">
                <a:solidFill>
                  <a:srgbClr val="FFFF00"/>
                </a:solidFill>
                <a:latin typeface="Cooper Black" pitchFamily="18" charset="0"/>
              </a:rPr>
              <a:t>, </a:t>
            </a:r>
            <a:r>
              <a:rPr lang="cs-CZ" dirty="0" err="1" smtClean="0">
                <a:solidFill>
                  <a:srgbClr val="FFFF00"/>
                </a:solidFill>
                <a:latin typeface="Cooper Black" pitchFamily="18" charset="0"/>
              </a:rPr>
              <a:t>where</a:t>
            </a:r>
            <a:r>
              <a:rPr lang="cs-CZ" dirty="0" smtClean="0">
                <a:solidFill>
                  <a:srgbClr val="FFFF00"/>
                </a:solidFill>
                <a:latin typeface="Cooper Black" pitchFamily="18" charset="0"/>
              </a:rPr>
              <a:t> are </a:t>
            </a:r>
            <a:r>
              <a:rPr lang="cs-CZ" dirty="0" err="1" smtClean="0">
                <a:solidFill>
                  <a:srgbClr val="FFFF00"/>
                </a:solidFill>
                <a:latin typeface="Cooper Black" pitchFamily="18" charset="0"/>
              </a:rPr>
              <a:t>you</a:t>
            </a:r>
            <a:r>
              <a:rPr lang="cs-CZ" dirty="0" smtClean="0">
                <a:solidFill>
                  <a:srgbClr val="FFFF00"/>
                </a:solidFill>
                <a:latin typeface="Cooper Black" pitchFamily="18" charset="0"/>
              </a:rPr>
              <a:t>?</a:t>
            </a:r>
            <a:br>
              <a:rPr lang="cs-CZ" dirty="0" smtClean="0">
                <a:solidFill>
                  <a:srgbClr val="FFFF00"/>
                </a:solidFill>
                <a:latin typeface="Cooper Black" pitchFamily="18" charset="0"/>
              </a:rPr>
            </a:br>
            <a:endParaRPr lang="cs-CZ" dirty="0">
              <a:solidFill>
                <a:srgbClr val="FFFF00"/>
              </a:solidFill>
              <a:latin typeface="Cooper Blac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Documents and Settings\rodiče\Local Settings\Temporary Internet Files\Content.IE5\E4F1S926\MP900382928[1].jpg"/>
          <p:cNvPicPr>
            <a:picLocks noChangeAspect="1" noChangeArrowheads="1"/>
          </p:cNvPicPr>
          <p:nvPr/>
        </p:nvPicPr>
        <p:blipFill>
          <a:blip r:embed="rId3" cstate="print">
            <a:lum bright="10000" contrast="-30000"/>
          </a:blip>
          <a:srcRect/>
          <a:stretch>
            <a:fillRect/>
          </a:stretch>
        </p:blipFill>
        <p:spPr bwMode="auto">
          <a:xfrm>
            <a:off x="0" y="0"/>
            <a:ext cx="9429784" cy="6858000"/>
          </a:xfrm>
          <a:prstGeom prst="rect">
            <a:avLst/>
          </a:prstGeom>
          <a:noFill/>
        </p:spPr>
      </p:pic>
      <p:sp>
        <p:nvSpPr>
          <p:cNvPr id="5" name="Nadpis 1"/>
          <p:cNvSpPr txBox="1">
            <a:spLocks/>
          </p:cNvSpPr>
          <p:nvPr/>
        </p:nvSpPr>
        <p:spPr>
          <a:xfrm>
            <a:off x="642910" y="500042"/>
            <a:ext cx="7406640" cy="1472184"/>
          </a:xfrm>
          <a:prstGeom prst="rect">
            <a:avLst/>
          </a:prstGeom>
        </p:spPr>
        <p:txBody>
          <a:bodyPr>
            <a:normAutofit fontScale="8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ooper Black" pitchFamily="18" charset="0"/>
                <a:ea typeface="+mj-ea"/>
                <a:cs typeface="+mj-cs"/>
              </a:rPr>
              <a:t>Santa</a:t>
            </a:r>
            <a:r>
              <a:rPr kumimoji="0" lang="cs-CZ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ooper Black" pitchFamily="18" charset="0"/>
                <a:ea typeface="+mj-ea"/>
                <a:cs typeface="+mj-cs"/>
              </a:rPr>
              <a:t>, </a:t>
            </a:r>
            <a:r>
              <a:rPr kumimoji="0" lang="cs-CZ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ooper Black" pitchFamily="18" charset="0"/>
                <a:ea typeface="+mj-ea"/>
                <a:cs typeface="+mj-cs"/>
              </a:rPr>
              <a:t>Santa</a:t>
            </a:r>
            <a:r>
              <a:rPr kumimoji="0" lang="cs-CZ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ooper Black" pitchFamily="18" charset="0"/>
                <a:ea typeface="+mj-ea"/>
                <a:cs typeface="+mj-cs"/>
              </a:rPr>
              <a:t>, </a:t>
            </a:r>
            <a:r>
              <a:rPr kumimoji="0" lang="cs-CZ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ooper Black" pitchFamily="18" charset="0"/>
                <a:ea typeface="+mj-ea"/>
                <a:cs typeface="+mj-cs"/>
              </a:rPr>
              <a:t>where</a:t>
            </a:r>
            <a:r>
              <a:rPr kumimoji="0" lang="cs-CZ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ooper Black" pitchFamily="18" charset="0"/>
                <a:ea typeface="+mj-ea"/>
                <a:cs typeface="+mj-cs"/>
              </a:rPr>
              <a:t> are </a:t>
            </a:r>
            <a:r>
              <a:rPr kumimoji="0" lang="cs-CZ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ooper Black" pitchFamily="18" charset="0"/>
                <a:ea typeface="+mj-ea"/>
                <a:cs typeface="+mj-cs"/>
              </a:rPr>
              <a:t>you</a:t>
            </a:r>
            <a:r>
              <a:rPr kumimoji="0" lang="cs-CZ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ooper Black" pitchFamily="18" charset="0"/>
                <a:ea typeface="+mj-ea"/>
                <a:cs typeface="+mj-cs"/>
              </a:rPr>
              <a:t>?</a:t>
            </a:r>
            <a:br>
              <a:rPr kumimoji="0" lang="cs-CZ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ooper Black" pitchFamily="18" charset="0"/>
                <a:ea typeface="+mj-ea"/>
                <a:cs typeface="+mj-cs"/>
              </a:rPr>
            </a:br>
            <a:endParaRPr kumimoji="0" lang="cs-CZ" sz="4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ooper Black" pitchFamily="18" charset="0"/>
              <a:ea typeface="+mj-ea"/>
              <a:cs typeface="+mj-cs"/>
            </a:endParaRPr>
          </a:p>
        </p:txBody>
      </p:sp>
      <p:pic>
        <p:nvPicPr>
          <p:cNvPr id="9" name="VY_22_INOVACE_32_Christmas – Santa, Santa, where are you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547664" y="1772816"/>
            <a:ext cx="6096000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Documents and Settings\rodiče\Local Settings\Temporary Internet Files\Content.IE5\E4F1S926\MP900382928[1].jpg"/>
          <p:cNvPicPr>
            <a:picLocks noChangeAspect="1" noChangeArrowheads="1"/>
          </p:cNvPicPr>
          <p:nvPr/>
        </p:nvPicPr>
        <p:blipFill>
          <a:blip r:embed="rId2" cstate="print">
            <a:lum bright="10000" contrast="-30000"/>
          </a:blip>
          <a:srcRect/>
          <a:stretch>
            <a:fillRect/>
          </a:stretch>
        </p:blipFill>
        <p:spPr bwMode="auto">
          <a:xfrm>
            <a:off x="0" y="0"/>
            <a:ext cx="9429784" cy="6858000"/>
          </a:xfrm>
          <a:prstGeom prst="rect">
            <a:avLst/>
          </a:prstGeom>
          <a:noFill/>
        </p:spPr>
      </p:pic>
      <p:sp>
        <p:nvSpPr>
          <p:cNvPr id="7" name="Nadpis 1"/>
          <p:cNvSpPr txBox="1">
            <a:spLocks/>
          </p:cNvSpPr>
          <p:nvPr/>
        </p:nvSpPr>
        <p:spPr>
          <a:xfrm>
            <a:off x="1142976" y="214290"/>
            <a:ext cx="4000528" cy="71438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Použité zdroje:</a:t>
            </a:r>
            <a:endParaRPr kumimoji="0" lang="cs-CZ" sz="43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1285852" y="1500174"/>
            <a:ext cx="39507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>
                <a:solidFill>
                  <a:schemeClr val="tx2">
                    <a:shade val="55000"/>
                  </a:schemeClr>
                </a:solidFill>
                <a:ea typeface="+mn-lt"/>
                <a:cs typeface="+mn-lt"/>
              </a:rPr>
              <a:t>Microsoft - </a:t>
            </a:r>
            <a:r>
              <a:rPr lang="cs-CZ" dirty="0" smtClean="0">
                <a:solidFill>
                  <a:schemeClr val="tx2">
                    <a:shade val="55000"/>
                  </a:schemeClr>
                </a:solidFill>
                <a:ea typeface="+mn-lt"/>
                <a:cs typeface="+mn-lt"/>
                <a:hlinkClick r:id="rId3"/>
              </a:rPr>
              <a:t>http://office.</a:t>
            </a:r>
            <a:r>
              <a:rPr lang="cs-CZ" dirty="0" err="1" smtClean="0">
                <a:solidFill>
                  <a:schemeClr val="tx2">
                    <a:shade val="55000"/>
                  </a:schemeClr>
                </a:solidFill>
                <a:ea typeface="+mn-lt"/>
                <a:cs typeface="+mn-lt"/>
                <a:hlinkClick r:id="rId3"/>
              </a:rPr>
              <a:t>microsoft.com</a:t>
            </a:r>
            <a:endParaRPr lang="cs-CZ" dirty="0"/>
          </a:p>
        </p:txBody>
      </p:sp>
      <p:sp>
        <p:nvSpPr>
          <p:cNvPr id="9" name="Obdélník 8"/>
          <p:cNvSpPr/>
          <p:nvPr/>
        </p:nvSpPr>
        <p:spPr>
          <a:xfrm>
            <a:off x="1357290" y="1928802"/>
            <a:ext cx="69591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 smtClean="0">
                <a:hlinkClick r:id="rId4"/>
              </a:rPr>
              <a:t>http://</a:t>
            </a:r>
            <a:r>
              <a:rPr lang="cs-CZ" dirty="0" smtClean="0">
                <a:hlinkClick r:id="rId4"/>
              </a:rPr>
              <a:t>www.</a:t>
            </a:r>
            <a:r>
              <a:rPr lang="cs-CZ" dirty="0" err="1" smtClean="0">
                <a:hlinkClick r:id="rId4"/>
              </a:rPr>
              <a:t>youtube.com</a:t>
            </a:r>
            <a:r>
              <a:rPr lang="cs-CZ" dirty="0" smtClean="0">
                <a:hlinkClick r:id="rId4"/>
              </a:rPr>
              <a:t>/</a:t>
            </a:r>
            <a:r>
              <a:rPr lang="cs-CZ" dirty="0" err="1" smtClean="0">
                <a:hlinkClick r:id="rId4"/>
              </a:rPr>
              <a:t>watch</a:t>
            </a:r>
            <a:r>
              <a:rPr lang="cs-CZ" dirty="0" smtClean="0">
                <a:hlinkClick r:id="rId4"/>
              </a:rPr>
              <a:t>?v=CXaOaz3a8Cg</a:t>
            </a:r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120</Words>
  <Application>Microsoft Office PowerPoint</Application>
  <PresentationFormat>Předvádění na obrazovce (4:3)</PresentationFormat>
  <Paragraphs>31</Paragraphs>
  <Slides>4</Slides>
  <Notes>0</Notes>
  <HiddenSlides>0</HiddenSlides>
  <MMClips>1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Motiv sady Office</vt:lpstr>
      <vt:lpstr>Snímek 1</vt:lpstr>
      <vt:lpstr>Santa, Santa, where are you? </vt:lpstr>
      <vt:lpstr>Snímek 3</vt:lpstr>
      <vt:lpstr>Snímek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Santa, Santa, where are you? </dc:title>
  <cp:lastModifiedBy>Josef</cp:lastModifiedBy>
  <cp:revision>12</cp:revision>
  <dcterms:modified xsi:type="dcterms:W3CDTF">2012-03-19T14:45:08Z</dcterms:modified>
</cp:coreProperties>
</file>