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8"/>
  </p:notesMasterIdLst>
  <p:sldIdLst>
    <p:sldId id="256" r:id="rId2"/>
    <p:sldId id="262" r:id="rId3"/>
    <p:sldId id="264" r:id="rId4"/>
    <p:sldId id="329" r:id="rId5"/>
    <p:sldId id="330" r:id="rId6"/>
    <p:sldId id="331" r:id="rId7"/>
    <p:sldId id="315" r:id="rId8"/>
    <p:sldId id="332" r:id="rId9"/>
    <p:sldId id="281" r:id="rId10"/>
    <p:sldId id="287" r:id="rId11"/>
    <p:sldId id="286" r:id="rId12"/>
    <p:sldId id="288" r:id="rId13"/>
    <p:sldId id="289" r:id="rId14"/>
    <p:sldId id="292" r:id="rId15"/>
    <p:sldId id="294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5737" autoAdjust="0"/>
  </p:normalViewPr>
  <p:slideViewPr>
    <p:cSldViewPr>
      <p:cViewPr>
        <p:scale>
          <a:sx n="75" d="100"/>
          <a:sy n="75" d="100"/>
        </p:scale>
        <p:origin x="-366" y="-7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VY_32_INOVACE_Znázornění a měření síly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Mechanika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VY_32_INOVACE_Znázornění a měření síly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24.11.2013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jpeg"/><Relationship Id="rId7" Type="http://schemas.openxmlformats.org/officeDocument/2006/relationships/hyperlink" Target="http://www.youtube.com/watch?v=ey2eNtn2nXU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youtube.com/watch?v=6u0l-6GVuW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ago-cz.cz/set/silomery-barevne-oznacene/" TargetMode="External"/><Relationship Id="rId2" Type="http://schemas.openxmlformats.org/officeDocument/2006/relationships/hyperlink" Target="http://www.koloshop.cz/odpruzeni,-vidlice-tlumice-prislusenstvi-226/fox-pruzina-tlumice-600x2,35mm-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214506446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</a:t>
            </a:r>
            <a:r>
              <a:rPr lang="cs-CZ" dirty="0" smtClean="0"/>
              <a:t>výklad učiva o síle, jejím znázorňování a měření v </a:t>
            </a:r>
            <a:r>
              <a:rPr lang="cs-CZ" dirty="0" smtClean="0"/>
              <a:t>6.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Výklad </a:t>
            </a:r>
            <a:r>
              <a:rPr lang="cs-CZ" dirty="0"/>
              <a:t>nové látky (snímky </a:t>
            </a:r>
            <a:r>
              <a:rPr lang="cs-CZ" dirty="0" smtClean="0"/>
              <a:t>3 </a:t>
            </a:r>
            <a:r>
              <a:rPr lang="cs-CZ" dirty="0"/>
              <a:t>– </a:t>
            </a:r>
            <a:r>
              <a:rPr lang="cs-CZ" dirty="0" smtClean="0"/>
              <a:t>8): </a:t>
            </a:r>
            <a:r>
              <a:rPr lang="cs-CZ" dirty="0" smtClean="0"/>
              <a:t>Způsob znázornění síly, prodloužení pružiny a pružinový siloměr. </a:t>
            </a:r>
            <a:r>
              <a:rPr lang="cs-CZ" dirty="0" smtClean="0"/>
              <a:t>Snímky 7 a 8 jsou doplněny hypertextovými odkazy na videa demonstrující probírané učivo.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</a:t>
            </a:r>
            <a:r>
              <a:rPr lang="cs-CZ" dirty="0"/>
              <a:t>závěrečný </a:t>
            </a:r>
            <a:r>
              <a:rPr lang="cs-CZ" dirty="0" smtClean="0"/>
              <a:t>interaktivní test (po kliknutí na odpověď se žáci dozví, zda odpověděli správně) s příklady na procvičení probrané látky (snímky 9 </a:t>
            </a:r>
            <a:r>
              <a:rPr lang="cs-CZ" dirty="0"/>
              <a:t>– </a:t>
            </a:r>
            <a:r>
              <a:rPr lang="cs-CZ" dirty="0" smtClean="0"/>
              <a:t>15).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Časová náročnost </a:t>
            </a:r>
            <a:r>
              <a:rPr lang="cs-CZ" dirty="0" smtClean="0"/>
              <a:t>35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cs-CZ" sz="6000" dirty="0"/>
              <a:t>Znázornění a měření síly</a:t>
            </a:r>
            <a:endParaRPr lang="cs-CZ" sz="6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426576"/>
                <a:ext cx="8784976" cy="4098768"/>
              </a:xfrm>
            </p:spPr>
            <p:txBody>
              <a:bodyPr>
                <a:normAutofit lnSpcReduction="10000"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/>
                  <a:t>SÍLA je </a:t>
                </a:r>
                <a:r>
                  <a:rPr lang="cs-CZ" sz="3200" dirty="0">
                    <a:solidFill>
                      <a:srgbClr val="FF0000"/>
                    </a:solidFill>
                  </a:rPr>
                  <a:t>vektorová veličina</a:t>
                </a:r>
                <a:r>
                  <a:rPr lang="cs-CZ" sz="3200" dirty="0"/>
                  <a:t> (značka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3200" i="1">
                            <a:latin typeface="Cambria Math"/>
                          </a:rPr>
                        </m:ctrlPr>
                      </m:accPr>
                      <m:e>
                        <m:r>
                          <a:rPr lang="cs-CZ" sz="3200" i="1">
                            <a:latin typeface="Cambria Math"/>
                          </a:rPr>
                          <m:t>𝐹</m:t>
                        </m:r>
                        <m:r>
                          <a:rPr lang="cs-CZ" sz="3200" i="1">
                            <a:latin typeface="Cambria Math"/>
                          </a:rPr>
                          <m:t> </m:t>
                        </m:r>
                      </m:e>
                    </m:acc>
                  </m:oMath>
                </a14:m>
                <a:r>
                  <a:rPr lang="cs-CZ" sz="3200" dirty="0" smtClean="0"/>
                  <a:t>, </a:t>
                </a:r>
                <a:r>
                  <a:rPr lang="cs-CZ" sz="3200" b="1" i="1" dirty="0" smtClean="0"/>
                  <a:t>F</a:t>
                </a:r>
                <a:r>
                  <a:rPr lang="cs-CZ" sz="3200" dirty="0" smtClean="0"/>
                  <a:t>) 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/>
                  <a:t>ÚČINKY </a:t>
                </a:r>
                <a:r>
                  <a:rPr lang="cs-CZ" sz="3200" dirty="0"/>
                  <a:t>SÍLY na těleso závisí na:</a:t>
                </a:r>
              </a:p>
              <a:p>
                <a:pPr lvl="1">
                  <a:buFont typeface="Arial" panose="020B0604020202020204" pitchFamily="34" charset="0"/>
                  <a:buChar char="•"/>
                </a:pPr>
                <a:r>
                  <a:rPr lang="cs-CZ" sz="3000" dirty="0">
                    <a:solidFill>
                      <a:srgbClr val="FF0000"/>
                    </a:solidFill>
                  </a:rPr>
                  <a:t>Velikosti</a:t>
                </a:r>
                <a:r>
                  <a:rPr lang="cs-CZ" sz="3000" dirty="0"/>
                  <a:t> síly – udává se </a:t>
                </a:r>
                <a:r>
                  <a:rPr lang="cs-CZ" sz="3000" dirty="0" smtClean="0"/>
                  <a:t>v </a:t>
                </a:r>
                <a:r>
                  <a:rPr lang="cs-CZ" sz="3000" dirty="0"/>
                  <a:t>jednotkách newton (N)</a:t>
                </a:r>
              </a:p>
              <a:p>
                <a:pPr lvl="1">
                  <a:buFont typeface="Arial" panose="020B0604020202020204" pitchFamily="34" charset="0"/>
                  <a:buChar char="•"/>
                </a:pPr>
                <a:r>
                  <a:rPr lang="cs-CZ" sz="3000" dirty="0">
                    <a:solidFill>
                      <a:srgbClr val="FF0000"/>
                    </a:solidFill>
                  </a:rPr>
                  <a:t>Směru</a:t>
                </a:r>
                <a:r>
                  <a:rPr lang="cs-CZ" sz="3000" dirty="0"/>
                  <a:t> síly – vektor síly se </a:t>
                </a:r>
                <a:r>
                  <a:rPr lang="cs-CZ" sz="3000" dirty="0" smtClean="0"/>
                  <a:t>znázorňuje </a:t>
                </a:r>
                <a:r>
                  <a:rPr lang="cs-CZ" sz="3000" dirty="0"/>
                  <a:t>orientovanou úsečkou</a:t>
                </a:r>
              </a:p>
              <a:p>
                <a:pPr lvl="1">
                  <a:buFont typeface="Arial" panose="020B0604020202020204" pitchFamily="34" charset="0"/>
                  <a:buChar char="•"/>
                </a:pPr>
                <a:r>
                  <a:rPr lang="cs-CZ" sz="3000" dirty="0">
                    <a:solidFill>
                      <a:srgbClr val="FF0000"/>
                    </a:solidFill>
                  </a:rPr>
                  <a:t>Působišti</a:t>
                </a:r>
                <a:r>
                  <a:rPr lang="cs-CZ" sz="3000" dirty="0"/>
                  <a:t> síly – počáteční bod </a:t>
                </a:r>
                <a:r>
                  <a:rPr lang="cs-CZ" sz="3000" dirty="0" smtClean="0"/>
                  <a:t>orientované úsečky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/>
                  <a:t>Při znázornění síly je potřeba zachytit všechny tři parametry (velikost, směr, působiště síly)</a:t>
                </a:r>
                <a:endParaRPr lang="cs-CZ" sz="3200" dirty="0"/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Cambria Math"/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426576"/>
                <a:ext cx="8784976" cy="4098768"/>
              </a:xfrm>
              <a:blipFill rotWithShape="1">
                <a:blip r:embed="rId2"/>
                <a:stretch>
                  <a:fillRect l="-1526" t="-1637" r="-2705" b="-29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Opakování: Na </a:t>
            </a:r>
            <a:r>
              <a:rPr lang="cs-CZ" dirty="0" smtClean="0"/>
              <a:t>čem závisí účinky síly na těleso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03594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426576"/>
                <a:ext cx="8784976" cy="4098768"/>
              </a:xfrm>
            </p:spPr>
            <p:txBody>
              <a:bodyPr>
                <a:normAutofit fontScale="92500" lnSpcReduction="20000"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solidFill>
                      <a:srgbClr val="FF0000"/>
                    </a:solidFill>
                  </a:rPr>
                  <a:t>Velikost</a:t>
                </a:r>
                <a:r>
                  <a:rPr lang="cs-CZ" sz="3200" dirty="0" smtClean="0"/>
                  <a:t> 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síly </a:t>
                </a:r>
                <a:r>
                  <a:rPr lang="cs-CZ" sz="3200" dirty="0"/>
                  <a:t>– </a:t>
                </a:r>
                <a:r>
                  <a:rPr lang="cs-CZ" sz="3200" dirty="0" smtClean="0"/>
                  <a:t>zvolíme vhodné měřítko, čím je delší orientovaná úsečka (šipka), tím je větší síla</a:t>
                </a:r>
              </a:p>
              <a:p>
                <a:pPr lvl="1">
                  <a:buFont typeface="Arial" panose="020B0604020202020204" pitchFamily="34" charset="0"/>
                  <a:buChar char="•"/>
                </a:pPr>
                <a:r>
                  <a:rPr lang="cs-CZ" sz="30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např.  </a:t>
                </a:r>
                <a14:m>
                  <m:oMath xmlns:m="http://schemas.openxmlformats.org/officeDocument/2006/math">
                    <m:r>
                      <a:rPr lang="cs-CZ" sz="30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</m:t>
                    </m:r>
                    <m:r>
                      <a:rPr lang="cs-CZ" sz="3000" b="0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sz="3000" b="0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cm</m:t>
                    </m:r>
                    <m:acc>
                      <m:accPr>
                        <m:chr m:val="̂"/>
                        <m:ctrlPr>
                          <a:rPr lang="cs-CZ" sz="30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accPr>
                      <m:e>
                        <m:r>
                          <a:rPr lang="cs-CZ" sz="30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=</m:t>
                        </m:r>
                      </m:e>
                    </m:acc>
                    <m:r>
                      <a:rPr lang="cs-CZ" sz="30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10 </m:t>
                    </m:r>
                    <m:r>
                      <m:rPr>
                        <m:sty m:val="p"/>
                      </m:rPr>
                      <a:rPr lang="cs-CZ" sz="3000" b="0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N</m:t>
                    </m:r>
                  </m:oMath>
                </a14:m>
                <a:endParaRPr lang="cs-CZ" sz="3000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dirty="0" smtClean="0"/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solidFill>
                      <a:srgbClr val="FF0000"/>
                    </a:solidFill>
                  </a:rPr>
                  <a:t>Směr</a:t>
                </a:r>
                <a:r>
                  <a:rPr lang="cs-CZ" sz="3200" dirty="0" smtClean="0"/>
                  <a:t> </a:t>
                </a:r>
                <a:r>
                  <a:rPr lang="cs-CZ" sz="3200" dirty="0">
                    <a:solidFill>
                      <a:srgbClr val="FF0000"/>
                    </a:solidFill>
                  </a:rPr>
                  <a:t>síly</a:t>
                </a:r>
                <a:r>
                  <a:rPr lang="cs-CZ" sz="3200" dirty="0"/>
                  <a:t> </a:t>
                </a:r>
                <a:r>
                  <a:rPr lang="cs-CZ" sz="3200" dirty="0"/>
                  <a:t>– </a:t>
                </a:r>
                <a:r>
                  <a:rPr lang="cs-CZ" sz="3200" dirty="0" smtClean="0"/>
                  <a:t>přímka, v jejímž směru síla působí a která prochází působištěm síly, se nazývá nositelka síly</a:t>
                </a:r>
                <a:endParaRPr lang="cs-CZ" sz="3200" dirty="0" smtClean="0"/>
              </a:p>
              <a:p>
                <a:pPr marL="553720" lvl="2">
                  <a:buFont typeface="Arial" panose="020B0604020202020204" pitchFamily="34" charset="0"/>
                  <a:buChar char="•"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nositelku síly (vektorovou přímku) znázorňujeme slabě</a:t>
                </a:r>
                <a:endParaRPr lang="cs-CZ" sz="2800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dirty="0" smtClean="0"/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solidFill>
                      <a:srgbClr val="FF0000"/>
                    </a:solidFill>
                  </a:rPr>
                  <a:t>Působiště síly </a:t>
                </a:r>
                <a:r>
                  <a:rPr lang="cs-CZ" sz="3200" dirty="0">
                    <a:solidFill>
                      <a:srgbClr val="073E87"/>
                    </a:solidFill>
                  </a:rPr>
                  <a:t>– </a:t>
                </a:r>
                <a:r>
                  <a:rPr lang="cs-CZ" sz="3200" dirty="0" smtClean="0">
                    <a:solidFill>
                      <a:srgbClr val="073E87"/>
                    </a:solidFill>
                  </a:rPr>
                  <a:t>bod vyznačený na nositelce síly</a:t>
                </a:r>
                <a:endParaRPr lang="cs-CZ" sz="3400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426576"/>
                <a:ext cx="8784976" cy="4098768"/>
              </a:xfrm>
              <a:blipFill rotWithShape="1">
                <a:blip r:embed="rId2"/>
                <a:stretch>
                  <a:fillRect l="-1387" t="-3869" r="-24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Znázorňujeme sílu</a:t>
            </a:r>
            <a:endParaRPr lang="cs-CZ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4108157" y="3356992"/>
            <a:ext cx="607859" cy="432048"/>
            <a:chOff x="4740566" y="3284984"/>
            <a:chExt cx="607859" cy="432048"/>
          </a:xfrm>
        </p:grpSpPr>
        <p:grpSp>
          <p:nvGrpSpPr>
            <p:cNvPr id="12" name="Skupina 11"/>
            <p:cNvGrpSpPr/>
            <p:nvPr/>
          </p:nvGrpSpPr>
          <p:grpSpPr>
            <a:xfrm>
              <a:off x="4796659" y="3615308"/>
              <a:ext cx="495672" cy="101724"/>
              <a:chOff x="4724400" y="3945632"/>
              <a:chExt cx="520824" cy="207640"/>
            </a:xfrm>
          </p:grpSpPr>
          <p:cxnSp>
            <p:nvCxnSpPr>
              <p:cNvPr id="6" name="Přímá spojnice 5"/>
              <p:cNvCxnSpPr/>
              <p:nvPr/>
            </p:nvCxnSpPr>
            <p:spPr>
              <a:xfrm>
                <a:off x="4724400" y="4049452"/>
                <a:ext cx="520824" cy="0"/>
              </a:xfrm>
              <a:prstGeom prst="line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 flipV="1">
                <a:off x="4724400" y="3945632"/>
                <a:ext cx="0" cy="207640"/>
              </a:xfrm>
              <a:prstGeom prst="line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 flipV="1">
                <a:off x="5245224" y="3945632"/>
                <a:ext cx="0" cy="207640"/>
              </a:xfrm>
              <a:prstGeom prst="line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" name="TextovéPole 13"/>
            <p:cNvSpPr txBox="1"/>
            <p:nvPr/>
          </p:nvSpPr>
          <p:spPr>
            <a:xfrm>
              <a:off x="4740566" y="3284984"/>
              <a:ext cx="60785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 cm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004048" y="3356992"/>
            <a:ext cx="925253" cy="432048"/>
            <a:chOff x="4740566" y="3284984"/>
            <a:chExt cx="925253" cy="432048"/>
          </a:xfrm>
        </p:grpSpPr>
        <p:grpSp>
          <p:nvGrpSpPr>
            <p:cNvPr id="23" name="Skupina 22"/>
            <p:cNvGrpSpPr/>
            <p:nvPr/>
          </p:nvGrpSpPr>
          <p:grpSpPr>
            <a:xfrm>
              <a:off x="4796659" y="3615308"/>
              <a:ext cx="495672" cy="101724"/>
              <a:chOff x="4724400" y="3945632"/>
              <a:chExt cx="520824" cy="207640"/>
            </a:xfrm>
          </p:grpSpPr>
          <p:cxnSp>
            <p:nvCxnSpPr>
              <p:cNvPr id="25" name="Přímá spojnice 24"/>
              <p:cNvCxnSpPr/>
              <p:nvPr/>
            </p:nvCxnSpPr>
            <p:spPr>
              <a:xfrm>
                <a:off x="4724400" y="4049452"/>
                <a:ext cx="520824" cy="0"/>
              </a:xfrm>
              <a:prstGeom prst="line">
                <a:avLst/>
              </a:prstGeom>
              <a:ln w="19050">
                <a:solidFill>
                  <a:srgbClr val="C00000"/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/>
              <p:nvPr/>
            </p:nvCxnSpPr>
            <p:spPr>
              <a:xfrm flipV="1">
                <a:off x="4724400" y="3945632"/>
                <a:ext cx="0" cy="207640"/>
              </a:xfrm>
              <a:prstGeom prst="line">
                <a:avLst/>
              </a:prstGeom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V="1">
                <a:off x="5245224" y="3945632"/>
                <a:ext cx="0" cy="207640"/>
              </a:xfrm>
              <a:prstGeom prst="line">
                <a:avLst/>
              </a:prstGeom>
              <a:ln w="1905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4" name="TextovéPole 23"/>
            <p:cNvSpPr txBox="1"/>
            <p:nvPr/>
          </p:nvSpPr>
          <p:spPr>
            <a:xfrm>
              <a:off x="4740566" y="3284984"/>
              <a:ext cx="925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C00000"/>
                  </a:solidFill>
                </a:rPr>
                <a:t>F = 10 N</a:t>
              </a:r>
              <a:endParaRPr lang="cs-CZ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6084168" y="3356992"/>
            <a:ext cx="1575793" cy="432048"/>
            <a:chOff x="6084168" y="3212976"/>
            <a:chExt cx="1575793" cy="432048"/>
          </a:xfrm>
        </p:grpSpPr>
        <p:grpSp>
          <p:nvGrpSpPr>
            <p:cNvPr id="28" name="Skupina 27"/>
            <p:cNvGrpSpPr/>
            <p:nvPr/>
          </p:nvGrpSpPr>
          <p:grpSpPr>
            <a:xfrm>
              <a:off x="6084168" y="3212976"/>
              <a:ext cx="1575793" cy="432048"/>
              <a:chOff x="4740566" y="3284984"/>
              <a:chExt cx="1575793" cy="432048"/>
            </a:xfrm>
          </p:grpSpPr>
          <p:grpSp>
            <p:nvGrpSpPr>
              <p:cNvPr id="29" name="Skupina 28"/>
              <p:cNvGrpSpPr/>
              <p:nvPr/>
            </p:nvGrpSpPr>
            <p:grpSpPr>
              <a:xfrm>
                <a:off x="4796660" y="3615308"/>
                <a:ext cx="1519699" cy="101724"/>
                <a:chOff x="4724400" y="3945632"/>
                <a:chExt cx="1596813" cy="207640"/>
              </a:xfrm>
            </p:grpSpPr>
            <p:cxnSp>
              <p:nvCxnSpPr>
                <p:cNvPr id="31" name="Přímá spojnice 30"/>
                <p:cNvCxnSpPr/>
                <p:nvPr/>
              </p:nvCxnSpPr>
              <p:spPr>
                <a:xfrm>
                  <a:off x="4724400" y="4049452"/>
                  <a:ext cx="1596813" cy="0"/>
                </a:xfrm>
                <a:prstGeom prst="line">
                  <a:avLst/>
                </a:prstGeom>
                <a:ln w="19050">
                  <a:solidFill>
                    <a:srgbClr val="C00000"/>
                  </a:solidFill>
                  <a:headEnd type="none" w="med" len="med"/>
                  <a:tailEnd type="arrow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Přímá spojnice 31"/>
                <p:cNvCxnSpPr/>
                <p:nvPr/>
              </p:nvCxnSpPr>
              <p:spPr>
                <a:xfrm flipV="1">
                  <a:off x="4724400" y="3945632"/>
                  <a:ext cx="0" cy="207640"/>
                </a:xfrm>
                <a:prstGeom prst="line">
                  <a:avLst/>
                </a:prstGeom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3" name="Přímá spojnice 32"/>
                <p:cNvCxnSpPr/>
                <p:nvPr/>
              </p:nvCxnSpPr>
              <p:spPr>
                <a:xfrm flipV="1">
                  <a:off x="5245224" y="3945632"/>
                  <a:ext cx="0" cy="207640"/>
                </a:xfrm>
                <a:prstGeom prst="line">
                  <a:avLst/>
                </a:prstGeom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0" name="TextovéPole 29"/>
              <p:cNvSpPr txBox="1"/>
              <p:nvPr/>
            </p:nvSpPr>
            <p:spPr>
              <a:xfrm>
                <a:off x="4740566" y="3284984"/>
                <a:ext cx="9573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C00000"/>
                    </a:solidFill>
                  </a:rPr>
                  <a:t>F = 30 N</a:t>
                </a:r>
                <a:endParaRPr lang="cs-CZ" dirty="0">
                  <a:solidFill>
                    <a:srgbClr val="C00000"/>
                  </a:solidFill>
                </a:endParaRPr>
              </a:p>
            </p:txBody>
          </p:sp>
        </p:grpSp>
        <p:cxnSp>
          <p:nvCxnSpPr>
            <p:cNvPr id="36" name="Přímá spojnice 35"/>
            <p:cNvCxnSpPr/>
            <p:nvPr/>
          </p:nvCxnSpPr>
          <p:spPr>
            <a:xfrm flipV="1">
              <a:off x="7164288" y="3543300"/>
              <a:ext cx="0" cy="101724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V="1">
              <a:off x="7659960" y="3543300"/>
              <a:ext cx="0" cy="101724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2" name="Přímá spojnice 41"/>
          <p:cNvCxnSpPr/>
          <p:nvPr/>
        </p:nvCxnSpPr>
        <p:spPr>
          <a:xfrm>
            <a:off x="3491880" y="5517232"/>
            <a:ext cx="2016224" cy="0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99592" y="5517232"/>
            <a:ext cx="2016224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156176" y="5517232"/>
            <a:ext cx="2016224" cy="0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2" name="Skupina 51"/>
          <p:cNvGrpSpPr/>
          <p:nvPr/>
        </p:nvGrpSpPr>
        <p:grpSpPr>
          <a:xfrm>
            <a:off x="6156176" y="6381328"/>
            <a:ext cx="2016224" cy="216024"/>
            <a:chOff x="6156176" y="6381328"/>
            <a:chExt cx="2016224" cy="216024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6156176" y="6489340"/>
              <a:ext cx="2016224" cy="0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Kříž 50"/>
            <p:cNvSpPr/>
            <p:nvPr/>
          </p:nvSpPr>
          <p:spPr>
            <a:xfrm>
              <a:off x="6360273" y="6381328"/>
              <a:ext cx="227951" cy="216024"/>
            </a:xfrm>
            <a:prstGeom prst="plus">
              <a:avLst>
                <a:gd name="adj" fmla="val 45576"/>
              </a:avLst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2422735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179513" y="2426576"/>
                <a:ext cx="8784976" cy="4098768"/>
              </a:xfrm>
            </p:spPr>
            <p:txBody>
              <a:bodyPr>
                <a:normAutofit fontScale="77500" lnSpcReduction="20000"/>
              </a:bodyPr>
              <a:lstStyle/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>
                    <a:solidFill>
                      <a:srgbClr val="FF0000"/>
                    </a:solidFill>
                  </a:rPr>
                  <a:t>Úkol: </a:t>
                </a:r>
                <a:r>
                  <a:rPr lang="cs-CZ" sz="3200" dirty="0"/>
                  <a:t>Znázorněte sílu 30 N působící ve středu tělesa směrem svisle dolů.</a:t>
                </a:r>
              </a:p>
              <a:p>
                <a:pPr>
                  <a:buFont typeface="Arial" panose="020B0604020202020204" pitchFamily="34" charset="0"/>
                  <a:buChar char="•"/>
                </a:pPr>
                <a:endParaRPr lang="cs-CZ" sz="3200" dirty="0" smtClean="0">
                  <a:solidFill>
                    <a:srgbClr val="FF0000"/>
                  </a:solidFill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/>
                  <a:t>Sestrojíme </a:t>
                </a:r>
                <a:r>
                  <a:rPr lang="cs-CZ" sz="3200" dirty="0" smtClean="0">
                    <a:solidFill>
                      <a:srgbClr val="C00000"/>
                    </a:solidFill>
                  </a:rPr>
                  <a:t>nositelku síly</a:t>
                </a:r>
                <a:r>
                  <a:rPr lang="cs-CZ" sz="3200" dirty="0" smtClean="0"/>
                  <a:t> procházející </a:t>
                </a:r>
                <a:br>
                  <a:rPr lang="cs-CZ" sz="3200" dirty="0" smtClean="0"/>
                </a:br>
                <a:r>
                  <a:rPr lang="cs-CZ" sz="3200" dirty="0" smtClean="0"/>
                  <a:t>středem (těžištěm) tělesa ve směru působící síly</a:t>
                </a:r>
                <a:endParaRPr lang="cs-CZ" sz="3200" dirty="0" smtClean="0">
                  <a:solidFill>
                    <a:srgbClr val="FF0000"/>
                  </a:solidFill>
                </a:endParaRPr>
              </a:p>
              <a:p>
                <a:pPr>
                  <a:buFont typeface="Arial" panose="020B0604020202020204" pitchFamily="34" charset="0"/>
                  <a:buChar char="•"/>
                </a:pPr>
                <a:r>
                  <a:rPr lang="cs-CZ" sz="3200" dirty="0" smtClean="0"/>
                  <a:t>Vyznačíme </a:t>
                </a:r>
                <a:r>
                  <a:rPr lang="cs-CZ" sz="3200" dirty="0" smtClean="0">
                    <a:solidFill>
                      <a:srgbClr val="FF0000"/>
                    </a:solidFill>
                  </a:rPr>
                  <a:t>působiště </a:t>
                </a:r>
                <a:r>
                  <a:rPr lang="cs-CZ" sz="3200" dirty="0">
                    <a:solidFill>
                      <a:srgbClr val="FF0000"/>
                    </a:solidFill>
                  </a:rPr>
                  <a:t>síly</a:t>
                </a:r>
                <a:endParaRPr lang="cs-CZ" sz="3200" dirty="0" smtClean="0">
                  <a:solidFill>
                    <a:srgbClr val="FF0000"/>
                  </a:solidFill>
                </a:endParaRPr>
              </a:p>
              <a:p>
                <a:pPr marL="274320" lvl="1">
                  <a:buFont typeface="Arial" panose="020B0604020202020204" pitchFamily="34" charset="0"/>
                  <a:buChar char="•"/>
                </a:pPr>
                <a:r>
                  <a:rPr lang="cs-CZ" sz="3200" dirty="0" smtClean="0"/>
                  <a:t>Zvolíme vhodné měřítko (</a:t>
                </a:r>
                <a:r>
                  <a:rPr lang="cs-CZ" sz="3200" dirty="0"/>
                  <a:t>např.  </a:t>
                </a:r>
                <a14:m>
                  <m:oMath xmlns:m="http://schemas.openxmlformats.org/officeDocument/2006/math">
                    <m:r>
                      <a:rPr lang="cs-CZ" sz="3200"/>
                      <m:t>1 </m:t>
                    </m:r>
                    <m:r>
                      <m:rPr>
                        <m:sty m:val="p"/>
                      </m:rPr>
                      <a:rPr lang="cs-CZ" sz="3200"/>
                      <m:t>cm</m:t>
                    </m:r>
                    <m:acc>
                      <m:accPr>
                        <m:chr m:val="̂"/>
                        <m:ctrlPr>
                          <a:rPr lang="cs-CZ" sz="3200"/>
                        </m:ctrlPr>
                      </m:accPr>
                      <m:e>
                        <m:r>
                          <a:rPr lang="cs-CZ" sz="3200"/>
                          <m:t>=</m:t>
                        </m:r>
                      </m:e>
                    </m:acc>
                    <m:r>
                      <a:rPr lang="cs-CZ" sz="3200"/>
                      <m:t>10 </m:t>
                    </m:r>
                    <m:r>
                      <m:rPr>
                        <m:sty m:val="p"/>
                      </m:rPr>
                      <a:rPr lang="cs-CZ" sz="3200"/>
                      <m:t>N</m:t>
                    </m:r>
                  </m:oMath>
                </a14:m>
                <a:r>
                  <a:rPr lang="cs-CZ" sz="3200" dirty="0" smtClean="0"/>
                  <a:t>), </a:t>
                </a:r>
                <a:br>
                  <a:rPr lang="cs-CZ" sz="3200" dirty="0" smtClean="0"/>
                </a:br>
                <a:r>
                  <a:rPr lang="cs-CZ" sz="3200" dirty="0" smtClean="0"/>
                  <a:t>od působiště naneseme na nositelku síly </a:t>
                </a:r>
                <a:br>
                  <a:rPr lang="cs-CZ" sz="3200" dirty="0" smtClean="0"/>
                </a:br>
                <a:r>
                  <a:rPr lang="cs-CZ" sz="3200" dirty="0" smtClean="0"/>
                  <a:t>úsečku požadované </a:t>
                </a:r>
                <a:r>
                  <a:rPr lang="cs-CZ" sz="3200" dirty="0" smtClean="0">
                    <a:solidFill>
                      <a:srgbClr val="C00000"/>
                    </a:solidFill>
                  </a:rPr>
                  <a:t>délky</a:t>
                </a:r>
                <a:r>
                  <a:rPr lang="cs-CZ" sz="3200" dirty="0" smtClean="0"/>
                  <a:t> a zakončíme ji </a:t>
                </a:r>
                <a:r>
                  <a:rPr lang="cs-CZ" sz="3200" dirty="0" smtClean="0">
                    <a:solidFill>
                      <a:srgbClr val="C00000"/>
                    </a:solidFill>
                  </a:rPr>
                  <a:t>šipkou</a:t>
                </a:r>
              </a:p>
              <a:p>
                <a:pPr marL="274320" lvl="1">
                  <a:buFont typeface="Arial" panose="020B0604020202020204" pitchFamily="34" charset="0"/>
                  <a:buChar char="•"/>
                </a:pPr>
                <a:r>
                  <a:rPr lang="cs-CZ" sz="3200" dirty="0" smtClean="0"/>
                  <a:t>Na orientované úsečce můžeme vyznačit</a:t>
                </a:r>
                <a:br>
                  <a:rPr lang="cs-CZ" sz="3200" dirty="0" smtClean="0"/>
                </a:br>
                <a:r>
                  <a:rPr lang="cs-CZ" sz="3200" dirty="0" smtClean="0"/>
                  <a:t>dílky odpovídající jednotkové síle</a:t>
                </a:r>
                <a:endParaRPr lang="cs-CZ" sz="3400" i="1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Cambria Math"/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3" y="2426576"/>
                <a:ext cx="8784976" cy="4098768"/>
              </a:xfrm>
              <a:blipFill rotWithShape="1">
                <a:blip r:embed="rId2"/>
                <a:stretch>
                  <a:fillRect l="-971" t="-26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Postup při znázornění síly</a:t>
            </a:r>
            <a:endParaRPr lang="cs-CZ" dirty="0"/>
          </a:p>
        </p:txBody>
      </p:sp>
      <p:pic>
        <p:nvPicPr>
          <p:cNvPr id="1026" name="Picture 2" descr="C:\Documents and Settings\Ďobek\Local Settings\Temporary Internet Files\Content.IE5\2WIS9WBJ\MC90043634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912" y="25649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2" name="Přímá spojnice 41"/>
          <p:cNvCxnSpPr/>
          <p:nvPr/>
        </p:nvCxnSpPr>
        <p:spPr>
          <a:xfrm>
            <a:off x="8220162" y="2348880"/>
            <a:ext cx="0" cy="3816424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rot="5400000">
            <a:off x="7460312" y="4404874"/>
            <a:ext cx="1519699" cy="0"/>
          </a:xfrm>
          <a:prstGeom prst="line">
            <a:avLst/>
          </a:prstGeom>
          <a:ln w="38100">
            <a:solidFill>
              <a:srgbClr val="C00000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Kříž 33"/>
          <p:cNvSpPr/>
          <p:nvPr/>
        </p:nvSpPr>
        <p:spPr>
          <a:xfrm>
            <a:off x="8106187" y="3501008"/>
            <a:ext cx="227951" cy="216024"/>
          </a:xfrm>
          <a:prstGeom prst="plus">
            <a:avLst>
              <a:gd name="adj" fmla="val 45576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 rot="16200000">
            <a:off x="7460313" y="4346481"/>
            <a:ext cx="1519698" cy="101724"/>
            <a:chOff x="6766392" y="5919564"/>
            <a:chExt cx="1519698" cy="101724"/>
          </a:xfrm>
        </p:grpSpPr>
        <p:cxnSp>
          <p:nvCxnSpPr>
            <p:cNvPr id="44" name="Přímá spojnice 43"/>
            <p:cNvCxnSpPr/>
            <p:nvPr/>
          </p:nvCxnSpPr>
          <p:spPr>
            <a:xfrm flipV="1">
              <a:off x="6766392" y="5919564"/>
              <a:ext cx="0" cy="101724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flipV="1">
              <a:off x="7262064" y="5919564"/>
              <a:ext cx="0" cy="101724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 flipV="1">
              <a:off x="7790418" y="5919564"/>
              <a:ext cx="0" cy="101724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flipV="1">
              <a:off x="8286090" y="5919564"/>
              <a:ext cx="0" cy="101724"/>
            </a:xfrm>
            <a:prstGeom prst="line">
              <a:avLst/>
            </a:prstGeom>
            <a:ln w="19050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TextovéPole 52"/>
          <p:cNvSpPr txBox="1"/>
          <p:nvPr/>
        </p:nvSpPr>
        <p:spPr>
          <a:xfrm>
            <a:off x="8223199" y="4669050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F = 30 N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84956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4" grpId="0" animBg="1"/>
      <p:bldP spid="5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srgbClr val="C00000"/>
                </a:solidFill>
              </a:rPr>
              <a:t>Prodloužení</a:t>
            </a:r>
            <a:r>
              <a:rPr lang="cs-CZ" sz="2800" dirty="0"/>
              <a:t> pružiny je přímo úměrné </a:t>
            </a:r>
            <a:r>
              <a:rPr lang="cs-CZ" sz="2800" dirty="0">
                <a:solidFill>
                  <a:srgbClr val="C00000"/>
                </a:solidFill>
              </a:rPr>
              <a:t>zatížení</a:t>
            </a:r>
            <a:endParaRPr lang="cs-CZ" sz="2800" dirty="0">
              <a:solidFill>
                <a:srgbClr val="C0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cs-CZ" sz="3200" i="1" dirty="0">
              <a:solidFill>
                <a:srgbClr val="FF0000"/>
              </a:solidFill>
              <a:latin typeface="Cambria Math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Prodloužení pružiny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51678" y="5637660"/>
            <a:ext cx="7521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sz="2000" dirty="0" smtClean="0"/>
              <a:t>1</a:t>
            </a:r>
            <a:endParaRPr lang="cs-CZ" dirty="0"/>
          </a:p>
        </p:txBody>
      </p:sp>
      <p:pic>
        <p:nvPicPr>
          <p:cNvPr id="11" name="Picture 4" descr="http://www.koloshop.cz/php/obrazky.php?id=Fox_pruzina.jpg&amp;x=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885" y="2924944"/>
            <a:ext cx="680890" cy="250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koloshop.cz/php/obrazky.php?id=Fox_pruzina.jpg&amp;x=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112" y="3067098"/>
            <a:ext cx="680890" cy="932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http://www.koloshop.cz/php/obrazky.php?id=Fox_pruzina.jpg&amp;x=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5369" y="3005201"/>
            <a:ext cx="680890" cy="1524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://www.koloshop.cz/php/obrazky.php?id=Fox_pruzina.jpg&amp;x=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627" y="2986842"/>
            <a:ext cx="680890" cy="2024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259632" y="3165711"/>
            <a:ext cx="4104456" cy="0"/>
          </a:xfrm>
          <a:prstGeom prst="line">
            <a:avLst/>
          </a:prstGeom>
          <a:ln w="57150"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C:\Documents and Settings\Ďobek\Local Settings\Temporary Internet Files\Content.IE5\GZOJH3DS\MC9004370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8530">
            <a:off x="2223072" y="3857874"/>
            <a:ext cx="965484" cy="96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Documents and Settings\Ďobek\Local Settings\Temporary Internet Files\Content.IE5\GZOJH3DS\MC9004370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8530">
            <a:off x="3248328" y="4259152"/>
            <a:ext cx="965484" cy="96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C:\Documents and Settings\Ďobek\Local Settings\Temporary Internet Files\Content.IE5\GZOJH3DS\MC9004370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8530">
            <a:off x="3241399" y="4560462"/>
            <a:ext cx="965484" cy="96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6" descr="C:\Documents and Settings\Ďobek\Local Settings\Temporary Internet Files\Content.IE5\GZOJH3DS\MC9004370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8530">
            <a:off x="4294562" y="4580174"/>
            <a:ext cx="965484" cy="96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Documents and Settings\Ďobek\Local Settings\Temporary Internet Files\Content.IE5\GZOJH3DS\MC9004370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8530">
            <a:off x="4287633" y="4881485"/>
            <a:ext cx="965484" cy="96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Documents and Settings\Ďobek\Local Settings\Temporary Internet Files\Content.IE5\GZOJH3DS\MC9004370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38530">
            <a:off x="4267866" y="5202507"/>
            <a:ext cx="965484" cy="96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7" name="Přímá spojnice 26"/>
          <p:cNvCxnSpPr/>
          <p:nvPr/>
        </p:nvCxnSpPr>
        <p:spPr>
          <a:xfrm>
            <a:off x="1680556" y="3938671"/>
            <a:ext cx="3096749" cy="1133462"/>
          </a:xfrm>
          <a:prstGeom prst="line">
            <a:avLst/>
          </a:prstGeom>
          <a:ln w="3810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3" descr="http://www.youtube.com/watch?v=ey2eNtn2nXU" title="http://www.youtube.com/watch?v=ey2eNtn2nXU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577" y="5074232"/>
            <a:ext cx="834862" cy="834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153790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987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3000" dirty="0"/>
              <a:t>Využívá přímé úměrnosti mezi zatížením siloměru a prodloužením pružiny</a:t>
            </a:r>
            <a:endParaRPr lang="cs-CZ" sz="3000" dirty="0"/>
          </a:p>
          <a:p>
            <a:pPr>
              <a:buFont typeface="Arial" panose="020B0604020202020204" pitchFamily="34" charset="0"/>
              <a:buChar char="•"/>
            </a:pPr>
            <a:endParaRPr lang="cs-CZ" sz="3200" i="1" dirty="0">
              <a:solidFill>
                <a:srgbClr val="FF0000"/>
              </a:solidFill>
              <a:latin typeface="Cambria Math"/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cs-CZ" sz="2800" dirty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Pružinový siloměr</a:t>
            </a:r>
            <a:endParaRPr lang="cs-CZ" dirty="0"/>
          </a:p>
        </p:txBody>
      </p:sp>
      <p:pic>
        <p:nvPicPr>
          <p:cNvPr id="40" name="Picture 3" descr="http://www.youtube.com/watch?v=6u0l-6GVuWg" title="http://www.youtube.com/watch?v=6u0l-6GVuW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602148"/>
            <a:ext cx="834862" cy="834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611560" y="3450922"/>
            <a:ext cx="1664398" cy="2917325"/>
            <a:chOff x="855316" y="3450922"/>
            <a:chExt cx="1664398" cy="2917325"/>
          </a:xfrm>
        </p:grpSpPr>
        <p:sp>
          <p:nvSpPr>
            <p:cNvPr id="26" name="TextovéPole 25"/>
            <p:cNvSpPr txBox="1"/>
            <p:nvPr/>
          </p:nvSpPr>
          <p:spPr>
            <a:xfrm>
              <a:off x="1691680" y="5925580"/>
              <a:ext cx="828034" cy="44266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sz="2000" dirty="0" smtClean="0"/>
                <a:t>1</a:t>
              </a:r>
              <a:endParaRPr lang="cs-CZ" dirty="0"/>
            </a:p>
          </p:txBody>
        </p:sp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5316" y="3450922"/>
              <a:ext cx="587820" cy="2880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2782905" y="3342106"/>
            <a:ext cx="4309375" cy="3169673"/>
            <a:chOff x="2915816" y="3342106"/>
            <a:chExt cx="4309375" cy="3169673"/>
          </a:xfrm>
        </p:grpSpPr>
        <p:pic>
          <p:nvPicPr>
            <p:cNvPr id="3076" name="Picture 4" descr="http://www.helago-cz.cz/public/content-images/cz/set/21555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3342106"/>
              <a:ext cx="3528392" cy="31696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6444208" y="6101892"/>
              <a:ext cx="78098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</a:t>
              </a:r>
              <a:r>
                <a:rPr lang="cs-CZ" sz="2000" dirty="0" smtClean="0"/>
                <a:t>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34938194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znázorňujeme síly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závisí prodloužení pružiny na jejím zatížení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Jak pracuje pružinový siloměr</a:t>
            </a: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811713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správně 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Sílu 5 N znázorníme úsečkou dlouhou 1 cm. Jak dlouhou úsečkou znázorníme sílu 20 N?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0,2 cm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20 cm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4 cm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 smtClean="0"/>
              <a:t>Jakou sílu představuje úsečka dlouhá 5 cm, jestliže 1 cm odpovídá síle 10 N?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5 N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500 N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50 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Velikost síly 3 </a:t>
            </a:r>
            <a:r>
              <a:rPr lang="cs-CZ" sz="3200" dirty="0" err="1" smtClean="0"/>
              <a:t>kN</a:t>
            </a:r>
            <a:r>
              <a:rPr lang="cs-CZ" sz="3200" dirty="0" smtClean="0"/>
              <a:t> se rovná: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30 N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300 N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3000 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/>
              <a:t>Čím větší je zatížení pružiny, tím je prodloužení pružiny: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latin typeface="Calibri" pitchFamily="34" charset="0"/>
              </a:rPr>
              <a:t>menší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>
                <a:latin typeface="Calibri" pitchFamily="34" charset="0"/>
              </a:rPr>
              <a:t>nemění se, je stále stejné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větší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3200" dirty="0" smtClean="0"/>
              <a:t>Z čeho se neskládá pružinový siloměr: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pružina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stupnice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závaží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416737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96855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6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učebnice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80-7238-431-7.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/>
              <a:t>RAUNER, Karel; HAVEL, Václav; RANDA, Miroslav. </a:t>
            </a:r>
            <a:r>
              <a:rPr lang="cs-CZ" sz="1600" i="1" dirty="0"/>
              <a:t>Fyzika </a:t>
            </a:r>
            <a:r>
              <a:rPr lang="cs-CZ" sz="1600" i="1" dirty="0" smtClean="0"/>
              <a:t>7 </a:t>
            </a:r>
            <a:r>
              <a:rPr lang="cs-CZ" sz="1600" i="1" dirty="0"/>
              <a:t>pracovní sešit pro základní školy a víceletá gymnázia</a:t>
            </a:r>
            <a:r>
              <a:rPr lang="cs-CZ" sz="1600" dirty="0"/>
              <a:t>. Plzeň: Fraus, </a:t>
            </a:r>
            <a:r>
              <a:rPr lang="cs-CZ" sz="1600" dirty="0" smtClean="0"/>
              <a:t>2005, </a:t>
            </a:r>
            <a:r>
              <a:rPr lang="cs-CZ" sz="1600" dirty="0"/>
              <a:t>ISBN </a:t>
            </a:r>
            <a:r>
              <a:rPr lang="cs-CZ" sz="1600" dirty="0" smtClean="0"/>
              <a:t>80-7238-432-5. </a:t>
            </a:r>
            <a:endParaRPr lang="cs-CZ" sz="1600" dirty="0"/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600" i="1" u="sng" dirty="0" smtClean="0">
                <a:solidFill>
                  <a:srgbClr val="073E87"/>
                </a:solidFill>
              </a:rPr>
              <a:t>Jiné zdroje:</a:t>
            </a:r>
            <a:r>
              <a:rPr lang="cs-CZ" sz="1600" dirty="0" smtClean="0"/>
              <a:t> 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 smtClean="0"/>
              <a:t>Obr. 1 - </a:t>
            </a:r>
            <a:r>
              <a:rPr lang="cs-CZ" sz="1400" dirty="0"/>
              <a:t>AUTOR NEUVEDEN. </a:t>
            </a:r>
            <a:r>
              <a:rPr lang="cs-CZ" sz="1400" i="1" dirty="0"/>
              <a:t>koloshop.cz</a:t>
            </a:r>
            <a:r>
              <a:rPr lang="cs-CZ" sz="1400" dirty="0"/>
              <a:t> [online]. [cit. 24.11.2013]. Dostupný na WWW: </a:t>
            </a:r>
            <a:r>
              <a:rPr lang="cs-CZ" sz="1400" dirty="0">
                <a:hlinkClick r:id="rId2"/>
              </a:rPr>
              <a:t>http://www.koloshop.cz/odpruzeni,-vidlice-tlumice-prislusenstvi-226/fox-pruzina-tlumice-600x2,35mm-.</a:t>
            </a:r>
            <a:r>
              <a:rPr lang="cs-CZ" sz="1400" dirty="0" smtClean="0">
                <a:hlinkClick r:id="rId2"/>
              </a:rPr>
              <a:t>html</a:t>
            </a:r>
            <a:endParaRPr lang="cs-CZ" sz="14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400" dirty="0" smtClean="0"/>
              <a:t>Obr</a:t>
            </a:r>
            <a:r>
              <a:rPr lang="cs-CZ" sz="1400" dirty="0"/>
              <a:t>. </a:t>
            </a:r>
            <a:r>
              <a:rPr lang="cs-CZ" sz="1400" dirty="0" smtClean="0"/>
              <a:t>2 - </a:t>
            </a:r>
            <a:r>
              <a:rPr lang="cs-CZ" sz="1400" dirty="0"/>
              <a:t>AUTOR NEUVEDEN. </a:t>
            </a:r>
            <a:r>
              <a:rPr lang="cs-CZ" sz="1400" i="1" dirty="0"/>
              <a:t>helago-cz.cz</a:t>
            </a:r>
            <a:r>
              <a:rPr lang="cs-CZ" sz="1400" dirty="0"/>
              <a:t> [online]. [cit. 24.11.2013]. Dostupný na WWW: </a:t>
            </a:r>
            <a:r>
              <a:rPr lang="cs-CZ" sz="1400" dirty="0">
                <a:hlinkClick r:id="rId3"/>
              </a:rPr>
              <a:t>http://www.helago-cz.cz/set/silomery-barevne-oznacene</a:t>
            </a:r>
            <a:r>
              <a:rPr lang="cs-CZ" sz="1400" dirty="0" smtClean="0">
                <a:hlinkClick r:id="rId3"/>
              </a:rPr>
              <a:t>/</a:t>
            </a:r>
            <a:endParaRPr lang="cs-CZ" sz="14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600" dirty="0" smtClean="0"/>
              <a:t>Zdroj </a:t>
            </a:r>
            <a:r>
              <a:rPr lang="cs-CZ" sz="1600" dirty="0" smtClean="0"/>
              <a:t>obrázků: www.office.microsoft.com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2502</TotalTime>
  <Words>620</Words>
  <Application>Microsoft Office PowerPoint</Application>
  <PresentationFormat>Předvádění na obrazovce (4:3)</PresentationFormat>
  <Paragraphs>111</Paragraphs>
  <Slides>16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Základní škola a Mateřská škola Bílá Třemešná, okres Trutnov</vt:lpstr>
      <vt:lpstr>Anotace</vt:lpstr>
      <vt:lpstr>Znázornění a měření síly</vt:lpstr>
      <vt:lpstr>Opakování: Na čem závisí účinky síly na těleso</vt:lpstr>
      <vt:lpstr>Znázorňujeme sílu</vt:lpstr>
      <vt:lpstr>Postup při znázornění síly</vt:lpstr>
      <vt:lpstr>Prodloužení pružiny</vt:lpstr>
      <vt:lpstr>Pružinový siloměr</vt:lpstr>
      <vt:lpstr>Co jsme se dozvěděli?</vt:lpstr>
      <vt:lpstr>Závěrečné opakování</vt:lpstr>
      <vt:lpstr>Sílu 5 N znázorníme úsečkou dlouhou 1 cm. Jak dlouhou úsečkou znázorníme sílu 20 N?</vt:lpstr>
      <vt:lpstr>Jakou sílu představuje úsečka dlouhá 5 cm, jestliže 1 cm odpovídá síle 10 N?</vt:lpstr>
      <vt:lpstr>Velikost síly 3 kN se rovná:</vt:lpstr>
      <vt:lpstr>Čím větší je zatížení pružiny, tím je prodloužení pružiny:</vt:lpstr>
      <vt:lpstr>Z čeho se neskládá pružinový siloměr: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Petr Tomek</cp:lastModifiedBy>
  <cp:revision>246</cp:revision>
  <dcterms:created xsi:type="dcterms:W3CDTF">2013-05-10T12:01:16Z</dcterms:created>
  <dcterms:modified xsi:type="dcterms:W3CDTF">2013-11-24T19:07:43Z</dcterms:modified>
</cp:coreProperties>
</file>