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</p:sldMasterIdLst>
  <p:sldIdLst>
    <p:sldId id="256" r:id="rId2"/>
    <p:sldId id="263" r:id="rId3"/>
    <p:sldId id="262" r:id="rId4"/>
    <p:sldId id="257" r:id="rId5"/>
    <p:sldId id="259" r:id="rId6"/>
    <p:sldId id="260" r:id="rId7"/>
    <p:sldId id="258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8022-6B96-4645-AA3B-E161E93EA508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540351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59DEF-8F8C-4592-B045-5B6D5E23D06B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537297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2AEAC-7F41-4A55-A75B-F7009F30F0EB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359279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7F0E9-AF91-4B0B-ABC9-6275A7C4F3F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598904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F16EC-BAD8-4E93-A392-DD944D9CCBF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51033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C01C-BA75-46C5-BE77-30327E1A9E5C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245155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DDFD2-C548-4438-A738-18265FAFE1FE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954433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F056-39E0-4627-B701-3C8294ACA2B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95855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A2B03-BEEA-47B2-AB94-F4FEC58DBD8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249039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6277E-B9B3-4A46-8210-BFF08630F71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319084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B879E-9E20-4876-A3FB-97736008EC21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7672174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569D987-0B10-40AC-817F-9DFFDB472E02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48555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00351-DBC5-44B0-8955-5DA470642006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64190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412875"/>
            <a:ext cx="7773988" cy="3603625"/>
          </a:xfrm>
        </p:spPr>
        <p:txBody>
          <a:bodyPr/>
          <a:lstStyle/>
          <a:p>
            <a:r>
              <a:rPr lang="cs-CZ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VERBAL PHRASES</a:t>
            </a:r>
            <a:r>
              <a:rPr lang="cs-CZ" altLang="en-US" dirty="0"/>
              <a:t/>
            </a:r>
            <a:br>
              <a:rPr lang="cs-CZ" altLang="en-US" dirty="0"/>
            </a:br>
            <a:r>
              <a:rPr lang="cs-CZ" altLang="en-US" dirty="0"/>
              <a:t/>
            </a:r>
            <a:br>
              <a:rPr lang="cs-CZ" altLang="en-US" dirty="0"/>
            </a:br>
            <a:r>
              <a:rPr lang="cs-CZ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 + to infinitive</a:t>
            </a:r>
            <a:br>
              <a:rPr lang="cs-CZ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 + -</a:t>
            </a:r>
            <a:r>
              <a:rPr lang="cs-CZ" alt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</a:t>
            </a:r>
            <a:endParaRPr lang="cs-CZ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8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3748484"/>
              </p:ext>
            </p:extLst>
          </p:nvPr>
        </p:nvGraphicFramePr>
        <p:xfrm>
          <a:off x="323528" y="1988839"/>
          <a:ext cx="8474397" cy="2739898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</a:t>
                      </a:r>
                      <a:r>
                        <a:rPr lang="cs-CZ" smtClean="0"/>
                        <a:t>: </a:t>
                      </a:r>
                      <a:r>
                        <a:rPr lang="cs-CZ" smtClean="0"/>
                        <a:t>VY_32_INOVACE_4B_02_Verbal.phrases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oktáva/4.A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březen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332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se zabývá použitím  infinitivních a gerundiálních vazeb sloves v angličtině a je určena pro interaktivní tabuli</a:t>
            </a:r>
          </a:p>
          <a:p>
            <a:r>
              <a:rPr lang="cs-CZ" dirty="0" smtClean="0"/>
              <a:t>na snímcích číslo čtyři, pět a šest je využito animace k představení problematiky slovesných vazeb; při kliknutí se objeví tabulka se slovesy, při dalších kliknutích přiletí po jednom několik příkladů; tímto vzniká prostor pro tvoření příkladů ze strany studentů</a:t>
            </a:r>
          </a:p>
          <a:p>
            <a:r>
              <a:rPr lang="cs-CZ" dirty="0" smtClean="0"/>
              <a:t>snímek sedm poukazuje na použití tzv. bare infinitivu a problematiky trpného  rodu u těchto sloves; příklady přilétnou po kliknutí</a:t>
            </a:r>
          </a:p>
          <a:p>
            <a:r>
              <a:rPr lang="cs-CZ" dirty="0" smtClean="0"/>
              <a:t>snímek osm prezentuje několik sloves, která mají možnost dvojí vazby; příklady přilétnou po kliknutí; úkolem studentů je porovnat význam sloves při použití jednotlivých vazeb</a:t>
            </a:r>
          </a:p>
          <a:p>
            <a:r>
              <a:rPr lang="cs-CZ" dirty="0" smtClean="0"/>
              <a:t>procvičení vazeb je určen snímek číslo devět; studenti si zvolí čísla polí. jež mají být odkryta; ze sloves, jež se díky animaci po zmizení políčka objeví, mají studenti za úkol sestavit smysluplný příběh; slovesa mohou být použita v jakémkoli tvaru, ale musí být uplatněna znalost slovesných vazeb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73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en-US" dirty="0"/>
              <a:t>Verb + -</a:t>
            </a:r>
            <a:r>
              <a:rPr lang="cs-CZ" altLang="en-US" dirty="0" err="1"/>
              <a:t>ing</a:t>
            </a:r>
            <a:endParaRPr lang="cs-CZ" altLang="en-US" dirty="0"/>
          </a:p>
        </p:txBody>
      </p:sp>
      <p:graphicFrame>
        <p:nvGraphicFramePr>
          <p:cNvPr id="3110" name="Group 38"/>
          <p:cNvGraphicFramePr>
            <a:graphicFrameLocks noGrp="1"/>
          </p:cNvGraphicFramePr>
          <p:nvPr>
            <p:ph type="tbl" idx="1"/>
          </p:nvPr>
        </p:nvGraphicFramePr>
        <p:xfrm>
          <a:off x="468313" y="1268413"/>
          <a:ext cx="8229600" cy="405384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35575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STOP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DELAY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FANCY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CONSIDER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ADMIT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MISS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INVOLVE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FINISH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POSTPONE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IMAGINE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DENY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IMAGINE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DENY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AVOID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RISK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PRACTICE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GIVE UP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PUT OFF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KEEP (ON)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CARRY 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like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love, 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hate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can‘t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stand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bear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enyoy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mind, </a:t>
                      </a:r>
                      <a:r>
                        <a:rPr kumimoji="0" lang="cs-CZ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dislike</a:t>
                      </a: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07" name="Text Box 35"/>
          <p:cNvSpPr txBox="1">
            <a:spLocks noChangeArrowheads="1"/>
          </p:cNvSpPr>
          <p:nvPr/>
        </p:nvSpPr>
        <p:spPr bwMode="auto">
          <a:xfrm>
            <a:off x="0" y="5445125"/>
            <a:ext cx="493077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i="1" dirty="0"/>
              <a:t>Stop talking</a:t>
            </a:r>
            <a:r>
              <a:rPr lang="en-US" altLang="en-US" i="1" dirty="0"/>
              <a:t>!</a:t>
            </a:r>
          </a:p>
          <a:p>
            <a:pPr>
              <a:spcBef>
                <a:spcPct val="50000"/>
              </a:spcBef>
            </a:pPr>
            <a:r>
              <a:rPr lang="en-US" altLang="en-US" i="1" dirty="0"/>
              <a:t>They </a:t>
            </a:r>
            <a:r>
              <a:rPr lang="en-US" altLang="en-US" b="1" i="1" dirty="0"/>
              <a:t>consider moving</a:t>
            </a:r>
            <a:r>
              <a:rPr lang="en-US" altLang="en-US" i="1" dirty="0"/>
              <a:t> abroad.</a:t>
            </a:r>
          </a:p>
          <a:p>
            <a:pPr>
              <a:spcBef>
                <a:spcPct val="50000"/>
              </a:spcBef>
            </a:pPr>
            <a:r>
              <a:rPr lang="en-US" altLang="en-US" i="1" dirty="0"/>
              <a:t>Mark </a:t>
            </a:r>
            <a:r>
              <a:rPr lang="en-US" altLang="en-US" b="1" i="1" dirty="0"/>
              <a:t>avoided answering</a:t>
            </a:r>
            <a:r>
              <a:rPr lang="en-US" altLang="en-US" i="1" dirty="0"/>
              <a:t> the question.</a:t>
            </a:r>
          </a:p>
        </p:txBody>
      </p:sp>
      <p:sp>
        <p:nvSpPr>
          <p:cNvPr id="3108" name="Text Box 36"/>
          <p:cNvSpPr txBox="1">
            <a:spLocks noChangeArrowheads="1"/>
          </p:cNvSpPr>
          <p:nvPr/>
        </p:nvSpPr>
        <p:spPr bwMode="auto">
          <a:xfrm>
            <a:off x="4284663" y="5300663"/>
            <a:ext cx="48593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i="1" dirty="0"/>
              <a:t>Have you ever </a:t>
            </a:r>
            <a:r>
              <a:rPr lang="en-US" altLang="en-US" b="1" i="1" dirty="0"/>
              <a:t>regretted changing</a:t>
            </a:r>
            <a:r>
              <a:rPr lang="en-US" altLang="en-US" i="1" dirty="0"/>
              <a:t> the job?</a:t>
            </a:r>
          </a:p>
          <a:p>
            <a:pPr>
              <a:lnSpc>
                <a:spcPct val="150000"/>
              </a:lnSpc>
            </a:pPr>
            <a:r>
              <a:rPr lang="en-US" altLang="en-US" i="1" dirty="0"/>
              <a:t>I can‘t </a:t>
            </a:r>
            <a:r>
              <a:rPr lang="en-US" altLang="en-US" b="1" i="1" dirty="0"/>
              <a:t>imagine James lying</a:t>
            </a:r>
            <a:r>
              <a:rPr lang="en-US" altLang="en-US" i="1" dirty="0"/>
              <a:t> on the beach!</a:t>
            </a:r>
            <a:endParaRPr lang="cs-CZ" altLang="en-US" i="1" dirty="0"/>
          </a:p>
          <a:p>
            <a:pPr>
              <a:lnSpc>
                <a:spcPct val="150000"/>
              </a:lnSpc>
            </a:pPr>
            <a:r>
              <a:rPr lang="en-US" altLang="en-US" i="1" dirty="0"/>
              <a:t>Don‘t </a:t>
            </a:r>
            <a:r>
              <a:rPr lang="en-US" altLang="en-US" b="1" i="1" dirty="0"/>
              <a:t>keep me waiting</a:t>
            </a:r>
            <a:r>
              <a:rPr lang="en-US" altLang="en-US" i="1" dirty="0"/>
              <a:t> too long!</a:t>
            </a:r>
          </a:p>
          <a:p>
            <a:pPr>
              <a:spcBef>
                <a:spcPct val="50000"/>
              </a:spcBef>
            </a:pPr>
            <a:endParaRPr lang="cs-CZ" alt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7" grpId="0" build="p"/>
      <p:bldP spid="310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en-US"/>
              <a:t>Verb + to infinitive</a:t>
            </a:r>
          </a:p>
        </p:txBody>
      </p:sp>
      <p:graphicFrame>
        <p:nvGraphicFramePr>
          <p:cNvPr id="7217" name="Group 49"/>
          <p:cNvGraphicFramePr>
            <a:graphicFrameLocks noGrp="1"/>
          </p:cNvGraphicFramePr>
          <p:nvPr>
            <p:ph type="tbl" idx="1"/>
          </p:nvPr>
        </p:nvGraphicFramePr>
        <p:xfrm>
          <a:off x="468313" y="1196975"/>
          <a:ext cx="8229600" cy="332232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3240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OFFER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AGREE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REFUSE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DECIDE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ARRANGE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HOPE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LEARN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AFFORD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FORGET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ATTEMPT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FAIL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PROMISE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THREATEN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AIM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KNOW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+ WH word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EXPLAIN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UNDERSTAND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WONDER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0" y="5013325"/>
            <a:ext cx="4930775" cy="11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i="1" dirty="0"/>
              <a:t>I am going to </a:t>
            </a:r>
            <a:r>
              <a:rPr lang="en-US" altLang="en-US" b="1" i="1" dirty="0"/>
              <a:t>learn to drive</a:t>
            </a:r>
            <a:r>
              <a:rPr lang="en-US" altLang="en-US" i="1" dirty="0"/>
              <a:t> soon.</a:t>
            </a:r>
          </a:p>
          <a:p>
            <a:pPr>
              <a:spcBef>
                <a:spcPct val="50000"/>
              </a:spcBef>
            </a:pPr>
            <a:r>
              <a:rPr lang="en-US" altLang="en-US" i="1" dirty="0"/>
              <a:t>They </a:t>
            </a:r>
            <a:r>
              <a:rPr lang="en-US" altLang="en-US" b="1" i="1" dirty="0"/>
              <a:t>refused to come</a:t>
            </a:r>
            <a:r>
              <a:rPr lang="en-US" altLang="en-US" i="1" dirty="0"/>
              <a:t> earlier.</a:t>
            </a:r>
          </a:p>
          <a:p>
            <a:pPr>
              <a:spcBef>
                <a:spcPct val="50000"/>
              </a:spcBef>
            </a:pPr>
            <a:r>
              <a:rPr lang="en-US" altLang="en-US" i="1" dirty="0"/>
              <a:t>We </a:t>
            </a:r>
            <a:r>
              <a:rPr lang="en-US" altLang="en-US" b="1" i="1" dirty="0"/>
              <a:t>hope to meet</a:t>
            </a:r>
            <a:r>
              <a:rPr lang="en-US" altLang="en-US" i="1" dirty="0"/>
              <a:t> again.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4284663" y="4941888"/>
            <a:ext cx="48593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b="1" i="1" dirty="0"/>
              <a:t>Ask him how to get</a:t>
            </a:r>
            <a:r>
              <a:rPr lang="en-US" altLang="en-US" i="1" dirty="0"/>
              <a:t> to the station!</a:t>
            </a:r>
          </a:p>
          <a:p>
            <a:pPr>
              <a:lnSpc>
                <a:spcPct val="150000"/>
              </a:lnSpc>
            </a:pPr>
            <a:r>
              <a:rPr lang="en-US" altLang="en-US" i="1" dirty="0"/>
              <a:t>Do you </a:t>
            </a:r>
            <a:r>
              <a:rPr lang="en-US" altLang="en-US" b="1" i="1" dirty="0"/>
              <a:t>know what to do</a:t>
            </a:r>
            <a:r>
              <a:rPr lang="en-US" altLang="en-US" i="1" dirty="0"/>
              <a:t>?</a:t>
            </a:r>
          </a:p>
          <a:p>
            <a:pPr>
              <a:lnSpc>
                <a:spcPct val="150000"/>
              </a:lnSpc>
            </a:pPr>
            <a:r>
              <a:rPr lang="en-US" altLang="en-US" i="1" dirty="0"/>
              <a:t>He </a:t>
            </a:r>
            <a:r>
              <a:rPr lang="en-US" altLang="en-US" b="1" i="1" dirty="0"/>
              <a:t>seems to have exercised</a:t>
            </a:r>
            <a:r>
              <a:rPr lang="en-US" altLang="en-US" i="1" dirty="0"/>
              <a:t> a lot.</a:t>
            </a:r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 build="p"/>
      <p:bldP spid="718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en-US"/>
              <a:t>Verb + (object) + to infinitive</a:t>
            </a:r>
          </a:p>
        </p:txBody>
      </p:sp>
      <p:graphicFrame>
        <p:nvGraphicFramePr>
          <p:cNvPr id="8234" name="Group 42"/>
          <p:cNvGraphicFramePr>
            <a:graphicFrameLocks noGrp="1"/>
          </p:cNvGraphicFramePr>
          <p:nvPr>
            <p:ph type="tbl" idx="1"/>
          </p:nvPr>
        </p:nvGraphicFramePr>
        <p:xfrm>
          <a:off x="468313" y="1196975"/>
          <a:ext cx="8229600" cy="3898583"/>
        </p:xfrm>
        <a:graphic>
          <a:graphicData uri="http://schemas.openxmlformats.org/drawingml/2006/table">
            <a:tbl>
              <a:tblPr/>
              <a:tblGrid>
                <a:gridCol w="4032250"/>
                <a:gridCol w="4197350"/>
              </a:tblGrid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Object not necessary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Object necessary</a:t>
                      </a:r>
                      <a:endParaRPr kumimoji="0" lang="cs-CZ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82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WANT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EXPECT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BEG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HELP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MEAN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WOULD LIKE/LOVE 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WOULD PREFER/HATE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indent="-11271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indent="-242888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indent="-3476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indent="-4873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indent="-4873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TELL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ORDER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REMIND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WARN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FORCE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INVITE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ENABLE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TEACH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PERSUADE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179388" y="5300663"/>
            <a:ext cx="4930775" cy="1192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i="1" dirty="0"/>
              <a:t>I really </a:t>
            </a:r>
            <a:r>
              <a:rPr lang="en-US" altLang="en-US" b="1" i="1" dirty="0"/>
              <a:t>want (you) to do</a:t>
            </a:r>
            <a:r>
              <a:rPr lang="en-US" altLang="en-US" i="1" dirty="0"/>
              <a:t> it alone!</a:t>
            </a:r>
          </a:p>
          <a:p>
            <a:pPr>
              <a:spcBef>
                <a:spcPct val="50000"/>
              </a:spcBef>
            </a:pPr>
            <a:r>
              <a:rPr lang="en-US" altLang="en-US" b="1" i="1" dirty="0"/>
              <a:t>Would you like (me) to help</a:t>
            </a:r>
            <a:r>
              <a:rPr lang="en-US" altLang="en-US" i="1" dirty="0"/>
              <a:t> him?</a:t>
            </a:r>
          </a:p>
          <a:p>
            <a:pPr>
              <a:spcBef>
                <a:spcPct val="50000"/>
              </a:spcBef>
            </a:pPr>
            <a:r>
              <a:rPr lang="en-US" altLang="en-US" i="1" dirty="0"/>
              <a:t>We </a:t>
            </a:r>
            <a:r>
              <a:rPr lang="en-US" altLang="en-US" b="1" i="1" dirty="0"/>
              <a:t>expected (James) to be</a:t>
            </a:r>
            <a:r>
              <a:rPr lang="en-US" altLang="en-US" i="1" dirty="0"/>
              <a:t> late.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284663" y="5300663"/>
            <a:ext cx="4859337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en-US" i="1" dirty="0"/>
              <a:t>Tell </a:t>
            </a:r>
            <a:r>
              <a:rPr lang="en-US" altLang="en-US" b="1" i="1" dirty="0"/>
              <a:t>him to be</a:t>
            </a:r>
            <a:r>
              <a:rPr lang="en-US" altLang="en-US" i="1" dirty="0"/>
              <a:t> on time.</a:t>
            </a:r>
          </a:p>
          <a:p>
            <a:pPr>
              <a:lnSpc>
                <a:spcPct val="150000"/>
              </a:lnSpc>
            </a:pPr>
            <a:r>
              <a:rPr lang="en-US" altLang="en-US" i="1" dirty="0"/>
              <a:t>Who </a:t>
            </a:r>
            <a:r>
              <a:rPr lang="en-US" altLang="en-US" b="1" i="1" dirty="0"/>
              <a:t>taught you t</a:t>
            </a:r>
            <a:r>
              <a:rPr lang="cs-CZ" altLang="en-US" b="1" i="1" dirty="0"/>
              <a:t>o</a:t>
            </a:r>
            <a:r>
              <a:rPr lang="en-US" altLang="en-US" b="1" i="1" dirty="0"/>
              <a:t> dive</a:t>
            </a:r>
            <a:r>
              <a:rPr lang="en-US" altLang="en-US" i="1" dirty="0"/>
              <a:t>?</a:t>
            </a:r>
          </a:p>
          <a:p>
            <a:pPr>
              <a:lnSpc>
                <a:spcPct val="150000"/>
              </a:lnSpc>
            </a:pPr>
            <a:r>
              <a:rPr lang="en-US" altLang="en-US" i="1" dirty="0"/>
              <a:t>We didn‘t </a:t>
            </a:r>
            <a:r>
              <a:rPr lang="en-US" altLang="en-US" b="1" i="1" dirty="0"/>
              <a:t>warn the kid to touch</a:t>
            </a:r>
            <a:r>
              <a:rPr lang="en-US" altLang="en-US" i="1" dirty="0"/>
              <a:t> it.</a:t>
            </a:r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2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2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2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2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2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5" grpId="0" build="p"/>
      <p:bldP spid="820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en-US"/>
              <a:t>Verbs + object + bare infinitive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dirty="0"/>
              <a:t>MAKE</a:t>
            </a:r>
          </a:p>
          <a:p>
            <a:pPr>
              <a:buFont typeface="Wingdings" pitchFamily="2" charset="2"/>
              <a:buNone/>
            </a:pPr>
            <a:r>
              <a:rPr lang="en-US" altLang="en-US" i="1" dirty="0"/>
              <a:t>The rain </a:t>
            </a:r>
            <a:r>
              <a:rPr lang="en-US" altLang="en-US" b="1" i="1" dirty="0"/>
              <a:t>makes me feel</a:t>
            </a:r>
            <a:r>
              <a:rPr lang="en-US" altLang="en-US" i="1" dirty="0"/>
              <a:t> sleepy.</a:t>
            </a:r>
          </a:p>
          <a:p>
            <a:pPr>
              <a:buFont typeface="Wingdings" pitchFamily="2" charset="2"/>
              <a:buNone/>
            </a:pPr>
            <a:r>
              <a:rPr lang="en-US" altLang="en-US" i="1" dirty="0"/>
              <a:t>! I was made to take my shoes off.!</a:t>
            </a:r>
          </a:p>
          <a:p>
            <a:pPr>
              <a:buFont typeface="Wingdings" pitchFamily="2" charset="2"/>
              <a:buNone/>
            </a:pPr>
            <a:endParaRPr lang="en-US" altLang="en-US" i="1" dirty="0"/>
          </a:p>
          <a:p>
            <a:pPr>
              <a:buFont typeface="Wingdings" pitchFamily="2" charset="2"/>
              <a:buNone/>
            </a:pPr>
            <a:r>
              <a:rPr lang="en-US" altLang="en-US" dirty="0"/>
              <a:t>LET</a:t>
            </a:r>
          </a:p>
          <a:p>
            <a:pPr>
              <a:buFont typeface="Wingdings" pitchFamily="2" charset="2"/>
              <a:buNone/>
            </a:pPr>
            <a:r>
              <a:rPr lang="en-US" altLang="en-US" b="1" i="1" dirty="0"/>
              <a:t>Let me help</a:t>
            </a:r>
            <a:r>
              <a:rPr lang="en-US" altLang="en-US" i="1" dirty="0"/>
              <a:t> you.</a:t>
            </a:r>
          </a:p>
          <a:p>
            <a:pPr>
              <a:buFont typeface="Wingdings" pitchFamily="2" charset="2"/>
              <a:buNone/>
            </a:pPr>
            <a:r>
              <a:rPr lang="en-US" altLang="en-US" i="1" dirty="0"/>
              <a:t>! We were let to go alone.!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en-US"/>
              <a:t>Verb + -ing or to infinitive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96752"/>
            <a:ext cx="8856984" cy="5184576"/>
          </a:xfrm>
        </p:spPr>
        <p:txBody>
          <a:bodyPr numCol="2"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endParaRPr lang="cs-CZ" altLang="en-US" sz="2000" b="1" dirty="0" smtClean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 smtClean="0"/>
              <a:t>REMEMBER</a:t>
            </a:r>
            <a:endParaRPr lang="cs-CZ" altLang="en-US" sz="2000" b="1" dirty="0"/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remember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locking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door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 err="1"/>
              <a:t>Remember</a:t>
            </a:r>
            <a:r>
              <a:rPr lang="cs-CZ" altLang="en-US" sz="2000" dirty="0"/>
              <a:t> to </a:t>
            </a:r>
            <a:r>
              <a:rPr lang="cs-CZ" altLang="en-US" sz="2000" dirty="0" err="1"/>
              <a:t>lock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door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before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you</a:t>
            </a:r>
            <a:r>
              <a:rPr lang="cs-CZ" altLang="en-US" sz="2000" dirty="0"/>
              <a:t> </a:t>
            </a:r>
            <a:r>
              <a:rPr lang="cs-CZ" altLang="en-US" sz="2000" dirty="0" err="1"/>
              <a:t>leave</a:t>
            </a:r>
            <a:r>
              <a:rPr lang="cs-CZ" altLang="en-US" sz="2000" dirty="0" smtClean="0"/>
              <a:t>.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cs-CZ" altLang="en-US" sz="20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/>
              <a:t>REGRET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regret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saying</a:t>
            </a:r>
            <a:r>
              <a:rPr lang="cs-CZ" altLang="en-US" sz="2000" dirty="0"/>
              <a:t> </a:t>
            </a:r>
            <a:r>
              <a:rPr lang="cs-CZ" altLang="en-US" sz="2000" dirty="0" err="1"/>
              <a:t>it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regret</a:t>
            </a:r>
            <a:r>
              <a:rPr lang="cs-CZ" altLang="en-US" sz="2000" dirty="0"/>
              <a:t> to </a:t>
            </a:r>
            <a:r>
              <a:rPr lang="cs-CZ" altLang="en-US" sz="2000" dirty="0" err="1"/>
              <a:t>say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that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we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can‘t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offer</a:t>
            </a:r>
            <a:r>
              <a:rPr lang="cs-CZ" altLang="en-US" sz="2000" dirty="0"/>
              <a:t> a </a:t>
            </a:r>
            <a:r>
              <a:rPr lang="cs-CZ" altLang="en-US" sz="2000" dirty="0" err="1"/>
              <a:t>job</a:t>
            </a:r>
            <a:r>
              <a:rPr lang="cs-CZ" altLang="en-US" sz="2000" dirty="0"/>
              <a:t> to </a:t>
            </a:r>
            <a:r>
              <a:rPr lang="cs-CZ" altLang="en-US" sz="2000" dirty="0" err="1"/>
              <a:t>you</a:t>
            </a:r>
            <a:r>
              <a:rPr lang="cs-CZ" altLang="en-US" sz="2000" dirty="0" smtClean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endParaRPr lang="cs-CZ" altLang="en-US" sz="20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/>
              <a:t>GO ON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teacher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went</a:t>
            </a:r>
            <a:r>
              <a:rPr lang="cs-CZ" altLang="en-US" sz="2000" dirty="0"/>
              <a:t> on </a:t>
            </a:r>
            <a:r>
              <a:rPr lang="cs-CZ" altLang="en-US" sz="2000" dirty="0" err="1"/>
              <a:t>talking</a:t>
            </a:r>
            <a:r>
              <a:rPr lang="cs-CZ" altLang="en-US" sz="2000" dirty="0"/>
              <a:t> </a:t>
            </a:r>
            <a:r>
              <a:rPr lang="cs-CZ" altLang="en-US" sz="2000" dirty="0" err="1"/>
              <a:t>for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another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hour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James </a:t>
            </a:r>
            <a:r>
              <a:rPr lang="cs-CZ" altLang="en-US" sz="2000" dirty="0" err="1"/>
              <a:t>didn‘t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like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school</a:t>
            </a:r>
            <a:r>
              <a:rPr lang="cs-CZ" altLang="en-US" sz="2000" dirty="0"/>
              <a:t>, so he </a:t>
            </a:r>
            <a:r>
              <a:rPr lang="cs-CZ" altLang="en-US" sz="2000" dirty="0" err="1"/>
              <a:t>went</a:t>
            </a:r>
            <a:r>
              <a:rPr lang="cs-CZ" altLang="en-US" sz="2000" dirty="0"/>
              <a:t> on to study </a:t>
            </a:r>
            <a:r>
              <a:rPr lang="cs-CZ" altLang="en-US" sz="2000" dirty="0" err="1"/>
              <a:t>at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another</a:t>
            </a:r>
            <a:r>
              <a:rPr lang="cs-CZ" altLang="en-US" sz="2000" dirty="0"/>
              <a:t> </a:t>
            </a:r>
            <a:r>
              <a:rPr lang="cs-CZ" altLang="en-US" sz="2000" dirty="0" err="1"/>
              <a:t>one</a:t>
            </a:r>
            <a:r>
              <a:rPr lang="cs-CZ" altLang="en-US" sz="2000" dirty="0" smtClean="0"/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cs-CZ" altLang="en-US" sz="20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/>
              <a:t>TRY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tried</a:t>
            </a:r>
            <a:r>
              <a:rPr lang="cs-CZ" altLang="en-US" sz="2000" dirty="0"/>
              <a:t> to </a:t>
            </a:r>
            <a:r>
              <a:rPr lang="cs-CZ" altLang="en-US" sz="2000" dirty="0" err="1"/>
              <a:t>move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wardrobe</a:t>
            </a:r>
            <a:r>
              <a:rPr lang="cs-CZ" altLang="en-US" sz="2000" dirty="0"/>
              <a:t> but </a:t>
            </a:r>
            <a:r>
              <a:rPr lang="cs-CZ" altLang="en-US" sz="2000" dirty="0" err="1"/>
              <a:t>it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was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too</a:t>
            </a:r>
            <a:r>
              <a:rPr lang="cs-CZ" altLang="en-US" sz="2000" dirty="0"/>
              <a:t> </a:t>
            </a:r>
            <a:r>
              <a:rPr lang="cs-CZ" altLang="en-US" sz="2000" dirty="0" err="1"/>
              <a:t>heavy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don‘t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like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wardrobe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standind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there</a:t>
            </a:r>
            <a:r>
              <a:rPr lang="cs-CZ" altLang="en-US" sz="2000" dirty="0"/>
              <a:t>. </a:t>
            </a:r>
            <a:r>
              <a:rPr lang="cs-CZ" altLang="en-US" sz="2000" dirty="0" err="1"/>
              <a:t>Let‘s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try</a:t>
            </a:r>
            <a:r>
              <a:rPr lang="cs-CZ" altLang="en-US" sz="2000" dirty="0"/>
              <a:t> </a:t>
            </a:r>
            <a:r>
              <a:rPr lang="cs-CZ" altLang="en-US" sz="2000" dirty="0" err="1"/>
              <a:t>moving</a:t>
            </a:r>
            <a:r>
              <a:rPr lang="cs-CZ" altLang="en-US" sz="2000" dirty="0"/>
              <a:t> </a:t>
            </a:r>
            <a:r>
              <a:rPr lang="cs-CZ" altLang="en-US" sz="2000" dirty="0" err="1"/>
              <a:t>it</a:t>
            </a:r>
            <a:r>
              <a:rPr lang="cs-CZ" altLang="en-US" sz="2000" dirty="0"/>
              <a:t> </a:t>
            </a:r>
            <a:r>
              <a:rPr lang="cs-CZ" altLang="en-US" sz="2000" dirty="0" err="1"/>
              <a:t>somewhere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else</a:t>
            </a:r>
            <a:r>
              <a:rPr lang="cs-CZ" altLang="en-US" sz="2000" dirty="0" smtClean="0"/>
              <a:t>!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endParaRPr lang="cs-CZ" altLang="en-US" sz="20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/>
              <a:t>NEED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need</a:t>
            </a:r>
            <a:r>
              <a:rPr lang="cs-CZ" altLang="en-US" sz="2000" dirty="0"/>
              <a:t> to study </a:t>
            </a:r>
            <a:r>
              <a:rPr lang="cs-CZ" altLang="en-US" sz="2000" dirty="0" err="1"/>
              <a:t>harder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batteries</a:t>
            </a:r>
            <a:r>
              <a:rPr lang="cs-CZ" altLang="en-US" sz="2000" dirty="0"/>
              <a:t> </a:t>
            </a:r>
            <a:r>
              <a:rPr lang="cs-CZ" altLang="en-US" sz="2000" dirty="0" err="1"/>
              <a:t>need</a:t>
            </a:r>
            <a:r>
              <a:rPr lang="cs-CZ" altLang="en-US" sz="2000" dirty="0"/>
              <a:t> </a:t>
            </a:r>
            <a:r>
              <a:rPr lang="cs-CZ" altLang="en-US" sz="2000" dirty="0" err="1" smtClean="0"/>
              <a:t>changing</a:t>
            </a:r>
            <a:endParaRPr lang="cs-CZ" altLang="en-US" sz="2000" dirty="0" smtClean="0"/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endParaRPr lang="cs-CZ" altLang="en-US" sz="20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b="1" dirty="0"/>
              <a:t>LIKE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like</a:t>
            </a:r>
            <a:r>
              <a:rPr lang="cs-CZ" altLang="en-US" sz="2000" dirty="0"/>
              <a:t> to </a:t>
            </a:r>
            <a:r>
              <a:rPr lang="cs-CZ" altLang="en-US" sz="2000" dirty="0" err="1"/>
              <a:t>keep</a:t>
            </a:r>
            <a:r>
              <a:rPr lang="cs-CZ" altLang="en-US" sz="2000" dirty="0"/>
              <a:t> </a:t>
            </a:r>
            <a:r>
              <a:rPr lang="cs-CZ" altLang="en-US" sz="2000" dirty="0" err="1"/>
              <a:t>the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kitchen</a:t>
            </a:r>
            <a:r>
              <a:rPr lang="cs-CZ" altLang="en-US" sz="2000" dirty="0"/>
              <a:t> </a:t>
            </a:r>
            <a:r>
              <a:rPr lang="cs-CZ" altLang="en-US" sz="2000" dirty="0" err="1"/>
              <a:t>clean</a:t>
            </a:r>
            <a:r>
              <a:rPr lang="cs-CZ" altLang="en-US" sz="2000" dirty="0"/>
              <a:t>.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cs-CZ" altLang="en-US" sz="2000" dirty="0"/>
              <a:t>I </a:t>
            </a:r>
            <a:r>
              <a:rPr lang="cs-CZ" altLang="en-US" sz="2000" dirty="0" err="1"/>
              <a:t>like</a:t>
            </a:r>
            <a:r>
              <a:rPr lang="cs-CZ" altLang="en-US" sz="2000" dirty="0"/>
              <a:t> </a:t>
            </a:r>
            <a:r>
              <a:rPr lang="cs-CZ" altLang="en-US" sz="2000" dirty="0" err="1"/>
              <a:t>swimming</a:t>
            </a:r>
            <a:r>
              <a:rPr lang="cs-CZ" altLang="en-US" sz="2000" dirty="0"/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own</a:t>
            </a:r>
            <a:r>
              <a:rPr lang="cs-CZ" sz="3200" dirty="0" smtClean="0"/>
              <a:t> story </a:t>
            </a:r>
            <a:r>
              <a:rPr lang="cs-CZ" sz="3200" dirty="0" err="1" smtClean="0"/>
              <a:t>using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chosen</a:t>
            </a:r>
            <a:r>
              <a:rPr lang="cs-CZ" sz="3200" dirty="0" smtClean="0"/>
              <a:t> </a:t>
            </a:r>
            <a:r>
              <a:rPr lang="cs-CZ" sz="3200" dirty="0" err="1" smtClean="0"/>
              <a:t>words</a:t>
            </a:r>
            <a:r>
              <a:rPr lang="cs-CZ" sz="3200" dirty="0" smtClean="0"/>
              <a:t> </a:t>
            </a:r>
            <a:r>
              <a:rPr lang="cs-CZ" sz="3200" dirty="0" err="1" smtClean="0"/>
              <a:t>hidden</a:t>
            </a:r>
            <a:r>
              <a:rPr lang="cs-CZ" sz="3200" dirty="0" smtClean="0"/>
              <a:t> </a:t>
            </a:r>
            <a:r>
              <a:rPr lang="cs-CZ" sz="3200" dirty="0" err="1" smtClean="0"/>
              <a:t>under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symbols</a:t>
            </a:r>
            <a:r>
              <a:rPr lang="cs-CZ" sz="3200" dirty="0" smtClean="0"/>
              <a:t>.</a:t>
            </a:r>
            <a:endParaRPr lang="en-US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970" y="1502688"/>
            <a:ext cx="8446751" cy="5355312"/>
          </a:xfrm>
          <a:prstGeom prst="rect">
            <a:avLst/>
          </a:prstGeom>
          <a:noFill/>
        </p:spPr>
        <p:txBody>
          <a:bodyPr wrap="square" numCol="5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MAKE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LET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ASK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BEG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HELP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STOP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IMAGINE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DENY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LEARN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HOPE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KNOW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FORCE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WARN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TEACH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GIVE UP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RISK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FINISH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AIM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FAIL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MANAGE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MISS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ADMIT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FANCY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AVOID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OFFER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658598" y="1496652"/>
            <a:ext cx="914400" cy="923330"/>
            <a:chOff x="658598" y="1496652"/>
            <a:chExt cx="914400" cy="923330"/>
          </a:xfrm>
        </p:grpSpPr>
        <p:sp>
          <p:nvSpPr>
            <p:cNvPr id="8" name="Ovál 7"/>
            <p:cNvSpPr/>
            <p:nvPr/>
          </p:nvSpPr>
          <p:spPr>
            <a:xfrm>
              <a:off x="658598" y="1505582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831103" y="1496652"/>
              <a:ext cx="56938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spc="0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138665" y="2652469"/>
            <a:ext cx="954107" cy="923330"/>
            <a:chOff x="11411764" y="1487722"/>
            <a:chExt cx="954107" cy="923330"/>
          </a:xfrm>
        </p:grpSpPr>
        <p:sp>
          <p:nvSpPr>
            <p:cNvPr id="11" name="Ovál 10"/>
            <p:cNvSpPr/>
            <p:nvPr/>
          </p:nvSpPr>
          <p:spPr>
            <a:xfrm>
              <a:off x="11431618" y="1496652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1411764" y="1487722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10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5553047" y="2583606"/>
            <a:ext cx="914400" cy="923330"/>
            <a:chOff x="9693549" y="4437112"/>
            <a:chExt cx="914400" cy="923330"/>
          </a:xfrm>
        </p:grpSpPr>
        <p:sp>
          <p:nvSpPr>
            <p:cNvPr id="13" name="Ovál 12"/>
            <p:cNvSpPr/>
            <p:nvPr/>
          </p:nvSpPr>
          <p:spPr>
            <a:xfrm>
              <a:off x="9693549" y="4446042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9866055" y="4437112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9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985945" y="2583606"/>
            <a:ext cx="914400" cy="923330"/>
            <a:chOff x="8385087" y="1365920"/>
            <a:chExt cx="914400" cy="923330"/>
          </a:xfrm>
        </p:grpSpPr>
        <p:sp>
          <p:nvSpPr>
            <p:cNvPr id="15" name="Ovál 14"/>
            <p:cNvSpPr/>
            <p:nvPr/>
          </p:nvSpPr>
          <p:spPr>
            <a:xfrm>
              <a:off x="8385087" y="13748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8557592" y="13659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8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400586" y="2643539"/>
            <a:ext cx="955911" cy="932260"/>
            <a:chOff x="8537487" y="1518320"/>
            <a:chExt cx="914400" cy="923330"/>
          </a:xfrm>
        </p:grpSpPr>
        <p:sp>
          <p:nvSpPr>
            <p:cNvPr id="17" name="Ovál 16"/>
            <p:cNvSpPr/>
            <p:nvPr/>
          </p:nvSpPr>
          <p:spPr>
            <a:xfrm>
              <a:off x="8537487" y="15272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8709992" y="15183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7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76970" y="2627448"/>
            <a:ext cx="914400" cy="923330"/>
            <a:chOff x="8689887" y="1670720"/>
            <a:chExt cx="914400" cy="923330"/>
          </a:xfrm>
        </p:grpSpPr>
        <p:sp>
          <p:nvSpPr>
            <p:cNvPr id="19" name="Ovál 18"/>
            <p:cNvSpPr/>
            <p:nvPr/>
          </p:nvSpPr>
          <p:spPr>
            <a:xfrm>
              <a:off x="8689887" y="16796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8862392" y="16707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6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158519" y="1487722"/>
            <a:ext cx="914400" cy="923330"/>
            <a:chOff x="8842287" y="1823120"/>
            <a:chExt cx="914400" cy="923330"/>
          </a:xfrm>
        </p:grpSpPr>
        <p:sp>
          <p:nvSpPr>
            <p:cNvPr id="21" name="Ovál 20"/>
            <p:cNvSpPr/>
            <p:nvPr/>
          </p:nvSpPr>
          <p:spPr>
            <a:xfrm>
              <a:off x="8842287" y="18320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9014792" y="18231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5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553047" y="1490324"/>
            <a:ext cx="914400" cy="923330"/>
            <a:chOff x="8994687" y="1975520"/>
            <a:chExt cx="914400" cy="923330"/>
          </a:xfrm>
        </p:grpSpPr>
        <p:sp>
          <p:nvSpPr>
            <p:cNvPr id="23" name="Ovál 22"/>
            <p:cNvSpPr/>
            <p:nvPr/>
          </p:nvSpPr>
          <p:spPr>
            <a:xfrm>
              <a:off x="8994687" y="19844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9167192" y="19755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4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985945" y="1490324"/>
            <a:ext cx="914400" cy="923330"/>
            <a:chOff x="9147087" y="2127920"/>
            <a:chExt cx="914400" cy="923330"/>
          </a:xfrm>
        </p:grpSpPr>
        <p:sp>
          <p:nvSpPr>
            <p:cNvPr id="25" name="Ovál 24"/>
            <p:cNvSpPr/>
            <p:nvPr/>
          </p:nvSpPr>
          <p:spPr>
            <a:xfrm>
              <a:off x="9147087" y="21368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9319592" y="21279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3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380734" y="1499043"/>
            <a:ext cx="975764" cy="923330"/>
            <a:chOff x="9299487" y="2280320"/>
            <a:chExt cx="914400" cy="923330"/>
          </a:xfrm>
        </p:grpSpPr>
        <p:sp>
          <p:nvSpPr>
            <p:cNvPr id="27" name="Ovál 26"/>
            <p:cNvSpPr/>
            <p:nvPr/>
          </p:nvSpPr>
          <p:spPr>
            <a:xfrm>
              <a:off x="9299487" y="22892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471992" y="2280320"/>
              <a:ext cx="569388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7166834" y="3732074"/>
            <a:ext cx="985941" cy="923330"/>
            <a:chOff x="10648595" y="5661248"/>
            <a:chExt cx="985941" cy="923330"/>
          </a:xfrm>
        </p:grpSpPr>
        <p:sp>
          <p:nvSpPr>
            <p:cNvPr id="61" name="Ovál 60"/>
            <p:cNvSpPr/>
            <p:nvPr/>
          </p:nvSpPr>
          <p:spPr>
            <a:xfrm>
              <a:off x="10720136" y="5670178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10648595" y="5661248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15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5553047" y="3727609"/>
            <a:ext cx="959866" cy="972915"/>
            <a:chOff x="11844844" y="5934670"/>
            <a:chExt cx="959866" cy="972915"/>
          </a:xfrm>
        </p:grpSpPr>
        <p:sp>
          <p:nvSpPr>
            <p:cNvPr id="63" name="Ovál 62"/>
            <p:cNvSpPr/>
            <p:nvPr/>
          </p:nvSpPr>
          <p:spPr>
            <a:xfrm>
              <a:off x="11890310" y="5993185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11844844" y="5934670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14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3943152" y="3741004"/>
            <a:ext cx="957193" cy="923330"/>
            <a:chOff x="11582925" y="3566869"/>
            <a:chExt cx="957193" cy="923330"/>
          </a:xfrm>
        </p:grpSpPr>
        <p:sp>
          <p:nvSpPr>
            <p:cNvPr id="65" name="Ovál 64"/>
            <p:cNvSpPr/>
            <p:nvPr/>
          </p:nvSpPr>
          <p:spPr>
            <a:xfrm>
              <a:off x="11625718" y="3566869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11582925" y="3566869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13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2346365" y="3727609"/>
            <a:ext cx="954107" cy="923330"/>
            <a:chOff x="11523952" y="2618518"/>
            <a:chExt cx="954107" cy="923330"/>
          </a:xfrm>
        </p:grpSpPr>
        <p:sp>
          <p:nvSpPr>
            <p:cNvPr id="67" name="Ovál 66"/>
            <p:cNvSpPr/>
            <p:nvPr/>
          </p:nvSpPr>
          <p:spPr>
            <a:xfrm>
              <a:off x="11563659" y="2627448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11523952" y="2618518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12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676970" y="3736539"/>
            <a:ext cx="915892" cy="923330"/>
            <a:chOff x="10517940" y="3499520"/>
            <a:chExt cx="915892" cy="923330"/>
          </a:xfrm>
        </p:grpSpPr>
        <p:sp>
          <p:nvSpPr>
            <p:cNvPr id="69" name="Ovál 68"/>
            <p:cNvSpPr/>
            <p:nvPr/>
          </p:nvSpPr>
          <p:spPr>
            <a:xfrm>
              <a:off x="10518687" y="3508450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70" name="Obdélník 69"/>
            <p:cNvSpPr/>
            <p:nvPr/>
          </p:nvSpPr>
          <p:spPr>
            <a:xfrm>
              <a:off x="10517940" y="3499520"/>
              <a:ext cx="915892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11</a:t>
              </a:r>
              <a:endPara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618891" y="4797152"/>
            <a:ext cx="954107" cy="923330"/>
            <a:chOff x="10068273" y="1349071"/>
            <a:chExt cx="954107" cy="923330"/>
          </a:xfrm>
        </p:grpSpPr>
        <p:sp>
          <p:nvSpPr>
            <p:cNvPr id="79" name="Ovál 78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10068273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16</a:t>
              </a: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2360880" y="4797152"/>
            <a:ext cx="954107" cy="923330"/>
            <a:chOff x="10068273" y="1349071"/>
            <a:chExt cx="954107" cy="923330"/>
          </a:xfrm>
        </p:grpSpPr>
        <p:sp>
          <p:nvSpPr>
            <p:cNvPr id="83" name="Ovál 82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10068273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17</a:t>
              </a:r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3973684" y="4842548"/>
            <a:ext cx="954107" cy="923330"/>
            <a:chOff x="10068273" y="1349071"/>
            <a:chExt cx="954107" cy="923330"/>
          </a:xfrm>
        </p:grpSpPr>
        <p:sp>
          <p:nvSpPr>
            <p:cNvPr id="86" name="Ovál 85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10068273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18</a:t>
              </a:r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5647550" y="4842548"/>
            <a:ext cx="954107" cy="923330"/>
            <a:chOff x="10068273" y="1349071"/>
            <a:chExt cx="954107" cy="923330"/>
          </a:xfrm>
        </p:grpSpPr>
        <p:sp>
          <p:nvSpPr>
            <p:cNvPr id="89" name="Ovál 88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10068273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19</a:t>
              </a:r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7238375" y="4797152"/>
            <a:ext cx="954107" cy="923330"/>
            <a:chOff x="10068274" y="1349071"/>
            <a:chExt cx="954107" cy="923330"/>
          </a:xfrm>
        </p:grpSpPr>
        <p:sp>
          <p:nvSpPr>
            <p:cNvPr id="92" name="Ovál 91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3" name="Obdélník 92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20</a:t>
              </a:r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7275718" y="5927573"/>
            <a:ext cx="954107" cy="923330"/>
            <a:chOff x="10068274" y="1349071"/>
            <a:chExt cx="954107" cy="923330"/>
          </a:xfrm>
        </p:grpSpPr>
        <p:sp>
          <p:nvSpPr>
            <p:cNvPr id="98" name="Ovál 97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25</a:t>
              </a:r>
            </a:p>
          </p:txBody>
        </p:sp>
      </p:grpSp>
      <p:grpSp>
        <p:nvGrpSpPr>
          <p:cNvPr id="100" name="Skupina 99"/>
          <p:cNvGrpSpPr/>
          <p:nvPr/>
        </p:nvGrpSpPr>
        <p:grpSpPr>
          <a:xfrm>
            <a:off x="5667403" y="5863740"/>
            <a:ext cx="1116023" cy="985499"/>
            <a:chOff x="10068274" y="1349071"/>
            <a:chExt cx="954107" cy="923330"/>
          </a:xfrm>
        </p:grpSpPr>
        <p:sp>
          <p:nvSpPr>
            <p:cNvPr id="101" name="Ovál 100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24</a:t>
              </a:r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4031597" y="5880692"/>
            <a:ext cx="1022725" cy="999247"/>
            <a:chOff x="10068274" y="1349071"/>
            <a:chExt cx="954107" cy="923330"/>
          </a:xfrm>
        </p:grpSpPr>
        <p:sp>
          <p:nvSpPr>
            <p:cNvPr id="104" name="Ovál 103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23</a:t>
              </a:r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2326511" y="5943600"/>
            <a:ext cx="954107" cy="923330"/>
            <a:chOff x="10068274" y="1349071"/>
            <a:chExt cx="954107" cy="923330"/>
          </a:xfrm>
        </p:grpSpPr>
        <p:sp>
          <p:nvSpPr>
            <p:cNvPr id="107" name="Ovál 106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22</a:t>
              </a:r>
            </a:p>
          </p:txBody>
        </p:sp>
      </p:grpSp>
      <p:grpSp>
        <p:nvGrpSpPr>
          <p:cNvPr id="109" name="Skupina 108"/>
          <p:cNvGrpSpPr/>
          <p:nvPr/>
        </p:nvGrpSpPr>
        <p:grpSpPr>
          <a:xfrm>
            <a:off x="567259" y="5934670"/>
            <a:ext cx="954107" cy="923330"/>
            <a:chOff x="10068274" y="1349071"/>
            <a:chExt cx="954107" cy="923330"/>
          </a:xfrm>
        </p:grpSpPr>
        <p:sp>
          <p:nvSpPr>
            <p:cNvPr id="110" name="Ovál 109"/>
            <p:cNvSpPr/>
            <p:nvPr/>
          </p:nvSpPr>
          <p:spPr>
            <a:xfrm>
              <a:off x="10088127" y="1358001"/>
              <a:ext cx="914400" cy="914400"/>
            </a:xfrm>
            <a:prstGeom prst="ellipse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11" name="Obdélník 110"/>
            <p:cNvSpPr/>
            <p:nvPr/>
          </p:nvSpPr>
          <p:spPr>
            <a:xfrm>
              <a:off x="10068274" y="1349071"/>
              <a:ext cx="95410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brightRoom" dir="t"/>
              </a:scene3d>
              <a:sp3d contourW="6350" prstMaterial="plastic">
                <a:bevelT w="20320" h="20320" prst="angle"/>
                <a:contourClr>
                  <a:schemeClr val="accent1">
                    <a:tint val="100000"/>
                    <a:shade val="100000"/>
                    <a:hueMod val="100000"/>
                    <a:satMod val="100000"/>
                  </a:schemeClr>
                </a:contourClr>
              </a:sp3d>
            </a:bodyPr>
            <a:lstStyle/>
            <a:p>
              <a:pPr algn="ctr"/>
              <a:r>
                <a:rPr lang="cs-CZ" sz="5400" b="1" cap="all" dirty="0" smtClean="0">
                  <a:ln/>
                  <a:solidFill>
                    <a:schemeClr val="accent1"/>
                  </a:solidFill>
                  <a:effectLst>
                    <a:outerShdw blurRad="19685" dist="12700" dir="5400000" algn="tl" rotWithShape="0">
                      <a:schemeClr val="accent1">
                        <a:satMod val="130000"/>
                        <a:alpha val="60000"/>
                      </a:schemeClr>
                    </a:outerShdw>
                    <a:reflection blurRad="10000" stA="55000" endPos="48000" dist="500" dir="5400000" sy="-100000" algn="bl" rotWithShape="0"/>
                  </a:effectLst>
                </a:rPr>
                <a:t>21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562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99674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prezentaci byly použity obrázky z galerie Microsoft </a:t>
            </a:r>
            <a:r>
              <a:rPr lang="cs-CZ" sz="2000" dirty="0" err="1" smtClean="0"/>
              <a:t>office</a:t>
            </a:r>
            <a:r>
              <a:rPr lang="cs-CZ" sz="2000" dirty="0" smtClean="0"/>
              <a:t>, včetně webu Office.com.</a:t>
            </a:r>
          </a:p>
          <a:p>
            <a:endParaRPr lang="cs-CZ" sz="2000" dirty="0" smtClean="0"/>
          </a:p>
          <a:p>
            <a:r>
              <a:rPr lang="en-US" sz="2000" dirty="0" err="1"/>
              <a:t>Veškeré</a:t>
            </a:r>
            <a:r>
              <a:rPr lang="en-US" sz="2000" dirty="0"/>
              <a:t> </a:t>
            </a:r>
            <a:r>
              <a:rPr lang="en-US" sz="2000" dirty="0" err="1"/>
              <a:t>texty</a:t>
            </a:r>
            <a:r>
              <a:rPr lang="en-US" sz="2000" dirty="0"/>
              <a:t> a </a:t>
            </a:r>
            <a:r>
              <a:rPr lang="en-US" sz="2000" dirty="0" err="1"/>
              <a:t>úkoly</a:t>
            </a:r>
            <a:r>
              <a:rPr lang="en-US" sz="2000" dirty="0"/>
              <a:t> </a:t>
            </a:r>
            <a:r>
              <a:rPr lang="en-US" sz="2000" dirty="0" err="1"/>
              <a:t>jsou</a:t>
            </a:r>
            <a:r>
              <a:rPr lang="en-US" sz="2000" dirty="0"/>
              <a:t> </a:t>
            </a:r>
            <a:r>
              <a:rPr lang="en-US" sz="2000" dirty="0" err="1"/>
              <a:t>vlastním</a:t>
            </a:r>
            <a:r>
              <a:rPr lang="en-US" sz="2000" dirty="0"/>
              <a:t> </a:t>
            </a:r>
            <a:r>
              <a:rPr lang="en-US" sz="2000" dirty="0" err="1"/>
              <a:t>dílem</a:t>
            </a:r>
            <a:r>
              <a:rPr lang="en-US" sz="2000" dirty="0"/>
              <a:t> </a:t>
            </a:r>
            <a:r>
              <a:rPr lang="en-US" sz="2000" dirty="0" err="1"/>
              <a:t>autorky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924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703</Words>
  <Application>Microsoft Office PowerPoint</Application>
  <PresentationFormat>Předvádění na obrazovce (4:3)</PresentationFormat>
  <Paragraphs>256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Century Schoolbook</vt:lpstr>
      <vt:lpstr>Wingdings</vt:lpstr>
      <vt:lpstr>Motiv systému Office</vt:lpstr>
      <vt:lpstr>VERBAL PHRASES  verb + to infinitive verb + -ing</vt:lpstr>
      <vt:lpstr>Prezentace aplikace PowerPoint</vt:lpstr>
      <vt:lpstr>Anotace</vt:lpstr>
      <vt:lpstr>Verb + -ing</vt:lpstr>
      <vt:lpstr>Verb + to infinitive</vt:lpstr>
      <vt:lpstr>Verb + (object) + to infinitive</vt:lpstr>
      <vt:lpstr>Verbs + object + bare infinitive</vt:lpstr>
      <vt:lpstr>Verb + -ing or to infinitive</vt:lpstr>
      <vt:lpstr>Make your own story using the chosen words hidden under the symbols.</vt:lpstr>
      <vt:lpstr>Zdroje obrázků</vt:lpstr>
    </vt:vector>
  </TitlesOfParts>
  <Company>GL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VERBAL PHRASES  verb + to infinitive verb + -ing</dc:title>
  <dc:creator>kubikoval</dc:creator>
  <cp:lastModifiedBy>kuceroval</cp:lastModifiedBy>
  <cp:revision>19</cp:revision>
  <dcterms:created xsi:type="dcterms:W3CDTF">2013-03-19T09:24:19Z</dcterms:created>
  <dcterms:modified xsi:type="dcterms:W3CDTF">2014-04-22T10:55:55Z</dcterms:modified>
</cp:coreProperties>
</file>