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6" r:id="rId5"/>
    <p:sldId id="267" r:id="rId6"/>
    <p:sldId id="268" r:id="rId7"/>
    <p:sldId id="269" r:id="rId8"/>
    <p:sldId id="265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EB6A4F-E6EA-45DC-A8CD-C51FD08945F4}" type="datetimeFigureOut">
              <a:rPr lang="cs-CZ" smtClean="0"/>
              <a:t>2.1.2012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842053-D0F8-4B4F-9A47-DC9A43E3FB49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DE998F-860C-4A10-8FBC-D3A3F43F9E0D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2.1.2012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office.microsoft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2"/>
          <p:cNvSpPr txBox="1">
            <a:spLocks/>
          </p:cNvSpPr>
          <p:nvPr/>
        </p:nvSpPr>
        <p:spPr>
          <a:xfrm>
            <a:off x="0" y="188640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Vzdělávací oblast:</a:t>
            </a:r>
          </a:p>
        </p:txBody>
      </p:sp>
      <p:sp>
        <p:nvSpPr>
          <p:cNvPr id="3" name="Zástupný symbol pro text 2"/>
          <p:cNvSpPr txBox="1">
            <a:spLocks/>
          </p:cNvSpPr>
          <p:nvPr/>
        </p:nvSpPr>
        <p:spPr>
          <a:xfrm>
            <a:off x="0" y="620688"/>
            <a:ext cx="2483768" cy="7200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Stupeň základního vzdělávání:</a:t>
            </a:r>
          </a:p>
        </p:txBody>
      </p:sp>
      <p:sp>
        <p:nvSpPr>
          <p:cNvPr id="4" name="Zástupný symbol pro text 2"/>
          <p:cNvSpPr txBox="1">
            <a:spLocks/>
          </p:cNvSpPr>
          <p:nvPr/>
        </p:nvSpPr>
        <p:spPr>
          <a:xfrm>
            <a:off x="0" y="1304764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Vzdělávací obor:</a:t>
            </a:r>
          </a:p>
        </p:txBody>
      </p:sp>
      <p:sp>
        <p:nvSpPr>
          <p:cNvPr id="5" name="Zástupný symbol pro text 2"/>
          <p:cNvSpPr txBox="1">
            <a:spLocks/>
          </p:cNvSpPr>
          <p:nvPr/>
        </p:nvSpPr>
        <p:spPr>
          <a:xfrm>
            <a:off x="0" y="1862826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Tematický okruh:</a:t>
            </a:r>
          </a:p>
        </p:txBody>
      </p:sp>
      <p:sp>
        <p:nvSpPr>
          <p:cNvPr id="6" name="Zástupný symbol pro text 2"/>
          <p:cNvSpPr txBox="1">
            <a:spLocks/>
          </p:cNvSpPr>
          <p:nvPr/>
        </p:nvSpPr>
        <p:spPr>
          <a:xfrm>
            <a:off x="0" y="2420888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Téma:</a:t>
            </a:r>
          </a:p>
        </p:txBody>
      </p:sp>
      <p:sp>
        <p:nvSpPr>
          <p:cNvPr id="7" name="Zástupný symbol pro text 2"/>
          <p:cNvSpPr txBox="1">
            <a:spLocks/>
          </p:cNvSpPr>
          <p:nvPr/>
        </p:nvSpPr>
        <p:spPr>
          <a:xfrm>
            <a:off x="0" y="2978950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Autor:</a:t>
            </a:r>
          </a:p>
        </p:txBody>
      </p:sp>
      <p:sp>
        <p:nvSpPr>
          <p:cNvPr id="8" name="Zástupný symbol pro text 2"/>
          <p:cNvSpPr txBox="1">
            <a:spLocks/>
          </p:cNvSpPr>
          <p:nvPr/>
        </p:nvSpPr>
        <p:spPr>
          <a:xfrm>
            <a:off x="0" y="3537012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cs-CZ" sz="2000" dirty="0" smtClean="0">
                <a:solidFill>
                  <a:schemeClr val="tx1">
                    <a:tint val="75000"/>
                  </a:schemeClr>
                </a:solidFill>
              </a:rPr>
              <a:t>Období vzniku</a:t>
            </a: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</p:txBody>
      </p:sp>
      <p:sp>
        <p:nvSpPr>
          <p:cNvPr id="9" name="Zástupný symbol pro text 2"/>
          <p:cNvSpPr txBox="1">
            <a:spLocks/>
          </p:cNvSpPr>
          <p:nvPr/>
        </p:nvSpPr>
        <p:spPr>
          <a:xfrm>
            <a:off x="0" y="4095074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Určeno pro ročník:</a:t>
            </a:r>
          </a:p>
        </p:txBody>
      </p:sp>
      <p:sp>
        <p:nvSpPr>
          <p:cNvPr id="10" name="Zástupný symbol pro text 2"/>
          <p:cNvSpPr txBox="1">
            <a:spLocks/>
          </p:cNvSpPr>
          <p:nvPr/>
        </p:nvSpPr>
        <p:spPr>
          <a:xfrm>
            <a:off x="0" y="4653136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Anotace:</a:t>
            </a:r>
          </a:p>
        </p:txBody>
      </p:sp>
      <p:grpSp>
        <p:nvGrpSpPr>
          <p:cNvPr id="11" name="Skupina 10"/>
          <p:cNvGrpSpPr/>
          <p:nvPr/>
        </p:nvGrpSpPr>
        <p:grpSpPr>
          <a:xfrm>
            <a:off x="1691680" y="260648"/>
            <a:ext cx="7128792" cy="6048672"/>
            <a:chOff x="1440160" y="260648"/>
            <a:chExt cx="7128792" cy="6048672"/>
          </a:xfrm>
        </p:grpSpPr>
        <p:sp>
          <p:nvSpPr>
            <p:cNvPr id="12" name="Nadpis 1"/>
            <p:cNvSpPr txBox="1">
              <a:spLocks/>
            </p:cNvSpPr>
            <p:nvPr/>
          </p:nvSpPr>
          <p:spPr>
            <a:xfrm>
              <a:off x="3600400" y="836712"/>
              <a:ext cx="2808312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1.</a:t>
              </a:r>
            </a:p>
          </p:txBody>
        </p:sp>
        <p:sp>
          <p:nvSpPr>
            <p:cNvPr id="13" name="Nadpis 1"/>
            <p:cNvSpPr txBox="1">
              <a:spLocks/>
            </p:cNvSpPr>
            <p:nvPr/>
          </p:nvSpPr>
          <p:spPr>
            <a:xfrm>
              <a:off x="2556284" y="260648"/>
              <a:ext cx="4896544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Matematika a její aplikace</a:t>
              </a:r>
            </a:p>
          </p:txBody>
        </p:sp>
        <p:sp>
          <p:nvSpPr>
            <p:cNvPr id="14" name="Nadpis 1"/>
            <p:cNvSpPr txBox="1">
              <a:spLocks/>
            </p:cNvSpPr>
            <p:nvPr/>
          </p:nvSpPr>
          <p:spPr>
            <a:xfrm>
              <a:off x="2790056" y="1340768"/>
              <a:ext cx="4429000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 fontScale="6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40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Matematika a její aplikace</a:t>
              </a:r>
            </a:p>
          </p:txBody>
        </p:sp>
        <p:sp>
          <p:nvSpPr>
            <p:cNvPr id="15" name="Nadpis 1"/>
            <p:cNvSpPr txBox="1">
              <a:spLocks/>
            </p:cNvSpPr>
            <p:nvPr/>
          </p:nvSpPr>
          <p:spPr>
            <a:xfrm>
              <a:off x="1980220" y="1916832"/>
              <a:ext cx="6048672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Geometrie v rovině a prostoru</a:t>
              </a:r>
            </a:p>
          </p:txBody>
        </p:sp>
        <p:sp>
          <p:nvSpPr>
            <p:cNvPr id="16" name="Nadpis 1"/>
            <p:cNvSpPr txBox="1">
              <a:spLocks/>
            </p:cNvSpPr>
            <p:nvPr/>
          </p:nvSpPr>
          <p:spPr>
            <a:xfrm>
              <a:off x="2574032" y="2492896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Čáry, typy čar</a:t>
              </a:r>
              <a:endParaRPr kumimoji="0" lang="cs-CZ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7" name="Nadpis 1"/>
            <p:cNvSpPr txBox="1">
              <a:spLocks/>
            </p:cNvSpPr>
            <p:nvPr/>
          </p:nvSpPr>
          <p:spPr>
            <a:xfrm>
              <a:off x="2574032" y="3068960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MGR. Hana Slaná</a:t>
              </a:r>
            </a:p>
          </p:txBody>
        </p:sp>
        <p:sp>
          <p:nvSpPr>
            <p:cNvPr id="18" name="Nadpis 1"/>
            <p:cNvSpPr txBox="1">
              <a:spLocks/>
            </p:cNvSpPr>
            <p:nvPr/>
          </p:nvSpPr>
          <p:spPr>
            <a:xfrm>
              <a:off x="2574032" y="3573016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cs-CZ" sz="2400" b="1" cap="all" dirty="0" smtClean="0">
                  <a:latin typeface="+mj-lt"/>
                  <a:ea typeface="+mj-ea"/>
                  <a:cs typeface="+mj-cs"/>
                </a:rPr>
                <a:t>Srpen 2011</a:t>
              </a:r>
              <a:endParaRPr kumimoji="0" lang="cs-CZ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9" name="Nadpis 1"/>
            <p:cNvSpPr txBox="1">
              <a:spLocks/>
            </p:cNvSpPr>
            <p:nvPr/>
          </p:nvSpPr>
          <p:spPr>
            <a:xfrm>
              <a:off x="2574032" y="4149080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cs-CZ" sz="2400" b="1" cap="all" noProof="0" dirty="0" smtClean="0">
                  <a:latin typeface="+mj-lt"/>
                  <a:ea typeface="+mj-ea"/>
                  <a:cs typeface="+mj-cs"/>
                </a:rPr>
                <a:t>3</a:t>
              </a: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.- 5.</a:t>
              </a:r>
              <a:endParaRPr kumimoji="0" lang="cs-CZ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20" name="Nadpis 1"/>
            <p:cNvSpPr txBox="1">
              <a:spLocks/>
            </p:cNvSpPr>
            <p:nvPr/>
          </p:nvSpPr>
          <p:spPr>
            <a:xfrm>
              <a:off x="1440160" y="4725144"/>
              <a:ext cx="7128792" cy="1584176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Prezentace </a:t>
              </a:r>
              <a:r>
                <a:rPr lang="cs-CZ" sz="2400" b="1" cap="all" dirty="0" smtClean="0">
                  <a:latin typeface="+mj-lt"/>
                  <a:ea typeface="+mj-ea"/>
                  <a:cs typeface="+mj-cs"/>
                </a:rPr>
                <a:t>je určena k </a:t>
              </a:r>
              <a:r>
                <a:rPr lang="cs-CZ" sz="2400" b="1" cap="all" dirty="0" smtClean="0">
                  <a:latin typeface="+mj-lt"/>
                  <a:ea typeface="+mj-ea"/>
                  <a:cs typeface="+mj-cs"/>
                </a:rPr>
                <a:t>typologii čar.</a:t>
              </a:r>
              <a:endParaRPr kumimoji="0" lang="cs-CZ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aoblený obdélník 1"/>
          <p:cNvSpPr/>
          <p:nvPr/>
        </p:nvSpPr>
        <p:spPr>
          <a:xfrm>
            <a:off x="1187624" y="2492896"/>
            <a:ext cx="6624736" cy="144016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Nadpis 1"/>
          <p:cNvSpPr>
            <a:spLocks noGrp="1"/>
          </p:cNvSpPr>
          <p:nvPr/>
        </p:nvSpPr>
        <p:spPr>
          <a:xfrm>
            <a:off x="683568" y="2636912"/>
            <a:ext cx="7772400" cy="1045811"/>
          </a:xfrm>
          <a:prstGeom prst="rect">
            <a:avLst/>
          </a:prstGeom>
          <a:noFill/>
        </p:spPr>
        <p:txBody>
          <a:bodyPr anchor="t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sz="4400">
                <a:solidFill>
                  <a:schemeClr val="tx2">
                    <a:shade val="80000"/>
                    <a:satMod val="150000"/>
                  </a:schemeClr>
                </a:solidFill>
                <a:latin typeface="+mj-lt"/>
                <a:ea typeface="+mj-ea"/>
                <a:cs typeface="+mj-cs"/>
              </a:defRPr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en-US" sz="6200" b="1" kern="1200" cap="none" spc="0" dirty="0" smtClean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lt"/>
                <a:cs typeface="+mj-lt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5300" b="1">
                <a:solidFill>
                  <a:srgbClr val="171B73"/>
                </a:solidFill>
                <a:latin typeface="Bodoni MT" pitchFamily="18" charset="0"/>
                <a:ea typeface="Bodoni MT" pitchFamily="18" charset="0"/>
                <a:cs typeface="Bodoni MT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5300" b="1">
                <a:solidFill>
                  <a:srgbClr val="171B73"/>
                </a:solidFill>
                <a:latin typeface="Bodoni MT" pitchFamily="18" charset="0"/>
                <a:ea typeface="Bodoni MT" pitchFamily="18" charset="0"/>
                <a:cs typeface="Bodoni MT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5300" b="1">
                <a:solidFill>
                  <a:srgbClr val="171B73"/>
                </a:solidFill>
                <a:latin typeface="Bodoni MT" pitchFamily="18" charset="0"/>
                <a:ea typeface="Bodoni MT" pitchFamily="18" charset="0"/>
                <a:cs typeface="Bodoni MT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5300" b="1">
                <a:solidFill>
                  <a:srgbClr val="171B73"/>
                </a:solidFill>
                <a:latin typeface="Bodoni MT" pitchFamily="18" charset="0"/>
                <a:ea typeface="Bodoni MT" pitchFamily="18" charset="0"/>
                <a:cs typeface="Bodoni MT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5300" b="1">
                <a:solidFill>
                  <a:srgbClr val="171B73"/>
                </a:solidFill>
                <a:latin typeface="Bodoni MT" pitchFamily="18" charset="0"/>
                <a:ea typeface="Bodoni MT" pitchFamily="18" charset="0"/>
                <a:cs typeface="Bodoni MT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5300" b="1">
                <a:solidFill>
                  <a:srgbClr val="171B73"/>
                </a:solidFill>
                <a:latin typeface="Bodoni MT" pitchFamily="18" charset="0"/>
                <a:ea typeface="Bodoni MT" pitchFamily="18" charset="0"/>
                <a:cs typeface="Bodoni MT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5300" b="1">
                <a:solidFill>
                  <a:srgbClr val="171B73"/>
                </a:solidFill>
                <a:latin typeface="Bodoni MT" pitchFamily="18" charset="0"/>
                <a:ea typeface="Bodoni MT" pitchFamily="18" charset="0"/>
                <a:cs typeface="Bodoni MT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5300" b="1">
                <a:solidFill>
                  <a:srgbClr val="171B73"/>
                </a:solidFill>
                <a:latin typeface="Bodoni MT" pitchFamily="18" charset="0"/>
                <a:ea typeface="Bodoni MT" pitchFamily="18" charset="0"/>
                <a:cs typeface="Bodoni MT" pitchFamily="18" charset="0"/>
              </a:defRPr>
            </a:lvl9pPr>
          </a:lstStyle>
          <a:p>
            <a:pPr eaLnBrk="1" hangingPunct="1">
              <a:defRPr/>
            </a:pPr>
            <a:r>
              <a:rPr lang="cs-CZ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Typy čar</a:t>
            </a:r>
            <a:endParaRPr lang="cs-CZ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Podnadpis 2"/>
          <p:cNvSpPr>
            <a:spLocks noGrp="1"/>
          </p:cNvSpPr>
          <p:nvPr/>
        </p:nvSpPr>
        <p:spPr bwMode="auto">
          <a:xfrm>
            <a:off x="419100" y="677069"/>
            <a:ext cx="8305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b" anchorCtr="0" compatLnSpc="1">
            <a:prstTxWarp prst="textNoShape">
              <a:avLst/>
            </a:prstTxWarp>
            <a:normAutofit/>
          </a:bodyPr>
          <a:lstStyle>
            <a:defPPr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defPPr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defRPr lang="en-US" sz="2200" b="0">
                <a:solidFill>
                  <a:schemeClr val="tx2">
                    <a:shade val="55000"/>
                  </a:schemeClr>
                </a:solidFill>
                <a:effectLst/>
                <a:latin typeface="+mn-lt"/>
                <a:ea typeface="+mn-lt"/>
                <a:cs typeface="+mn-lt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None/>
              <a:defRPr sz="2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43D1F"/>
              </a:buClr>
              <a:buFont typeface="Wingdings 2" pitchFamily="18" charset="2"/>
              <a:buNone/>
              <a:defRPr sz="20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42469"/>
              </a:buClr>
              <a:buFont typeface="Wingdings 2" pitchFamily="18" charset="2"/>
              <a:buNone/>
              <a:defRPr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B309B"/>
              </a:buClr>
              <a:buFont typeface="Wingdings 2" pitchFamily="18" charset="2"/>
              <a:buNone/>
              <a:defRPr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  <a:lvl6pPr marL="2286000" indent="0" algn="ctr" eaLnBrk="1" hangingPunct="1">
              <a:buClr>
                <a:schemeClr val="accent6"/>
              </a:buClr>
              <a:buFont typeface="Wingdings 2" pitchFamily="18" charset="2"/>
              <a:buNone/>
              <a:defRPr lang="en-US" sz="1600" baseline="0" smtClean="0">
                <a:latin typeface="+mn-lt"/>
              </a:defRPr>
            </a:lvl6pPr>
            <a:lvl7pPr marL="2743200" indent="0" algn="ctr" eaLnBrk="1" hangingPunct="1">
              <a:buClr>
                <a:schemeClr val="tx2"/>
              </a:buClr>
              <a:buFont typeface="Wingdings 2" pitchFamily="18" charset="2"/>
              <a:buNone/>
              <a:defRPr lang="en-US" sz="1600" baseline="0" smtClean="0">
                <a:latin typeface="+mn-lt"/>
              </a:defRPr>
            </a:lvl7pPr>
            <a:lvl8pPr marL="3200400" indent="0" algn="ctr" eaLnBrk="1" hangingPunct="1">
              <a:buClr>
                <a:schemeClr val="accent2"/>
              </a:buClr>
              <a:buFont typeface="Wingdings 2" pitchFamily="18" charset="2"/>
              <a:buNone/>
              <a:defRPr sz="1600" baseline="0">
                <a:latin typeface="+mn-lt"/>
              </a:defRPr>
            </a:lvl8pPr>
            <a:lvl9pPr marL="3657600" indent="0" algn="ctr" eaLnBrk="1" hangingPunct="1">
              <a:buClr>
                <a:schemeClr val="accent1"/>
              </a:buClr>
              <a:buFont typeface="Wingdings 2" pitchFamily="18" charset="2"/>
              <a:buNone/>
              <a:defRPr sz="1400" baseline="0">
                <a:latin typeface="+mn-lt"/>
              </a:defRPr>
            </a:lvl9pPr>
          </a:lstStyle>
          <a:p>
            <a:pPr eaLnBrk="1" hangingPunct="1">
              <a:defRPr/>
            </a:pPr>
            <a:r>
              <a:rPr lang="cs-CZ" sz="2000" dirty="0" smtClean="0"/>
              <a:t>VY_42_INOVACE_21_Typy a druhy čar</a:t>
            </a:r>
            <a:endParaRPr lang="cs-CZ" sz="20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1800" y="4796632"/>
            <a:ext cx="57181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ovéPole 13"/>
          <p:cNvSpPr txBox="1"/>
          <p:nvPr/>
        </p:nvSpPr>
        <p:spPr>
          <a:xfrm>
            <a:off x="899592" y="188640"/>
            <a:ext cx="69127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b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Dokážeš </a:t>
            </a:r>
            <a:r>
              <a:rPr lang="cs-CZ" sz="3200" b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přiřadit pojmenování obrázku?</a:t>
            </a:r>
            <a:endParaRPr lang="cs-CZ" sz="3200" b="1" dirty="0">
              <a:ln w="12700">
                <a:solidFill>
                  <a:srgbClr val="00B050"/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9" name="Přímá spojovací čára 8"/>
          <p:cNvCxnSpPr/>
          <p:nvPr/>
        </p:nvCxnSpPr>
        <p:spPr>
          <a:xfrm>
            <a:off x="611560" y="2996952"/>
            <a:ext cx="7956376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Volný tvar 11"/>
          <p:cNvSpPr/>
          <p:nvPr/>
        </p:nvSpPr>
        <p:spPr>
          <a:xfrm>
            <a:off x="3779912" y="3284984"/>
            <a:ext cx="4699000" cy="3180862"/>
          </a:xfrm>
          <a:custGeom>
            <a:avLst/>
            <a:gdLst>
              <a:gd name="connsiteX0" fmla="*/ 0 w 4699000"/>
              <a:gd name="connsiteY0" fmla="*/ 293078 h 3180862"/>
              <a:gd name="connsiteX1" fmla="*/ 1043354 w 4699000"/>
              <a:gd name="connsiteY1" fmla="*/ 105508 h 3180862"/>
              <a:gd name="connsiteX2" fmla="*/ 1418492 w 4699000"/>
              <a:gd name="connsiteY2" fmla="*/ 926124 h 3180862"/>
              <a:gd name="connsiteX3" fmla="*/ 2543907 w 4699000"/>
              <a:gd name="connsiteY3" fmla="*/ 211016 h 3180862"/>
              <a:gd name="connsiteX4" fmla="*/ 2860431 w 4699000"/>
              <a:gd name="connsiteY4" fmla="*/ 1793631 h 3180862"/>
              <a:gd name="connsiteX5" fmla="*/ 2227384 w 4699000"/>
              <a:gd name="connsiteY5" fmla="*/ 1031631 h 3180862"/>
              <a:gd name="connsiteX6" fmla="*/ 1629507 w 4699000"/>
              <a:gd name="connsiteY6" fmla="*/ 1981201 h 3180862"/>
              <a:gd name="connsiteX7" fmla="*/ 691661 w 4699000"/>
              <a:gd name="connsiteY7" fmla="*/ 1348154 h 3180862"/>
              <a:gd name="connsiteX8" fmla="*/ 1207477 w 4699000"/>
              <a:gd name="connsiteY8" fmla="*/ 2473570 h 3180862"/>
              <a:gd name="connsiteX9" fmla="*/ 4243754 w 4699000"/>
              <a:gd name="connsiteY9" fmla="*/ 2848708 h 3180862"/>
              <a:gd name="connsiteX10" fmla="*/ 3938954 w 4699000"/>
              <a:gd name="connsiteY10" fmla="*/ 480647 h 3180862"/>
              <a:gd name="connsiteX11" fmla="*/ 3962400 w 4699000"/>
              <a:gd name="connsiteY11" fmla="*/ 328247 h 3180862"/>
              <a:gd name="connsiteX12" fmla="*/ 3950677 w 4699000"/>
              <a:gd name="connsiteY12" fmla="*/ 246185 h 3180862"/>
              <a:gd name="connsiteX13" fmla="*/ 3962400 w 4699000"/>
              <a:gd name="connsiteY13" fmla="*/ 293078 h 318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699000" h="3180862">
                <a:moveTo>
                  <a:pt x="0" y="293078"/>
                </a:moveTo>
                <a:cubicBezTo>
                  <a:pt x="403469" y="146539"/>
                  <a:pt x="806939" y="0"/>
                  <a:pt x="1043354" y="105508"/>
                </a:cubicBezTo>
                <a:cubicBezTo>
                  <a:pt x="1279769" y="211016"/>
                  <a:pt x="1168400" y="908539"/>
                  <a:pt x="1418492" y="926124"/>
                </a:cubicBezTo>
                <a:cubicBezTo>
                  <a:pt x="1668584" y="943709"/>
                  <a:pt x="2303584" y="66432"/>
                  <a:pt x="2543907" y="211016"/>
                </a:cubicBezTo>
                <a:cubicBezTo>
                  <a:pt x="2784230" y="355600"/>
                  <a:pt x="2913185" y="1656862"/>
                  <a:pt x="2860431" y="1793631"/>
                </a:cubicBezTo>
                <a:cubicBezTo>
                  <a:pt x="2807677" y="1930400"/>
                  <a:pt x="2432538" y="1000369"/>
                  <a:pt x="2227384" y="1031631"/>
                </a:cubicBezTo>
                <a:cubicBezTo>
                  <a:pt x="2022230" y="1062893"/>
                  <a:pt x="1885461" y="1928447"/>
                  <a:pt x="1629507" y="1981201"/>
                </a:cubicBezTo>
                <a:cubicBezTo>
                  <a:pt x="1373553" y="2033955"/>
                  <a:pt x="761999" y="1266093"/>
                  <a:pt x="691661" y="1348154"/>
                </a:cubicBezTo>
                <a:cubicBezTo>
                  <a:pt x="621323" y="1430215"/>
                  <a:pt x="615462" y="2223478"/>
                  <a:pt x="1207477" y="2473570"/>
                </a:cubicBezTo>
                <a:cubicBezTo>
                  <a:pt x="1799493" y="2723662"/>
                  <a:pt x="3788508" y="3180862"/>
                  <a:pt x="4243754" y="2848708"/>
                </a:cubicBezTo>
                <a:cubicBezTo>
                  <a:pt x="4699000" y="2516554"/>
                  <a:pt x="3985846" y="900724"/>
                  <a:pt x="3938954" y="480647"/>
                </a:cubicBezTo>
                <a:cubicBezTo>
                  <a:pt x="3892062" y="60570"/>
                  <a:pt x="3960446" y="367324"/>
                  <a:pt x="3962400" y="328247"/>
                </a:cubicBezTo>
                <a:cubicBezTo>
                  <a:pt x="3964354" y="289170"/>
                  <a:pt x="3950677" y="252046"/>
                  <a:pt x="3950677" y="246185"/>
                </a:cubicBezTo>
                <a:cubicBezTo>
                  <a:pt x="3950677" y="240324"/>
                  <a:pt x="3956538" y="266701"/>
                  <a:pt x="3962400" y="293078"/>
                </a:cubicBezTo>
              </a:path>
            </a:pathLst>
          </a:cu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Volný tvar 12"/>
          <p:cNvSpPr/>
          <p:nvPr/>
        </p:nvSpPr>
        <p:spPr>
          <a:xfrm>
            <a:off x="1195754" y="1910862"/>
            <a:ext cx="7467600" cy="361238"/>
          </a:xfrm>
          <a:custGeom>
            <a:avLst/>
            <a:gdLst>
              <a:gd name="connsiteX0" fmla="*/ 0 w 7467600"/>
              <a:gd name="connsiteY0" fmla="*/ 199292 h 361238"/>
              <a:gd name="connsiteX1" fmla="*/ 281354 w 7467600"/>
              <a:gd name="connsiteY1" fmla="*/ 211015 h 361238"/>
              <a:gd name="connsiteX2" fmla="*/ 316523 w 7467600"/>
              <a:gd name="connsiteY2" fmla="*/ 222738 h 361238"/>
              <a:gd name="connsiteX3" fmla="*/ 457200 w 7467600"/>
              <a:gd name="connsiteY3" fmla="*/ 234461 h 361238"/>
              <a:gd name="connsiteX4" fmla="*/ 773723 w 7467600"/>
              <a:gd name="connsiteY4" fmla="*/ 257907 h 361238"/>
              <a:gd name="connsiteX5" fmla="*/ 867508 w 7467600"/>
              <a:gd name="connsiteY5" fmla="*/ 269630 h 361238"/>
              <a:gd name="connsiteX6" fmla="*/ 1137138 w 7467600"/>
              <a:gd name="connsiteY6" fmla="*/ 293076 h 361238"/>
              <a:gd name="connsiteX7" fmla="*/ 1559169 w 7467600"/>
              <a:gd name="connsiteY7" fmla="*/ 293076 h 361238"/>
              <a:gd name="connsiteX8" fmla="*/ 1840523 w 7467600"/>
              <a:gd name="connsiteY8" fmla="*/ 304800 h 361238"/>
              <a:gd name="connsiteX9" fmla="*/ 2649415 w 7467600"/>
              <a:gd name="connsiteY9" fmla="*/ 293076 h 361238"/>
              <a:gd name="connsiteX10" fmla="*/ 2965938 w 7467600"/>
              <a:gd name="connsiteY10" fmla="*/ 269630 h 361238"/>
              <a:gd name="connsiteX11" fmla="*/ 3575538 w 7467600"/>
              <a:gd name="connsiteY11" fmla="*/ 281353 h 361238"/>
              <a:gd name="connsiteX12" fmla="*/ 3681046 w 7467600"/>
              <a:gd name="connsiteY12" fmla="*/ 293076 h 361238"/>
              <a:gd name="connsiteX13" fmla="*/ 3786554 w 7467600"/>
              <a:gd name="connsiteY13" fmla="*/ 316523 h 361238"/>
              <a:gd name="connsiteX14" fmla="*/ 3845169 w 7467600"/>
              <a:gd name="connsiteY14" fmla="*/ 328246 h 361238"/>
              <a:gd name="connsiteX15" fmla="*/ 4021015 w 7467600"/>
              <a:gd name="connsiteY15" fmla="*/ 339969 h 361238"/>
              <a:gd name="connsiteX16" fmla="*/ 4138246 w 7467600"/>
              <a:gd name="connsiteY16" fmla="*/ 339969 h 361238"/>
              <a:gd name="connsiteX17" fmla="*/ 4173415 w 7467600"/>
              <a:gd name="connsiteY17" fmla="*/ 316523 h 361238"/>
              <a:gd name="connsiteX18" fmla="*/ 4267200 w 7467600"/>
              <a:gd name="connsiteY18" fmla="*/ 304800 h 361238"/>
              <a:gd name="connsiteX19" fmla="*/ 4325815 w 7467600"/>
              <a:gd name="connsiteY19" fmla="*/ 293076 h 361238"/>
              <a:gd name="connsiteX20" fmla="*/ 4372708 w 7467600"/>
              <a:gd name="connsiteY20" fmla="*/ 281353 h 361238"/>
              <a:gd name="connsiteX21" fmla="*/ 4443046 w 7467600"/>
              <a:gd name="connsiteY21" fmla="*/ 269630 h 361238"/>
              <a:gd name="connsiteX22" fmla="*/ 4513384 w 7467600"/>
              <a:gd name="connsiteY22" fmla="*/ 246184 h 361238"/>
              <a:gd name="connsiteX23" fmla="*/ 4560277 w 7467600"/>
              <a:gd name="connsiteY23" fmla="*/ 234461 h 361238"/>
              <a:gd name="connsiteX24" fmla="*/ 4595446 w 7467600"/>
              <a:gd name="connsiteY24" fmla="*/ 211015 h 361238"/>
              <a:gd name="connsiteX25" fmla="*/ 4700954 w 7467600"/>
              <a:gd name="connsiteY25" fmla="*/ 187569 h 361238"/>
              <a:gd name="connsiteX26" fmla="*/ 4759569 w 7467600"/>
              <a:gd name="connsiteY26" fmla="*/ 175846 h 361238"/>
              <a:gd name="connsiteX27" fmla="*/ 4853354 w 7467600"/>
              <a:gd name="connsiteY27" fmla="*/ 128953 h 361238"/>
              <a:gd name="connsiteX28" fmla="*/ 4911969 w 7467600"/>
              <a:gd name="connsiteY28" fmla="*/ 93784 h 361238"/>
              <a:gd name="connsiteX29" fmla="*/ 5017477 w 7467600"/>
              <a:gd name="connsiteY29" fmla="*/ 70338 h 361238"/>
              <a:gd name="connsiteX30" fmla="*/ 5193323 w 7467600"/>
              <a:gd name="connsiteY30" fmla="*/ 23446 h 361238"/>
              <a:gd name="connsiteX31" fmla="*/ 5310554 w 7467600"/>
              <a:gd name="connsiteY31" fmla="*/ 11723 h 361238"/>
              <a:gd name="connsiteX32" fmla="*/ 5345723 w 7467600"/>
              <a:gd name="connsiteY32" fmla="*/ 0 h 361238"/>
              <a:gd name="connsiteX33" fmla="*/ 5638800 w 7467600"/>
              <a:gd name="connsiteY33" fmla="*/ 23446 h 361238"/>
              <a:gd name="connsiteX34" fmla="*/ 5685692 w 7467600"/>
              <a:gd name="connsiteY34" fmla="*/ 46892 h 361238"/>
              <a:gd name="connsiteX35" fmla="*/ 5744308 w 7467600"/>
              <a:gd name="connsiteY35" fmla="*/ 82061 h 361238"/>
              <a:gd name="connsiteX36" fmla="*/ 5920154 w 7467600"/>
              <a:gd name="connsiteY36" fmla="*/ 117230 h 361238"/>
              <a:gd name="connsiteX37" fmla="*/ 6002215 w 7467600"/>
              <a:gd name="connsiteY37" fmla="*/ 140676 h 361238"/>
              <a:gd name="connsiteX38" fmla="*/ 6072554 w 7467600"/>
              <a:gd name="connsiteY38" fmla="*/ 164123 h 361238"/>
              <a:gd name="connsiteX39" fmla="*/ 6307015 w 7467600"/>
              <a:gd name="connsiteY39" fmla="*/ 175846 h 361238"/>
              <a:gd name="connsiteX40" fmla="*/ 6400800 w 7467600"/>
              <a:gd name="connsiteY40" fmla="*/ 187569 h 361238"/>
              <a:gd name="connsiteX41" fmla="*/ 6435969 w 7467600"/>
              <a:gd name="connsiteY41" fmla="*/ 222738 h 361238"/>
              <a:gd name="connsiteX42" fmla="*/ 6705600 w 7467600"/>
              <a:gd name="connsiteY42" fmla="*/ 257907 h 361238"/>
              <a:gd name="connsiteX43" fmla="*/ 7022123 w 7467600"/>
              <a:gd name="connsiteY43" fmla="*/ 293076 h 361238"/>
              <a:gd name="connsiteX44" fmla="*/ 7151077 w 7467600"/>
              <a:gd name="connsiteY44" fmla="*/ 328246 h 361238"/>
              <a:gd name="connsiteX45" fmla="*/ 7467600 w 7467600"/>
              <a:gd name="connsiteY45" fmla="*/ 339969 h 361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7467600" h="361238">
                <a:moveTo>
                  <a:pt x="0" y="199292"/>
                </a:moveTo>
                <a:cubicBezTo>
                  <a:pt x="93785" y="203200"/>
                  <a:pt x="187744" y="204081"/>
                  <a:pt x="281354" y="211015"/>
                </a:cubicBezTo>
                <a:cubicBezTo>
                  <a:pt x="293677" y="211928"/>
                  <a:pt x="304274" y="221105"/>
                  <a:pt x="316523" y="222738"/>
                </a:cubicBezTo>
                <a:cubicBezTo>
                  <a:pt x="363165" y="228957"/>
                  <a:pt x="410404" y="229535"/>
                  <a:pt x="457200" y="234461"/>
                </a:cubicBezTo>
                <a:cubicBezTo>
                  <a:pt x="725249" y="262677"/>
                  <a:pt x="204330" y="229438"/>
                  <a:pt x="773723" y="257907"/>
                </a:cubicBezTo>
                <a:cubicBezTo>
                  <a:pt x="804985" y="261815"/>
                  <a:pt x="836132" y="266778"/>
                  <a:pt x="867508" y="269630"/>
                </a:cubicBezTo>
                <a:cubicBezTo>
                  <a:pt x="1259214" y="305239"/>
                  <a:pt x="853062" y="261512"/>
                  <a:pt x="1137138" y="293076"/>
                </a:cubicBezTo>
                <a:cubicBezTo>
                  <a:pt x="1298176" y="346758"/>
                  <a:pt x="1123663" y="293076"/>
                  <a:pt x="1559169" y="293076"/>
                </a:cubicBezTo>
                <a:cubicBezTo>
                  <a:pt x="1653035" y="293076"/>
                  <a:pt x="1746738" y="300892"/>
                  <a:pt x="1840523" y="304800"/>
                </a:cubicBezTo>
                <a:lnTo>
                  <a:pt x="2649415" y="293076"/>
                </a:lnTo>
                <a:cubicBezTo>
                  <a:pt x="2924127" y="287168"/>
                  <a:pt x="2844220" y="310203"/>
                  <a:pt x="2965938" y="269630"/>
                </a:cubicBezTo>
                <a:lnTo>
                  <a:pt x="3575538" y="281353"/>
                </a:lnTo>
                <a:cubicBezTo>
                  <a:pt x="3610905" y="282513"/>
                  <a:pt x="3646142" y="287259"/>
                  <a:pt x="3681046" y="293076"/>
                </a:cubicBezTo>
                <a:cubicBezTo>
                  <a:pt x="3716583" y="298999"/>
                  <a:pt x="3751326" y="308974"/>
                  <a:pt x="3786554" y="316523"/>
                </a:cubicBezTo>
                <a:cubicBezTo>
                  <a:pt x="3806037" y="320698"/>
                  <a:pt x="3825343" y="326263"/>
                  <a:pt x="3845169" y="328246"/>
                </a:cubicBezTo>
                <a:cubicBezTo>
                  <a:pt x="3903623" y="334091"/>
                  <a:pt x="3962400" y="336061"/>
                  <a:pt x="4021015" y="339969"/>
                </a:cubicBezTo>
                <a:cubicBezTo>
                  <a:pt x="4071935" y="356942"/>
                  <a:pt x="4067348" y="361238"/>
                  <a:pt x="4138246" y="339969"/>
                </a:cubicBezTo>
                <a:cubicBezTo>
                  <a:pt x="4151741" y="335921"/>
                  <a:pt x="4159822" y="320230"/>
                  <a:pt x="4173415" y="316523"/>
                </a:cubicBezTo>
                <a:cubicBezTo>
                  <a:pt x="4203810" y="308234"/>
                  <a:pt x="4236061" y="309591"/>
                  <a:pt x="4267200" y="304800"/>
                </a:cubicBezTo>
                <a:cubicBezTo>
                  <a:pt x="4286894" y="301770"/>
                  <a:pt x="4306364" y="297399"/>
                  <a:pt x="4325815" y="293076"/>
                </a:cubicBezTo>
                <a:cubicBezTo>
                  <a:pt x="4341543" y="289581"/>
                  <a:pt x="4356909" y="284513"/>
                  <a:pt x="4372708" y="281353"/>
                </a:cubicBezTo>
                <a:cubicBezTo>
                  <a:pt x="4396016" y="276691"/>
                  <a:pt x="4419986" y="275395"/>
                  <a:pt x="4443046" y="269630"/>
                </a:cubicBezTo>
                <a:cubicBezTo>
                  <a:pt x="4467022" y="263636"/>
                  <a:pt x="4489712" y="253286"/>
                  <a:pt x="4513384" y="246184"/>
                </a:cubicBezTo>
                <a:cubicBezTo>
                  <a:pt x="4528817" y="241554"/>
                  <a:pt x="4544646" y="238369"/>
                  <a:pt x="4560277" y="234461"/>
                </a:cubicBezTo>
                <a:cubicBezTo>
                  <a:pt x="4572000" y="226646"/>
                  <a:pt x="4582844" y="217316"/>
                  <a:pt x="4595446" y="211015"/>
                </a:cubicBezTo>
                <a:cubicBezTo>
                  <a:pt x="4624975" y="196251"/>
                  <a:pt x="4672652" y="192715"/>
                  <a:pt x="4700954" y="187569"/>
                </a:cubicBezTo>
                <a:cubicBezTo>
                  <a:pt x="4720558" y="184005"/>
                  <a:pt x="4740031" y="179754"/>
                  <a:pt x="4759569" y="175846"/>
                </a:cubicBezTo>
                <a:cubicBezTo>
                  <a:pt x="4790831" y="160215"/>
                  <a:pt x="4823383" y="146935"/>
                  <a:pt x="4853354" y="128953"/>
                </a:cubicBezTo>
                <a:cubicBezTo>
                  <a:pt x="4872892" y="117230"/>
                  <a:pt x="4891147" y="103038"/>
                  <a:pt x="4911969" y="93784"/>
                </a:cubicBezTo>
                <a:cubicBezTo>
                  <a:pt x="4928690" y="86353"/>
                  <a:pt x="5004282" y="73937"/>
                  <a:pt x="5017477" y="70338"/>
                </a:cubicBezTo>
                <a:cubicBezTo>
                  <a:pt x="5127342" y="40375"/>
                  <a:pt x="5055893" y="45145"/>
                  <a:pt x="5193323" y="23446"/>
                </a:cubicBezTo>
                <a:cubicBezTo>
                  <a:pt x="5232114" y="17321"/>
                  <a:pt x="5271477" y="15631"/>
                  <a:pt x="5310554" y="11723"/>
                </a:cubicBezTo>
                <a:cubicBezTo>
                  <a:pt x="5322277" y="7815"/>
                  <a:pt x="5333366" y="0"/>
                  <a:pt x="5345723" y="0"/>
                </a:cubicBezTo>
                <a:cubicBezTo>
                  <a:pt x="5467880" y="0"/>
                  <a:pt x="5530391" y="9895"/>
                  <a:pt x="5638800" y="23446"/>
                </a:cubicBezTo>
                <a:cubicBezTo>
                  <a:pt x="5654431" y="31261"/>
                  <a:pt x="5670416" y="38405"/>
                  <a:pt x="5685692" y="46892"/>
                </a:cubicBezTo>
                <a:cubicBezTo>
                  <a:pt x="5705610" y="57958"/>
                  <a:pt x="5722483" y="75514"/>
                  <a:pt x="5744308" y="82061"/>
                </a:cubicBezTo>
                <a:cubicBezTo>
                  <a:pt x="5801563" y="99237"/>
                  <a:pt x="5863445" y="98327"/>
                  <a:pt x="5920154" y="117230"/>
                </a:cubicBezTo>
                <a:cubicBezTo>
                  <a:pt x="6038367" y="156634"/>
                  <a:pt x="5854988" y="96507"/>
                  <a:pt x="6002215" y="140676"/>
                </a:cubicBezTo>
                <a:cubicBezTo>
                  <a:pt x="6025887" y="147778"/>
                  <a:pt x="6047870" y="162889"/>
                  <a:pt x="6072554" y="164123"/>
                </a:cubicBezTo>
                <a:lnTo>
                  <a:pt x="6307015" y="175846"/>
                </a:lnTo>
                <a:cubicBezTo>
                  <a:pt x="6338277" y="179754"/>
                  <a:pt x="6371192" y="176802"/>
                  <a:pt x="6400800" y="187569"/>
                </a:cubicBezTo>
                <a:cubicBezTo>
                  <a:pt x="6416381" y="193235"/>
                  <a:pt x="6420064" y="218060"/>
                  <a:pt x="6435969" y="222738"/>
                </a:cubicBezTo>
                <a:cubicBezTo>
                  <a:pt x="6493708" y="239720"/>
                  <a:pt x="6635716" y="247425"/>
                  <a:pt x="6705600" y="257907"/>
                </a:cubicBezTo>
                <a:cubicBezTo>
                  <a:pt x="6965494" y="296891"/>
                  <a:pt x="6691575" y="272417"/>
                  <a:pt x="7022123" y="293076"/>
                </a:cubicBezTo>
                <a:cubicBezTo>
                  <a:pt x="7065108" y="304799"/>
                  <a:pt x="7107478" y="319067"/>
                  <a:pt x="7151077" y="328246"/>
                </a:cubicBezTo>
                <a:cubicBezTo>
                  <a:pt x="7250503" y="349178"/>
                  <a:pt x="7373684" y="339969"/>
                  <a:pt x="7467600" y="339969"/>
                </a:cubicBez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Vývojový diagram: spojka 14"/>
          <p:cNvSpPr/>
          <p:nvPr/>
        </p:nvSpPr>
        <p:spPr>
          <a:xfrm>
            <a:off x="467544" y="5085184"/>
            <a:ext cx="1368152" cy="1224136"/>
          </a:xfrm>
          <a:prstGeom prst="flowChartConnector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pSp>
        <p:nvGrpSpPr>
          <p:cNvPr id="20" name="Skupina 19"/>
          <p:cNvGrpSpPr/>
          <p:nvPr/>
        </p:nvGrpSpPr>
        <p:grpSpPr>
          <a:xfrm>
            <a:off x="1115616" y="3789040"/>
            <a:ext cx="3888432" cy="2808312"/>
            <a:chOff x="1115616" y="3789040"/>
            <a:chExt cx="3888432" cy="2808312"/>
          </a:xfrm>
        </p:grpSpPr>
        <p:cxnSp>
          <p:nvCxnSpPr>
            <p:cNvPr id="11" name="Pravoúhlá spojovací čára 10"/>
            <p:cNvCxnSpPr/>
            <p:nvPr/>
          </p:nvCxnSpPr>
          <p:spPr>
            <a:xfrm rot="16200000" flipH="1">
              <a:off x="1079612" y="3825044"/>
              <a:ext cx="1080120" cy="1008112"/>
            </a:xfrm>
            <a:prstGeom prst="bentConnector3">
              <a:avLst>
                <a:gd name="adj1" fmla="val 50000"/>
              </a:avLst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Pravoúhlá spojovací čára 16"/>
            <p:cNvCxnSpPr/>
            <p:nvPr/>
          </p:nvCxnSpPr>
          <p:spPr>
            <a:xfrm>
              <a:off x="2123728" y="4869160"/>
              <a:ext cx="1584176" cy="1008112"/>
            </a:xfrm>
            <a:prstGeom prst="bentConnector3">
              <a:avLst>
                <a:gd name="adj1" fmla="val 50000"/>
              </a:avLst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Pravoúhlá spojovací čára 18"/>
            <p:cNvCxnSpPr/>
            <p:nvPr/>
          </p:nvCxnSpPr>
          <p:spPr>
            <a:xfrm>
              <a:off x="3707904" y="5877272"/>
              <a:ext cx="1296144" cy="720080"/>
            </a:xfrm>
            <a:prstGeom prst="bentConnector3">
              <a:avLst>
                <a:gd name="adj1" fmla="val 50000"/>
              </a:avLst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ovéPole 20"/>
          <p:cNvSpPr txBox="1"/>
          <p:nvPr/>
        </p:nvSpPr>
        <p:spPr>
          <a:xfrm>
            <a:off x="2195736" y="1340768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čára</a:t>
            </a:r>
            <a:endParaRPr lang="cs-CZ" sz="2000" b="1" dirty="0">
              <a:ln w="12700">
                <a:solidFill>
                  <a:srgbClr val="00B050"/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TextovéPole 21"/>
          <p:cNvSpPr txBox="1"/>
          <p:nvPr/>
        </p:nvSpPr>
        <p:spPr>
          <a:xfrm>
            <a:off x="323528" y="836712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lomená čára</a:t>
            </a:r>
            <a:endParaRPr lang="cs-CZ" sz="2000" b="1" dirty="0">
              <a:ln w="12700">
                <a:solidFill>
                  <a:srgbClr val="00B050"/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TextovéPole 22"/>
          <p:cNvSpPr txBox="1"/>
          <p:nvPr/>
        </p:nvSpPr>
        <p:spPr>
          <a:xfrm>
            <a:off x="5940152" y="1196752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křivka</a:t>
            </a:r>
            <a:endParaRPr lang="cs-CZ" sz="2000" b="1" dirty="0">
              <a:ln w="12700">
                <a:solidFill>
                  <a:srgbClr val="00B050"/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TextovéPole 23"/>
          <p:cNvSpPr txBox="1"/>
          <p:nvPr/>
        </p:nvSpPr>
        <p:spPr>
          <a:xfrm>
            <a:off x="3707904" y="836712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přímka</a:t>
            </a:r>
            <a:endParaRPr lang="cs-CZ" sz="2000" b="1" dirty="0">
              <a:ln w="12700">
                <a:solidFill>
                  <a:srgbClr val="00B050"/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TextovéPole 24"/>
          <p:cNvSpPr txBox="1"/>
          <p:nvPr/>
        </p:nvSpPr>
        <p:spPr>
          <a:xfrm>
            <a:off x="611560" y="5517232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křivka</a:t>
            </a:r>
            <a:endParaRPr lang="cs-CZ" sz="2000" b="1" dirty="0">
              <a:ln w="12700">
                <a:solidFill>
                  <a:srgbClr val="00B050"/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62 0.03379 L 0.0434 0.45393 " pathEditMode="relative" ptsTypes="AA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61 0.03379 L 0.29531 0.08634 " pathEditMode="relative" ptsTypes="AA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0.03379 L -0.05121 0.27523 " pathEditMode="relative" ptsTypes="AA">
                                      <p:cBhvr>
                                        <p:cTn id="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6 0.0338 L 0.09063 0.64283 " pathEditMode="relative" ptsTypes="AA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Spojte čísla čárou</a:t>
            </a:r>
            <a:endParaRPr lang="cs-CZ" dirty="0"/>
          </a:p>
        </p:txBody>
      </p:sp>
      <p:sp>
        <p:nvSpPr>
          <p:cNvPr id="3" name="Elipsa 2"/>
          <p:cNvSpPr/>
          <p:nvPr/>
        </p:nvSpPr>
        <p:spPr>
          <a:xfrm>
            <a:off x="5004048" y="1628800"/>
            <a:ext cx="360040" cy="36004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Elipsa 3"/>
          <p:cNvSpPr/>
          <p:nvPr/>
        </p:nvSpPr>
        <p:spPr>
          <a:xfrm>
            <a:off x="2555776" y="1844824"/>
            <a:ext cx="360040" cy="36004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Elipsa 4"/>
          <p:cNvSpPr/>
          <p:nvPr/>
        </p:nvSpPr>
        <p:spPr>
          <a:xfrm>
            <a:off x="3131840" y="2492896"/>
            <a:ext cx="360040" cy="36004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Elipsa 5"/>
          <p:cNvSpPr/>
          <p:nvPr/>
        </p:nvSpPr>
        <p:spPr>
          <a:xfrm>
            <a:off x="3131840" y="4005064"/>
            <a:ext cx="360040" cy="36004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Elipsa 6"/>
          <p:cNvSpPr/>
          <p:nvPr/>
        </p:nvSpPr>
        <p:spPr>
          <a:xfrm>
            <a:off x="2339752" y="3284984"/>
            <a:ext cx="360040" cy="36004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3347864" y="1340768"/>
            <a:ext cx="360040" cy="36004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Elipsa 8"/>
          <p:cNvSpPr/>
          <p:nvPr/>
        </p:nvSpPr>
        <p:spPr>
          <a:xfrm>
            <a:off x="5796136" y="3212976"/>
            <a:ext cx="360040" cy="36004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Elipsa 9"/>
          <p:cNvSpPr/>
          <p:nvPr/>
        </p:nvSpPr>
        <p:spPr>
          <a:xfrm>
            <a:off x="4211960" y="1772816"/>
            <a:ext cx="360040" cy="36004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Elipsa 10"/>
          <p:cNvSpPr/>
          <p:nvPr/>
        </p:nvSpPr>
        <p:spPr>
          <a:xfrm>
            <a:off x="5940152" y="1340768"/>
            <a:ext cx="360040" cy="36004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Elipsa 11"/>
          <p:cNvSpPr/>
          <p:nvPr/>
        </p:nvSpPr>
        <p:spPr>
          <a:xfrm>
            <a:off x="6372200" y="2276872"/>
            <a:ext cx="360040" cy="36004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Elipsa 12"/>
          <p:cNvSpPr/>
          <p:nvPr/>
        </p:nvSpPr>
        <p:spPr>
          <a:xfrm>
            <a:off x="3923928" y="6021288"/>
            <a:ext cx="360040" cy="36004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Elipsa 13"/>
          <p:cNvSpPr/>
          <p:nvPr/>
        </p:nvSpPr>
        <p:spPr>
          <a:xfrm>
            <a:off x="3851920" y="3789040"/>
            <a:ext cx="360040" cy="36004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Elipsa 14"/>
          <p:cNvSpPr/>
          <p:nvPr/>
        </p:nvSpPr>
        <p:spPr>
          <a:xfrm>
            <a:off x="3923928" y="4941168"/>
            <a:ext cx="360040" cy="36004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Elipsa 15"/>
          <p:cNvSpPr/>
          <p:nvPr/>
        </p:nvSpPr>
        <p:spPr>
          <a:xfrm>
            <a:off x="4788024" y="3933056"/>
            <a:ext cx="360040" cy="36004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Elipsa 16"/>
          <p:cNvSpPr/>
          <p:nvPr/>
        </p:nvSpPr>
        <p:spPr>
          <a:xfrm>
            <a:off x="5796136" y="4005064"/>
            <a:ext cx="360040" cy="36004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Elipsa 17"/>
          <p:cNvSpPr/>
          <p:nvPr/>
        </p:nvSpPr>
        <p:spPr>
          <a:xfrm>
            <a:off x="5076056" y="6021288"/>
            <a:ext cx="360040" cy="36004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Elipsa 18"/>
          <p:cNvSpPr/>
          <p:nvPr/>
        </p:nvSpPr>
        <p:spPr>
          <a:xfrm>
            <a:off x="5004048" y="5013176"/>
            <a:ext cx="360040" cy="36004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1" name="Přímá spojovací čára 20"/>
          <p:cNvCxnSpPr>
            <a:stCxn id="13" idx="6"/>
            <a:endCxn id="18" idx="2"/>
          </p:cNvCxnSpPr>
          <p:nvPr/>
        </p:nvCxnSpPr>
        <p:spPr>
          <a:xfrm>
            <a:off x="4283968" y="6201308"/>
            <a:ext cx="79208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TextovéPole 28"/>
          <p:cNvSpPr txBox="1"/>
          <p:nvPr/>
        </p:nvSpPr>
        <p:spPr>
          <a:xfrm>
            <a:off x="5148064" y="602128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30" name="TextovéPole 29"/>
          <p:cNvSpPr txBox="1"/>
          <p:nvPr/>
        </p:nvSpPr>
        <p:spPr>
          <a:xfrm>
            <a:off x="3131840" y="40050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31" name="TextovéPole 30"/>
          <p:cNvSpPr txBox="1"/>
          <p:nvPr/>
        </p:nvSpPr>
        <p:spPr>
          <a:xfrm>
            <a:off x="2339752" y="328498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32" name="TextovéPole 31"/>
          <p:cNvSpPr txBox="1"/>
          <p:nvPr/>
        </p:nvSpPr>
        <p:spPr>
          <a:xfrm>
            <a:off x="2555776" y="184482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33" name="TextovéPole 32"/>
          <p:cNvSpPr txBox="1"/>
          <p:nvPr/>
        </p:nvSpPr>
        <p:spPr>
          <a:xfrm>
            <a:off x="3131840" y="24928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34" name="TextovéPole 33"/>
          <p:cNvSpPr txBox="1"/>
          <p:nvPr/>
        </p:nvSpPr>
        <p:spPr>
          <a:xfrm>
            <a:off x="3347864" y="13407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35" name="TextovéPole 34"/>
          <p:cNvSpPr txBox="1"/>
          <p:nvPr/>
        </p:nvSpPr>
        <p:spPr>
          <a:xfrm>
            <a:off x="5004048" y="501317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36" name="TextovéPole 35"/>
          <p:cNvSpPr txBox="1"/>
          <p:nvPr/>
        </p:nvSpPr>
        <p:spPr>
          <a:xfrm>
            <a:off x="5796136" y="4005064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14</a:t>
            </a:r>
            <a:endParaRPr lang="cs-CZ" dirty="0"/>
          </a:p>
        </p:txBody>
      </p:sp>
      <p:sp>
        <p:nvSpPr>
          <p:cNvPr id="37" name="TextovéPole 36"/>
          <p:cNvSpPr txBox="1"/>
          <p:nvPr/>
        </p:nvSpPr>
        <p:spPr>
          <a:xfrm>
            <a:off x="4788024" y="393305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15</a:t>
            </a:r>
            <a:endParaRPr lang="cs-CZ" dirty="0"/>
          </a:p>
        </p:txBody>
      </p:sp>
      <p:sp>
        <p:nvSpPr>
          <p:cNvPr id="38" name="TextovéPole 37"/>
          <p:cNvSpPr txBox="1"/>
          <p:nvPr/>
        </p:nvSpPr>
        <p:spPr>
          <a:xfrm>
            <a:off x="3851920" y="378904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39" name="TextovéPole 38"/>
          <p:cNvSpPr txBox="1"/>
          <p:nvPr/>
        </p:nvSpPr>
        <p:spPr>
          <a:xfrm>
            <a:off x="3923928" y="49411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40" name="TextovéPole 39"/>
          <p:cNvSpPr txBox="1"/>
          <p:nvPr/>
        </p:nvSpPr>
        <p:spPr>
          <a:xfrm>
            <a:off x="3923928" y="602128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41" name="TextovéPole 40"/>
          <p:cNvSpPr txBox="1"/>
          <p:nvPr/>
        </p:nvSpPr>
        <p:spPr>
          <a:xfrm>
            <a:off x="5004048" y="162880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10</a:t>
            </a:r>
            <a:endParaRPr lang="cs-CZ" dirty="0"/>
          </a:p>
        </p:txBody>
      </p:sp>
      <p:sp>
        <p:nvSpPr>
          <p:cNvPr id="42" name="TextovéPole 41"/>
          <p:cNvSpPr txBox="1"/>
          <p:nvPr/>
        </p:nvSpPr>
        <p:spPr>
          <a:xfrm>
            <a:off x="4211960" y="177281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9</a:t>
            </a:r>
            <a:endParaRPr lang="cs-CZ" dirty="0"/>
          </a:p>
        </p:txBody>
      </p:sp>
      <p:sp>
        <p:nvSpPr>
          <p:cNvPr id="43" name="TextovéPole 42"/>
          <p:cNvSpPr txBox="1"/>
          <p:nvPr/>
        </p:nvSpPr>
        <p:spPr>
          <a:xfrm>
            <a:off x="5940152" y="134076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11</a:t>
            </a:r>
            <a:endParaRPr lang="cs-CZ" dirty="0"/>
          </a:p>
        </p:txBody>
      </p:sp>
      <p:sp>
        <p:nvSpPr>
          <p:cNvPr id="44" name="TextovéPole 43"/>
          <p:cNvSpPr txBox="1"/>
          <p:nvPr/>
        </p:nvSpPr>
        <p:spPr>
          <a:xfrm>
            <a:off x="5796136" y="321297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13</a:t>
            </a:r>
            <a:endParaRPr lang="cs-CZ" dirty="0"/>
          </a:p>
        </p:txBody>
      </p:sp>
      <p:sp>
        <p:nvSpPr>
          <p:cNvPr id="45" name="TextovéPole 44"/>
          <p:cNvSpPr txBox="1"/>
          <p:nvPr/>
        </p:nvSpPr>
        <p:spPr>
          <a:xfrm>
            <a:off x="6372200" y="2276872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12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Spojte čísla křivkou</a:t>
            </a:r>
            <a:endParaRPr kumimoji="0" lang="cs-CZ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Elipsa 3"/>
          <p:cNvSpPr/>
          <p:nvPr/>
        </p:nvSpPr>
        <p:spPr>
          <a:xfrm>
            <a:off x="4211960" y="2636912"/>
            <a:ext cx="360040" cy="36004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TextovéPole 23"/>
          <p:cNvSpPr txBox="1"/>
          <p:nvPr/>
        </p:nvSpPr>
        <p:spPr>
          <a:xfrm>
            <a:off x="4211960" y="26369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46" name="Elipsa 45"/>
          <p:cNvSpPr/>
          <p:nvPr/>
        </p:nvSpPr>
        <p:spPr>
          <a:xfrm>
            <a:off x="4860032" y="2996952"/>
            <a:ext cx="360040" cy="36004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7" name="TextovéPole 46"/>
          <p:cNvSpPr txBox="1"/>
          <p:nvPr/>
        </p:nvSpPr>
        <p:spPr>
          <a:xfrm>
            <a:off x="4860032" y="299695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49" name="Elipsa 48"/>
          <p:cNvSpPr/>
          <p:nvPr/>
        </p:nvSpPr>
        <p:spPr>
          <a:xfrm>
            <a:off x="4644008" y="3717032"/>
            <a:ext cx="360040" cy="36004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0" name="TextovéPole 49"/>
          <p:cNvSpPr txBox="1"/>
          <p:nvPr/>
        </p:nvSpPr>
        <p:spPr>
          <a:xfrm>
            <a:off x="4644008" y="371703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52" name="Elipsa 51"/>
          <p:cNvSpPr/>
          <p:nvPr/>
        </p:nvSpPr>
        <p:spPr>
          <a:xfrm>
            <a:off x="3347864" y="2708920"/>
            <a:ext cx="360040" cy="36004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5" name="Elipsa 54"/>
          <p:cNvSpPr/>
          <p:nvPr/>
        </p:nvSpPr>
        <p:spPr>
          <a:xfrm>
            <a:off x="3203848" y="3645024"/>
            <a:ext cx="360040" cy="36004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6" name="TextovéPole 55"/>
          <p:cNvSpPr txBox="1"/>
          <p:nvPr/>
        </p:nvSpPr>
        <p:spPr>
          <a:xfrm>
            <a:off x="3203848" y="364502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58" name="Elipsa 57"/>
          <p:cNvSpPr/>
          <p:nvPr/>
        </p:nvSpPr>
        <p:spPr>
          <a:xfrm>
            <a:off x="3707904" y="4149080"/>
            <a:ext cx="360040" cy="36004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9" name="TextovéPole 58"/>
          <p:cNvSpPr txBox="1"/>
          <p:nvPr/>
        </p:nvSpPr>
        <p:spPr>
          <a:xfrm>
            <a:off x="3707904" y="41490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61" name="Elipsa 60"/>
          <p:cNvSpPr/>
          <p:nvPr/>
        </p:nvSpPr>
        <p:spPr>
          <a:xfrm>
            <a:off x="4355976" y="2132856"/>
            <a:ext cx="360040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2" name="TextovéPole 61"/>
          <p:cNvSpPr txBox="1"/>
          <p:nvPr/>
        </p:nvSpPr>
        <p:spPr>
          <a:xfrm>
            <a:off x="4355976" y="213285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64" name="Elipsa 63"/>
          <p:cNvSpPr/>
          <p:nvPr/>
        </p:nvSpPr>
        <p:spPr>
          <a:xfrm>
            <a:off x="4788024" y="1628800"/>
            <a:ext cx="360040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5" name="TextovéPole 64"/>
          <p:cNvSpPr txBox="1"/>
          <p:nvPr/>
        </p:nvSpPr>
        <p:spPr>
          <a:xfrm>
            <a:off x="4788024" y="16288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67" name="Elipsa 66"/>
          <p:cNvSpPr/>
          <p:nvPr/>
        </p:nvSpPr>
        <p:spPr>
          <a:xfrm>
            <a:off x="5436096" y="1556792"/>
            <a:ext cx="360040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8" name="TextovéPole 67"/>
          <p:cNvSpPr txBox="1"/>
          <p:nvPr/>
        </p:nvSpPr>
        <p:spPr>
          <a:xfrm>
            <a:off x="5436096" y="155679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9</a:t>
            </a:r>
            <a:endParaRPr lang="cs-CZ" dirty="0"/>
          </a:p>
        </p:txBody>
      </p:sp>
      <p:sp>
        <p:nvSpPr>
          <p:cNvPr id="70" name="Elipsa 69"/>
          <p:cNvSpPr/>
          <p:nvPr/>
        </p:nvSpPr>
        <p:spPr>
          <a:xfrm>
            <a:off x="5364088" y="2348880"/>
            <a:ext cx="360040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1" name="TextovéPole 70"/>
          <p:cNvSpPr txBox="1"/>
          <p:nvPr/>
        </p:nvSpPr>
        <p:spPr>
          <a:xfrm>
            <a:off x="5364088" y="234888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10</a:t>
            </a:r>
            <a:endParaRPr lang="cs-CZ" dirty="0"/>
          </a:p>
        </p:txBody>
      </p:sp>
      <p:sp>
        <p:nvSpPr>
          <p:cNvPr id="73" name="Elipsa 72"/>
          <p:cNvSpPr/>
          <p:nvPr/>
        </p:nvSpPr>
        <p:spPr>
          <a:xfrm>
            <a:off x="5220072" y="3717032"/>
            <a:ext cx="360040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4" name="TextovéPole 73"/>
          <p:cNvSpPr txBox="1"/>
          <p:nvPr/>
        </p:nvSpPr>
        <p:spPr>
          <a:xfrm>
            <a:off x="5220072" y="371703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76" name="Elipsa 75"/>
          <p:cNvSpPr/>
          <p:nvPr/>
        </p:nvSpPr>
        <p:spPr>
          <a:xfrm>
            <a:off x="5940152" y="4437112"/>
            <a:ext cx="360040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7" name="TextovéPole 76"/>
          <p:cNvSpPr txBox="1"/>
          <p:nvPr/>
        </p:nvSpPr>
        <p:spPr>
          <a:xfrm>
            <a:off x="5940152" y="44371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79" name="Elipsa 78"/>
          <p:cNvSpPr/>
          <p:nvPr/>
        </p:nvSpPr>
        <p:spPr>
          <a:xfrm>
            <a:off x="4716016" y="4797152"/>
            <a:ext cx="360040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0" name="TextovéPole 79"/>
          <p:cNvSpPr txBox="1"/>
          <p:nvPr/>
        </p:nvSpPr>
        <p:spPr>
          <a:xfrm>
            <a:off x="4716016" y="479715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82" name="Elipsa 81"/>
          <p:cNvSpPr/>
          <p:nvPr/>
        </p:nvSpPr>
        <p:spPr>
          <a:xfrm>
            <a:off x="2483768" y="5085184"/>
            <a:ext cx="360040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3" name="TextovéPole 82"/>
          <p:cNvSpPr txBox="1"/>
          <p:nvPr/>
        </p:nvSpPr>
        <p:spPr>
          <a:xfrm>
            <a:off x="2483768" y="508518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85" name="Elipsa 84"/>
          <p:cNvSpPr/>
          <p:nvPr/>
        </p:nvSpPr>
        <p:spPr>
          <a:xfrm>
            <a:off x="3491880" y="4869160"/>
            <a:ext cx="360040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6" name="TextovéPole 85"/>
          <p:cNvSpPr txBox="1"/>
          <p:nvPr/>
        </p:nvSpPr>
        <p:spPr>
          <a:xfrm>
            <a:off x="3491880" y="486916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88" name="Elipsa 87"/>
          <p:cNvSpPr/>
          <p:nvPr/>
        </p:nvSpPr>
        <p:spPr>
          <a:xfrm>
            <a:off x="1547664" y="2996952"/>
            <a:ext cx="360040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9" name="TextovéPole 88"/>
          <p:cNvSpPr txBox="1"/>
          <p:nvPr/>
        </p:nvSpPr>
        <p:spPr>
          <a:xfrm>
            <a:off x="1547664" y="2996952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10</a:t>
            </a:r>
            <a:endParaRPr lang="cs-CZ" dirty="0"/>
          </a:p>
        </p:txBody>
      </p:sp>
      <p:sp>
        <p:nvSpPr>
          <p:cNvPr id="91" name="Elipsa 90"/>
          <p:cNvSpPr/>
          <p:nvPr/>
        </p:nvSpPr>
        <p:spPr>
          <a:xfrm>
            <a:off x="2555776" y="3356992"/>
            <a:ext cx="360040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2" name="TextovéPole 91"/>
          <p:cNvSpPr txBox="1"/>
          <p:nvPr/>
        </p:nvSpPr>
        <p:spPr>
          <a:xfrm>
            <a:off x="2555776" y="335699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9</a:t>
            </a:r>
            <a:endParaRPr lang="cs-CZ" dirty="0"/>
          </a:p>
        </p:txBody>
      </p:sp>
      <p:sp>
        <p:nvSpPr>
          <p:cNvPr id="94" name="Elipsa 93"/>
          <p:cNvSpPr/>
          <p:nvPr/>
        </p:nvSpPr>
        <p:spPr>
          <a:xfrm>
            <a:off x="2483768" y="4365104"/>
            <a:ext cx="360040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5" name="TextovéPole 94"/>
          <p:cNvSpPr txBox="1"/>
          <p:nvPr/>
        </p:nvSpPr>
        <p:spPr>
          <a:xfrm>
            <a:off x="2483768" y="43651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97" name="Elipsa 96"/>
          <p:cNvSpPr/>
          <p:nvPr/>
        </p:nvSpPr>
        <p:spPr>
          <a:xfrm>
            <a:off x="2771800" y="1988840"/>
            <a:ext cx="360040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8" name="TextovéPole 97"/>
          <p:cNvSpPr txBox="1"/>
          <p:nvPr/>
        </p:nvSpPr>
        <p:spPr>
          <a:xfrm>
            <a:off x="2771800" y="198884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12</a:t>
            </a:r>
            <a:endParaRPr lang="cs-CZ" dirty="0"/>
          </a:p>
        </p:txBody>
      </p:sp>
      <p:sp>
        <p:nvSpPr>
          <p:cNvPr id="100" name="Elipsa 99"/>
          <p:cNvSpPr/>
          <p:nvPr/>
        </p:nvSpPr>
        <p:spPr>
          <a:xfrm>
            <a:off x="1763688" y="1988840"/>
            <a:ext cx="360040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1" name="TextovéPole 100"/>
          <p:cNvSpPr txBox="1"/>
          <p:nvPr/>
        </p:nvSpPr>
        <p:spPr>
          <a:xfrm>
            <a:off x="1763688" y="198884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11</a:t>
            </a:r>
            <a:endParaRPr lang="cs-CZ" dirty="0"/>
          </a:p>
        </p:txBody>
      </p:sp>
      <p:sp>
        <p:nvSpPr>
          <p:cNvPr id="104" name="Volný tvar 103"/>
          <p:cNvSpPr/>
          <p:nvPr/>
        </p:nvSpPr>
        <p:spPr>
          <a:xfrm>
            <a:off x="5189220" y="2708910"/>
            <a:ext cx="337185" cy="413385"/>
          </a:xfrm>
          <a:custGeom>
            <a:avLst/>
            <a:gdLst>
              <a:gd name="connsiteX0" fmla="*/ 285750 w 337185"/>
              <a:gd name="connsiteY0" fmla="*/ 0 h 413385"/>
              <a:gd name="connsiteX1" fmla="*/ 297180 w 337185"/>
              <a:gd name="connsiteY1" fmla="*/ 251460 h 413385"/>
              <a:gd name="connsiteX2" fmla="*/ 45720 w 337185"/>
              <a:gd name="connsiteY2" fmla="*/ 388620 h 413385"/>
              <a:gd name="connsiteX3" fmla="*/ 22860 w 337185"/>
              <a:gd name="connsiteY3" fmla="*/ 400050 h 41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185" h="413385">
                <a:moveTo>
                  <a:pt x="285750" y="0"/>
                </a:moveTo>
                <a:cubicBezTo>
                  <a:pt x="311467" y="93345"/>
                  <a:pt x="337185" y="186690"/>
                  <a:pt x="297180" y="251460"/>
                </a:cubicBezTo>
                <a:cubicBezTo>
                  <a:pt x="257175" y="316230"/>
                  <a:pt x="91440" y="363855"/>
                  <a:pt x="45720" y="388620"/>
                </a:cubicBezTo>
                <a:cubicBezTo>
                  <a:pt x="0" y="413385"/>
                  <a:pt x="11430" y="406717"/>
                  <a:pt x="22860" y="40005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5" name="Volný tvar 104"/>
          <p:cNvSpPr/>
          <p:nvPr/>
        </p:nvSpPr>
        <p:spPr>
          <a:xfrm>
            <a:off x="4665345" y="4103370"/>
            <a:ext cx="215265" cy="708660"/>
          </a:xfrm>
          <a:custGeom>
            <a:avLst/>
            <a:gdLst>
              <a:gd name="connsiteX0" fmla="*/ 158115 w 215265"/>
              <a:gd name="connsiteY0" fmla="*/ 0 h 708660"/>
              <a:gd name="connsiteX1" fmla="*/ 9525 w 215265"/>
              <a:gd name="connsiteY1" fmla="*/ 240030 h 708660"/>
              <a:gd name="connsiteX2" fmla="*/ 215265 w 215265"/>
              <a:gd name="connsiteY2" fmla="*/ 70866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265" h="708660">
                <a:moveTo>
                  <a:pt x="158115" y="0"/>
                </a:moveTo>
                <a:cubicBezTo>
                  <a:pt x="79057" y="60960"/>
                  <a:pt x="0" y="121920"/>
                  <a:pt x="9525" y="240030"/>
                </a:cubicBezTo>
                <a:cubicBezTo>
                  <a:pt x="19050" y="358140"/>
                  <a:pt x="117157" y="533400"/>
                  <a:pt x="215265" y="70866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6" name="Volný tvar 105"/>
          <p:cNvSpPr/>
          <p:nvPr/>
        </p:nvSpPr>
        <p:spPr>
          <a:xfrm>
            <a:off x="2712720" y="3947160"/>
            <a:ext cx="521970" cy="464820"/>
          </a:xfrm>
          <a:custGeom>
            <a:avLst/>
            <a:gdLst>
              <a:gd name="connsiteX0" fmla="*/ 521970 w 521970"/>
              <a:gd name="connsiteY0" fmla="*/ 7620 h 464820"/>
              <a:gd name="connsiteX1" fmla="*/ 76200 w 521970"/>
              <a:gd name="connsiteY1" fmla="*/ 76200 h 464820"/>
              <a:gd name="connsiteX2" fmla="*/ 64770 w 521970"/>
              <a:gd name="connsiteY2" fmla="*/ 464820 h 46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1970" h="464820">
                <a:moveTo>
                  <a:pt x="521970" y="7620"/>
                </a:moveTo>
                <a:cubicBezTo>
                  <a:pt x="337185" y="3810"/>
                  <a:pt x="152400" y="0"/>
                  <a:pt x="76200" y="76200"/>
                </a:cubicBezTo>
                <a:cubicBezTo>
                  <a:pt x="0" y="152400"/>
                  <a:pt x="32385" y="308610"/>
                  <a:pt x="64770" y="46482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7" name="Volný tvar 106"/>
          <p:cNvSpPr/>
          <p:nvPr/>
        </p:nvSpPr>
        <p:spPr>
          <a:xfrm>
            <a:off x="3086100" y="2308860"/>
            <a:ext cx="388620" cy="462915"/>
          </a:xfrm>
          <a:custGeom>
            <a:avLst/>
            <a:gdLst>
              <a:gd name="connsiteX0" fmla="*/ 0 w 388620"/>
              <a:gd name="connsiteY0" fmla="*/ 0 h 462915"/>
              <a:gd name="connsiteX1" fmla="*/ 251460 w 388620"/>
              <a:gd name="connsiteY1" fmla="*/ 137160 h 462915"/>
              <a:gd name="connsiteX2" fmla="*/ 365760 w 388620"/>
              <a:gd name="connsiteY2" fmla="*/ 411480 h 462915"/>
              <a:gd name="connsiteX3" fmla="*/ 388620 w 388620"/>
              <a:gd name="connsiteY3" fmla="*/ 445770 h 462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8620" h="462915">
                <a:moveTo>
                  <a:pt x="0" y="0"/>
                </a:moveTo>
                <a:cubicBezTo>
                  <a:pt x="95250" y="34290"/>
                  <a:pt x="190500" y="68580"/>
                  <a:pt x="251460" y="137160"/>
                </a:cubicBezTo>
                <a:cubicBezTo>
                  <a:pt x="312420" y="205740"/>
                  <a:pt x="342900" y="360045"/>
                  <a:pt x="365760" y="411480"/>
                </a:cubicBezTo>
                <a:cubicBezTo>
                  <a:pt x="388620" y="462915"/>
                  <a:pt x="388620" y="454342"/>
                  <a:pt x="388620" y="44577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8" name="TextovéPole 107"/>
          <p:cNvSpPr txBox="1"/>
          <p:nvPr/>
        </p:nvSpPr>
        <p:spPr>
          <a:xfrm>
            <a:off x="3347864" y="270892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Spojte čísla přímkou</a:t>
            </a:r>
            <a:endParaRPr kumimoji="0" lang="cs-CZ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Elipsa 7"/>
          <p:cNvSpPr/>
          <p:nvPr/>
        </p:nvSpPr>
        <p:spPr>
          <a:xfrm>
            <a:off x="1331640" y="5373216"/>
            <a:ext cx="360040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TextovéPole 25"/>
          <p:cNvSpPr txBox="1"/>
          <p:nvPr/>
        </p:nvSpPr>
        <p:spPr>
          <a:xfrm>
            <a:off x="1331640" y="537321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43" name="Elipsa 42"/>
          <p:cNvSpPr/>
          <p:nvPr/>
        </p:nvSpPr>
        <p:spPr>
          <a:xfrm>
            <a:off x="2771800" y="5373216"/>
            <a:ext cx="360040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4" name="TextovéPole 43"/>
          <p:cNvSpPr txBox="1"/>
          <p:nvPr/>
        </p:nvSpPr>
        <p:spPr>
          <a:xfrm>
            <a:off x="2771800" y="537321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11</a:t>
            </a:r>
            <a:endParaRPr lang="cs-CZ" dirty="0"/>
          </a:p>
        </p:txBody>
      </p:sp>
      <p:sp>
        <p:nvSpPr>
          <p:cNvPr id="46" name="Elipsa 45"/>
          <p:cNvSpPr/>
          <p:nvPr/>
        </p:nvSpPr>
        <p:spPr>
          <a:xfrm>
            <a:off x="4499992" y="5373216"/>
            <a:ext cx="360040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7" name="TextovéPole 46"/>
          <p:cNvSpPr txBox="1"/>
          <p:nvPr/>
        </p:nvSpPr>
        <p:spPr>
          <a:xfrm>
            <a:off x="4499992" y="537321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10</a:t>
            </a:r>
            <a:endParaRPr lang="cs-CZ" dirty="0"/>
          </a:p>
        </p:txBody>
      </p:sp>
      <p:sp>
        <p:nvSpPr>
          <p:cNvPr id="49" name="Elipsa 48"/>
          <p:cNvSpPr/>
          <p:nvPr/>
        </p:nvSpPr>
        <p:spPr>
          <a:xfrm>
            <a:off x="5796136" y="5301208"/>
            <a:ext cx="360040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0" name="TextovéPole 49"/>
          <p:cNvSpPr txBox="1"/>
          <p:nvPr/>
        </p:nvSpPr>
        <p:spPr>
          <a:xfrm>
            <a:off x="5796136" y="530120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9</a:t>
            </a:r>
            <a:endParaRPr lang="cs-CZ" dirty="0"/>
          </a:p>
        </p:txBody>
      </p:sp>
      <p:sp>
        <p:nvSpPr>
          <p:cNvPr id="52" name="Elipsa 51"/>
          <p:cNvSpPr/>
          <p:nvPr/>
        </p:nvSpPr>
        <p:spPr>
          <a:xfrm>
            <a:off x="5724128" y="4293096"/>
            <a:ext cx="360040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3" name="TextovéPole 52"/>
          <p:cNvSpPr txBox="1"/>
          <p:nvPr/>
        </p:nvSpPr>
        <p:spPr>
          <a:xfrm>
            <a:off x="5724128" y="42930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8</a:t>
            </a:r>
            <a:endParaRPr lang="cs-CZ" dirty="0"/>
          </a:p>
        </p:txBody>
      </p:sp>
      <p:sp>
        <p:nvSpPr>
          <p:cNvPr id="55" name="Elipsa 54"/>
          <p:cNvSpPr/>
          <p:nvPr/>
        </p:nvSpPr>
        <p:spPr>
          <a:xfrm>
            <a:off x="5724128" y="3356992"/>
            <a:ext cx="360040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6" name="TextovéPole 55"/>
          <p:cNvSpPr txBox="1"/>
          <p:nvPr/>
        </p:nvSpPr>
        <p:spPr>
          <a:xfrm>
            <a:off x="5724128" y="335699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7</a:t>
            </a:r>
            <a:endParaRPr lang="cs-CZ" dirty="0"/>
          </a:p>
        </p:txBody>
      </p:sp>
      <p:sp>
        <p:nvSpPr>
          <p:cNvPr id="58" name="Elipsa 57"/>
          <p:cNvSpPr/>
          <p:nvPr/>
        </p:nvSpPr>
        <p:spPr>
          <a:xfrm>
            <a:off x="4860032" y="2132856"/>
            <a:ext cx="360040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9" name="TextovéPole 58"/>
          <p:cNvSpPr txBox="1"/>
          <p:nvPr/>
        </p:nvSpPr>
        <p:spPr>
          <a:xfrm>
            <a:off x="4860032" y="213285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6</a:t>
            </a:r>
            <a:endParaRPr lang="cs-CZ" dirty="0"/>
          </a:p>
        </p:txBody>
      </p:sp>
      <p:sp>
        <p:nvSpPr>
          <p:cNvPr id="61" name="Elipsa 60"/>
          <p:cNvSpPr/>
          <p:nvPr/>
        </p:nvSpPr>
        <p:spPr>
          <a:xfrm>
            <a:off x="3563888" y="980728"/>
            <a:ext cx="360040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2" name="TextovéPole 61"/>
          <p:cNvSpPr txBox="1"/>
          <p:nvPr/>
        </p:nvSpPr>
        <p:spPr>
          <a:xfrm>
            <a:off x="3563888" y="9807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64" name="Elipsa 63"/>
          <p:cNvSpPr/>
          <p:nvPr/>
        </p:nvSpPr>
        <p:spPr>
          <a:xfrm>
            <a:off x="2555776" y="2060848"/>
            <a:ext cx="360040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5" name="TextovéPole 64"/>
          <p:cNvSpPr txBox="1"/>
          <p:nvPr/>
        </p:nvSpPr>
        <p:spPr>
          <a:xfrm>
            <a:off x="2555776" y="206084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  <p:sp>
        <p:nvSpPr>
          <p:cNvPr id="67" name="Elipsa 66"/>
          <p:cNvSpPr/>
          <p:nvPr/>
        </p:nvSpPr>
        <p:spPr>
          <a:xfrm>
            <a:off x="1403648" y="3284984"/>
            <a:ext cx="360040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70" name="Elipsa 69"/>
          <p:cNvSpPr/>
          <p:nvPr/>
        </p:nvSpPr>
        <p:spPr>
          <a:xfrm>
            <a:off x="1403648" y="4437112"/>
            <a:ext cx="360040" cy="3600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1" name="TextovéPole 70"/>
          <p:cNvSpPr txBox="1"/>
          <p:nvPr/>
        </p:nvSpPr>
        <p:spPr>
          <a:xfrm>
            <a:off x="1403648" y="44371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cxnSp>
        <p:nvCxnSpPr>
          <p:cNvPr id="73" name="Přímá spojovací čára 72"/>
          <p:cNvCxnSpPr>
            <a:stCxn id="67" idx="6"/>
          </p:cNvCxnSpPr>
          <p:nvPr/>
        </p:nvCxnSpPr>
        <p:spPr>
          <a:xfrm>
            <a:off x="1763688" y="3465004"/>
            <a:ext cx="3960440" cy="464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5" name="Přímá spojovací čára 74"/>
          <p:cNvCxnSpPr>
            <a:stCxn id="44" idx="1"/>
          </p:cNvCxnSpPr>
          <p:nvPr/>
        </p:nvCxnSpPr>
        <p:spPr>
          <a:xfrm flipH="1">
            <a:off x="1619672" y="5557882"/>
            <a:ext cx="1152128" cy="3135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Najdi a vyznač lomenou čáru.</a:t>
            </a:r>
            <a:endParaRPr lang="cs-CZ" dirty="0"/>
          </a:p>
        </p:txBody>
      </p:sp>
      <p:pic>
        <p:nvPicPr>
          <p:cNvPr id="1026" name="Picture 2" descr="C:\Users\Hanka\AppData\Local\Microsoft\Windows\Temporary Internet Files\Content.IE5\1E4KL1YD\MC90044189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556792"/>
            <a:ext cx="4035523" cy="4464496"/>
          </a:xfrm>
          <a:prstGeom prst="rect">
            <a:avLst/>
          </a:prstGeom>
          <a:noFill/>
        </p:spPr>
      </p:pic>
      <p:pic>
        <p:nvPicPr>
          <p:cNvPr id="1027" name="Picture 3" descr="C:\Users\Hanka\AppData\Local\Microsoft\Windows\Temporary Internet Files\Content.IE5\V0XL9EG3\MC900441892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628800"/>
            <a:ext cx="3687660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Použité zdroje:</a:t>
            </a:r>
            <a:endParaRPr kumimoji="0" lang="cs-CZ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shade val="55000"/>
                  </a:schemeClr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Microsoft - </a:t>
            </a:r>
            <a:r>
              <a:rPr kumimoji="0" lang="cs-CZ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shade val="55000"/>
                  </a:schemeClr>
                </a:solidFill>
                <a:effectLst/>
                <a:uLnTx/>
                <a:uFillTx/>
                <a:latin typeface="+mn-lt"/>
                <a:ea typeface="+mn-lt"/>
                <a:cs typeface="+mn-lt"/>
                <a:hlinkClick r:id="rId2"/>
              </a:rPr>
              <a:t>http://office.microsoft.com</a:t>
            </a:r>
            <a:endParaRPr kumimoji="0" lang="cs-CZ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cs-CZ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151</Words>
  <Application>Microsoft Office PowerPoint</Application>
  <PresentationFormat>Předvádění na obrazovce (4:3)</PresentationFormat>
  <Paragraphs>81</Paragraphs>
  <Slides>8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Motiv sady Office</vt:lpstr>
      <vt:lpstr>Snímek 1</vt:lpstr>
      <vt:lpstr>Snímek 2</vt:lpstr>
      <vt:lpstr>Snímek 3</vt:lpstr>
      <vt:lpstr>Spojte čísla čárou</vt:lpstr>
      <vt:lpstr>Snímek 5</vt:lpstr>
      <vt:lpstr>Snímek 6</vt:lpstr>
      <vt:lpstr>Najdi a vyznač lomenou čáru.</vt:lpstr>
      <vt:lpstr>Snímek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Hanka</dc:creator>
  <cp:lastModifiedBy>Hanka</cp:lastModifiedBy>
  <cp:revision>6</cp:revision>
  <dcterms:created xsi:type="dcterms:W3CDTF">2012-01-02T05:01:29Z</dcterms:created>
  <dcterms:modified xsi:type="dcterms:W3CDTF">2012-01-02T05:54:05Z</dcterms:modified>
</cp:coreProperties>
</file>