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8" r:id="rId5"/>
    <p:sldId id="266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1F353D0-D825-4794-862D-8F2CCC0C414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649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E429DF-7801-4728-91BF-3CA13693960E}" type="slidenum">
              <a:rPr lang="cs-CZ"/>
              <a:pPr/>
              <a:t>3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0EA3BA-5770-48C6-9EA1-543DBCF2FF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F73019-586D-4011-BF49-C9B5FC51AA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A1933-07E7-467B-8A26-9FD85EE0C3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65BD38-5BB9-4367-875C-ED3F9408CF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F9AC3F-C89A-4E4D-B7C5-4260891E4B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61E454-9AB4-4D24-B7CC-E8ED1CAAB0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19CA34-22B6-4D4C-9573-F33C3AF9D7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DA2D30-CD37-4068-B4F9-022BB76DD0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6D4281-22D4-4A6B-9FD1-45DF914EE8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186413-986B-4E11-9095-2AD52309BF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1DDAB3-1DD7-46CD-AD33-4136D4B0AD2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D17C575-E637-4995-90DF-A79E3A84D87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7" Type="http://schemas.openxmlformats.org/officeDocument/2006/relationships/slide" Target="slide12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27063" y="2212975"/>
            <a:ext cx="7772400" cy="6508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smtClean="0">
                <a:solidFill>
                  <a:schemeClr val="bg1"/>
                </a:solidFill>
              </a:rPr>
              <a:t>Elektrické měřící přístroje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4294967295"/>
          </p:nvPr>
        </p:nvSpPr>
        <p:spPr>
          <a:xfrm>
            <a:off x="1423988" y="3262313"/>
            <a:ext cx="6400800" cy="622300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dirty="0" smtClean="0"/>
              <a:t>VY_32_INOVACE_</a:t>
            </a:r>
            <a:r>
              <a:rPr lang="cs-CZ" sz="2000" dirty="0" err="1" smtClean="0"/>
              <a:t>Tomalova</a:t>
            </a:r>
            <a:r>
              <a:rPr lang="cs-CZ" sz="2000" dirty="0" smtClean="0"/>
              <a:t>_02-1-17-Osciloskopy_</a:t>
            </a:r>
            <a:r>
              <a:rPr lang="cs-CZ" sz="2000" dirty="0" err="1" smtClean="0"/>
              <a:t>mereni</a:t>
            </a:r>
            <a:endParaRPr lang="cs-CZ" sz="2000" dirty="0" smtClean="0"/>
          </a:p>
        </p:txBody>
      </p:sp>
      <p:pic>
        <p:nvPicPr>
          <p:cNvPr id="2052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tx1"/>
                </a:solidFill>
                <a:cs typeface="Arial" charset="0"/>
              </a:rPr>
              <a:t>Tento výukový materiál byl zpracován v rámci projektu EU peníze středním školám - OP VK 1.5. </a:t>
            </a:r>
          </a:p>
          <a:p>
            <a:r>
              <a:rPr lang="cs-CZ" sz="1400">
                <a:solidFill>
                  <a:schemeClr val="tx1"/>
                </a:solidFill>
                <a:cs typeface="Arial" charset="0"/>
              </a:rPr>
              <a:t>CZ.1.07/1.5.00/34.0195 – Individualizace a inovace výuky</a:t>
            </a:r>
          </a:p>
        </p:txBody>
      </p:sp>
      <p:sp>
        <p:nvSpPr>
          <p:cNvPr id="2055" name="Podnadpis 2"/>
          <p:cNvSpPr txBox="1">
            <a:spLocks/>
          </p:cNvSpPr>
          <p:nvPr/>
        </p:nvSpPr>
        <p:spPr bwMode="auto">
          <a:xfrm>
            <a:off x="1425575" y="3938588"/>
            <a:ext cx="6400800" cy="62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 dirty="0">
                <a:solidFill>
                  <a:srgbClr val="FFFFFF"/>
                </a:solidFill>
                <a:latin typeface="Calibri" pitchFamily="34" charset="0"/>
              </a:rPr>
              <a:t>Autor: </a:t>
            </a:r>
            <a:r>
              <a:rPr lang="cs-CZ" sz="3200" dirty="0">
                <a:solidFill>
                  <a:srgbClr val="FFFFFF"/>
                </a:solidFill>
              </a:rPr>
              <a:t>Ing. Milada </a:t>
            </a:r>
            <a:r>
              <a:rPr lang="cs-CZ" sz="3200" dirty="0" err="1">
                <a:solidFill>
                  <a:srgbClr val="FFFFFF"/>
                </a:solidFill>
              </a:rPr>
              <a:t>Tomalová</a:t>
            </a:r>
            <a:endParaRPr lang="cs-CZ" sz="3200" dirty="0">
              <a:solidFill>
                <a:srgbClr val="FFFFFF"/>
              </a:solidFill>
            </a:endParaRP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cs-CZ" dirty="0" smtClean="0"/>
              <a:t>Materiál slouží při výkladu tématu Osciloskopy. Lze jej použít i při předmaturitním opakování.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Měření osciloskopem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Připojení vstupů osciloskopu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Měřené napětí musí mít jeden společný bod nulového potenciálu, která se spojuje s kostrou osciloskopu.</a:t>
            </a:r>
          </a:p>
          <a:p>
            <a:r>
              <a:rPr lang="cs-CZ" dirty="0" smtClean="0"/>
              <a:t>K připojení měřených signálů k osciloskopu používáme sondy dodávané </a:t>
            </a:r>
            <a:br>
              <a:rPr lang="cs-CZ" dirty="0" smtClean="0"/>
            </a:br>
            <a:r>
              <a:rPr lang="cs-CZ" dirty="0" smtClean="0"/>
              <a:t>s přístrojem.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Ovládací prvky osciloskopu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3000"/>
            <a:ext cx="9144000" cy="5562600"/>
          </a:xfrm>
        </p:spPr>
        <p:txBody>
          <a:bodyPr/>
          <a:lstStyle/>
          <a:p>
            <a:pPr marL="0">
              <a:buNone/>
            </a:pPr>
            <a:r>
              <a:rPr lang="cs-CZ" sz="2800" dirty="0" smtClean="0"/>
              <a:t>Osciloskop má mnoho ovládacích prvků. Je třeba se </a:t>
            </a:r>
            <a:br>
              <a:rPr lang="cs-CZ" sz="2800" dirty="0" smtClean="0"/>
            </a:br>
            <a:r>
              <a:rPr lang="cs-CZ" sz="2800" dirty="0" smtClean="0"/>
              <a:t>s nimi seznámit v technické dokumentaci přístroje. Lze je rozdělit:</a:t>
            </a:r>
          </a:p>
          <a:p>
            <a:r>
              <a:rPr lang="cs-CZ" sz="2800" dirty="0" smtClean="0"/>
              <a:t>Prvky pro ovládání obrazovky (zaostření paprsku, regulace světlosti stopy, regulace astigmatismu)</a:t>
            </a:r>
          </a:p>
          <a:p>
            <a:r>
              <a:rPr lang="cs-CZ" sz="2800" dirty="0" smtClean="0"/>
              <a:t>Prvky pro ovládání časové základny (hrubé a jemné přepínaní časové základny, režimu časové základny…)</a:t>
            </a:r>
          </a:p>
          <a:p>
            <a:r>
              <a:rPr lang="cs-CZ" sz="2800" dirty="0" smtClean="0"/>
              <a:t>Prvky pro ovládání vertikálního a horizontálního zesilovače (přepínač AC-GND-DC, VOLTS/DIV-voltů na dílek, jednotlivých kanálů, součtu a rozdílu kanálů…)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66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Typy osciloskopů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hlinkClick r:id="rId2" action="ppaction://hlinksldjump"/>
              </a:rPr>
              <a:t>Servisní osciloskopy</a:t>
            </a:r>
            <a:endParaRPr lang="cs-CZ" dirty="0"/>
          </a:p>
          <a:p>
            <a:r>
              <a:rPr lang="cs-CZ" dirty="0">
                <a:hlinkClick r:id="rId3" action="ppaction://hlinksldjump"/>
              </a:rPr>
              <a:t>Laboratorní osciloskopy</a:t>
            </a:r>
            <a:endParaRPr lang="cs-CZ" dirty="0"/>
          </a:p>
          <a:p>
            <a:r>
              <a:rPr lang="cs-CZ" dirty="0">
                <a:hlinkClick r:id="rId4" action="ppaction://hlinksldjump"/>
              </a:rPr>
              <a:t>Dvoupaprskové osciloskopy</a:t>
            </a:r>
            <a:endParaRPr lang="cs-CZ" dirty="0"/>
          </a:p>
          <a:p>
            <a:r>
              <a:rPr lang="cs-CZ" dirty="0">
                <a:hlinkClick r:id="rId5" action="ppaction://hlinksldjump"/>
              </a:rPr>
              <a:t>Paměťové osciloskopy</a:t>
            </a:r>
            <a:endParaRPr lang="cs-CZ" dirty="0"/>
          </a:p>
          <a:p>
            <a:r>
              <a:rPr lang="cs-CZ" dirty="0">
                <a:hlinkClick r:id="rId5" action="ppaction://hlinksldjump"/>
              </a:rPr>
              <a:t>Pomaluběžné osciloskopy</a:t>
            </a:r>
            <a:endParaRPr lang="cs-CZ" dirty="0"/>
          </a:p>
          <a:p>
            <a:r>
              <a:rPr lang="cs-CZ" dirty="0">
                <a:hlinkClick r:id="rId6" action="ppaction://hlinksldjump"/>
              </a:rPr>
              <a:t>Charakterografy</a:t>
            </a:r>
            <a:endParaRPr lang="cs-CZ" dirty="0"/>
          </a:p>
          <a:p>
            <a:r>
              <a:rPr lang="cs-CZ" dirty="0">
                <a:hlinkClick r:id="rId7" action="ppaction://hlinksldjump"/>
              </a:rPr>
              <a:t>Speciální </a:t>
            </a:r>
            <a:r>
              <a:rPr lang="cs-CZ" dirty="0" smtClean="0">
                <a:hlinkClick r:id="rId7" action="ppaction://hlinksldjump"/>
              </a:rPr>
              <a:t>osciloskopy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Servisní osciloskopy</a:t>
            </a:r>
            <a:endParaRPr lang="cs-CZ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4525963"/>
          </a:xfrm>
        </p:spPr>
        <p:txBody>
          <a:bodyPr/>
          <a:lstStyle/>
          <a:p>
            <a:r>
              <a:rPr lang="cs-CZ" dirty="0" smtClean="0"/>
              <a:t>Lehce přenosné, malé rozměry, malá hmotnost</a:t>
            </a:r>
          </a:p>
          <a:p>
            <a:r>
              <a:rPr lang="cs-CZ" dirty="0" smtClean="0"/>
              <a:t>Často umožňují napájení z baterií</a:t>
            </a:r>
          </a:p>
          <a:p>
            <a:r>
              <a:rPr lang="cs-CZ" dirty="0" smtClean="0"/>
              <a:t>Používáme je pro rychlá orientační měření přímo v provozech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7924800" y="6172200"/>
            <a:ext cx="914400" cy="533400"/>
          </a:xfrm>
          <a:prstGeom prst="roundRect">
            <a:avLst/>
          </a:prstGeom>
          <a:gradFill flip="none" rotWithShape="1">
            <a:gsLst>
              <a:gs pos="0">
                <a:srgbClr val="CBCBCB">
                  <a:alpha val="80000"/>
                </a:srgbClr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Na přehled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66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Laboratorní osciloskopy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Bývají univerzálnější, mají výměnné jednotky a bohaté příslušenství</a:t>
            </a:r>
          </a:p>
          <a:p>
            <a:r>
              <a:rPr lang="cs-CZ" dirty="0" smtClean="0"/>
              <a:t>Mívají zpožděnou časovou základnu </a:t>
            </a:r>
            <a:br>
              <a:rPr lang="cs-CZ" dirty="0" smtClean="0"/>
            </a:br>
            <a:r>
              <a:rPr lang="cs-CZ" dirty="0" smtClean="0"/>
              <a:t>a časovou lupu – umožňuji rozvinout určitý časový detail</a:t>
            </a:r>
          </a:p>
          <a:p>
            <a:r>
              <a:rPr lang="cs-CZ" dirty="0" smtClean="0"/>
              <a:t>Jsou složitější na ovládání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7924800" y="6172200"/>
            <a:ext cx="914400" cy="533400"/>
          </a:xfrm>
          <a:prstGeom prst="roundRect">
            <a:avLst/>
          </a:prstGeom>
          <a:gradFill flip="none" rotWithShape="1">
            <a:gsLst>
              <a:gs pos="0">
                <a:srgbClr val="CBCBCB">
                  <a:alpha val="80000"/>
                </a:srgbClr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Na přehled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66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Dvoupaprskové a dvoukanálové osciloskopy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Dvoupaprskové mají dvě elektronové trysky a dvě samostatné vychylovací soustavy. Velmi přesně proto zobrazují současně dva průběhy.</a:t>
            </a:r>
          </a:p>
          <a:p>
            <a:r>
              <a:rPr lang="cs-CZ" dirty="0" smtClean="0"/>
              <a:t>Dvoukanálové mají standardní obrazovku a elektronický přepínač, který připojuje střídavě oba vstupní kanály.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7924800" y="6172200"/>
            <a:ext cx="914400" cy="533400"/>
          </a:xfrm>
          <a:prstGeom prst="roundRect">
            <a:avLst/>
          </a:prstGeom>
          <a:gradFill flip="none" rotWithShape="1">
            <a:gsLst>
              <a:gs pos="0">
                <a:srgbClr val="CBCBCB">
                  <a:alpha val="80000"/>
                </a:srgbClr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Na přehled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8229600" cy="1143000"/>
          </a:xfrm>
        </p:spPr>
        <p:txBody>
          <a:bodyPr/>
          <a:lstStyle/>
          <a:p>
            <a:r>
              <a:rPr lang="cs-CZ" dirty="0" smtClean="0"/>
              <a:t>Paměťové a pomaluběžné osciloskopy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000" y="1295400"/>
            <a:ext cx="8229600" cy="5257800"/>
          </a:xfrm>
        </p:spPr>
        <p:txBody>
          <a:bodyPr/>
          <a:lstStyle/>
          <a:p>
            <a:r>
              <a:rPr lang="cs-CZ" dirty="0" smtClean="0"/>
              <a:t>Paměťové osciloskopy mají speciální obrazovku, která je schopná uchovat obraz na stínítku až několik hodin</a:t>
            </a:r>
          </a:p>
          <a:p>
            <a:r>
              <a:rPr lang="cs-CZ" dirty="0" smtClean="0"/>
              <a:t>Časté řešení: obrazovka dělená na dvě části, jedna paměťová, druhá obyčejná. Lze sledovat dva děje, které neprobíhají souběžně</a:t>
            </a:r>
          </a:p>
          <a:p>
            <a:r>
              <a:rPr lang="cs-CZ" dirty="0" smtClean="0"/>
              <a:t>Pomaluběžné – využívají se pro velmi pomalé děje, mají velmi pomalou časovou základnu a dlouhou dobu dosvitu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7924800" y="6172200"/>
            <a:ext cx="914400" cy="533400"/>
          </a:xfrm>
          <a:prstGeom prst="roundRect">
            <a:avLst/>
          </a:prstGeom>
          <a:gradFill flip="none" rotWithShape="1">
            <a:gsLst>
              <a:gs pos="0">
                <a:srgbClr val="CBCBCB">
                  <a:alpha val="80000"/>
                </a:srgbClr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Na přehled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66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Charakterografy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Speciální osciloskopy, které pracují pouze v režimu XY, tj. zakreslují na stínítku voltampérové nebo jiné charakteristiky součástek</a:t>
            </a:r>
          </a:p>
          <a:p>
            <a:r>
              <a:rPr lang="cs-CZ" dirty="0" smtClean="0"/>
              <a:t>Měří charakteristiky diod, tranzistorů, tyristoru a podobných nelineárních součástek</a:t>
            </a:r>
          </a:p>
          <a:p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7924800" y="6172200"/>
            <a:ext cx="914400" cy="533400"/>
          </a:xfrm>
          <a:prstGeom prst="roundRect">
            <a:avLst/>
          </a:prstGeom>
          <a:gradFill flip="none" rotWithShape="1">
            <a:gsLst>
              <a:gs pos="0">
                <a:srgbClr val="CBCBCB">
                  <a:alpha val="80000"/>
                </a:srgbClr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Na přehled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osciloskopy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Zobrazovače – bývají pevně </a:t>
            </a:r>
            <a:r>
              <a:rPr lang="cs-CZ" smtClean="0"/>
              <a:t>napojené </a:t>
            </a:r>
            <a:br>
              <a:rPr lang="cs-CZ" smtClean="0"/>
            </a:br>
            <a:r>
              <a:rPr lang="cs-CZ" smtClean="0"/>
              <a:t>k </a:t>
            </a:r>
            <a:r>
              <a:rPr lang="cs-CZ" dirty="0" smtClean="0"/>
              <a:t>větším celkům. Využití – hlavně lékařská technika</a:t>
            </a:r>
          </a:p>
          <a:p>
            <a:r>
              <a:rPr lang="cs-CZ" dirty="0" smtClean="0"/>
              <a:t>Logické analyzátory – umožňuji znázornit logické signály v digitálním zařízení. </a:t>
            </a:r>
            <a:r>
              <a:rPr lang="cs-CZ" dirty="0" err="1" smtClean="0"/>
              <a:t>Dokáží</a:t>
            </a:r>
            <a:r>
              <a:rPr lang="cs-CZ" dirty="0" smtClean="0"/>
              <a:t> znázornit až tisíce průběhů  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7924800" y="6172200"/>
            <a:ext cx="914400" cy="533400"/>
          </a:xfrm>
          <a:prstGeom prst="roundRect">
            <a:avLst/>
          </a:prstGeom>
          <a:gradFill flip="none" rotWithShape="1">
            <a:gsLst>
              <a:gs pos="0">
                <a:srgbClr val="CBCBCB">
                  <a:alpha val="80000"/>
                </a:srgbClr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Na přehled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22531" name="Obdélník 4"/>
          <p:cNvSpPr>
            <a:spLocks noChangeArrowheads="1"/>
          </p:cNvSpPr>
          <p:nvPr/>
        </p:nvSpPr>
        <p:spPr bwMode="auto">
          <a:xfrm>
            <a:off x="1042988" y="1858963"/>
            <a:ext cx="74898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AutoNum type="arabicPeriod"/>
            </a:pPr>
            <a:r>
              <a:rPr lang="cs-CZ" dirty="0">
                <a:latin typeface="Trebuchet MS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Zpracováno podle dostupných učebnic </a:t>
            </a:r>
            <a:r>
              <a:rPr lang="cs-CZ" dirty="0" smtClean="0">
                <a:latin typeface="Calibri" pitchFamily="34" charset="0"/>
              </a:rPr>
              <a:t>Elektrická měření</a:t>
            </a:r>
            <a:endParaRPr lang="cs-CZ" dirty="0">
              <a:latin typeface="Calibri" pitchFamily="34" charset="0"/>
            </a:endParaRPr>
          </a:p>
          <a:p>
            <a:pPr>
              <a:buFontTx/>
              <a:buAutoNum type="arabicPeriod"/>
            </a:pPr>
            <a:endParaRPr lang="cs-CZ" dirty="0">
              <a:latin typeface="Calibri" pitchFamily="34" charset="0"/>
            </a:endParaRPr>
          </a:p>
          <a:p>
            <a:pPr>
              <a:buFontTx/>
              <a:buAutoNum type="arabicPeriod"/>
            </a:pP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675</TotalTime>
  <Words>306</Words>
  <Application>Microsoft Office PowerPoint</Application>
  <PresentationFormat>Předvádění na obrazovce (4:3)</PresentationFormat>
  <Paragraphs>54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Elektrické měřící přístroje</vt:lpstr>
      <vt:lpstr>Anotace</vt:lpstr>
      <vt:lpstr>Měření osciloskopem</vt:lpstr>
      <vt:lpstr>Připojení vstupů osciloskopu</vt:lpstr>
      <vt:lpstr>Ovládací prvky osciloskopu</vt:lpstr>
      <vt:lpstr>Typy osciloskopů</vt:lpstr>
      <vt:lpstr>Servisní osciloskopy</vt:lpstr>
      <vt:lpstr>Laboratorní osciloskopy</vt:lpstr>
      <vt:lpstr>Dvoupaprskové a dvoukanálové osciloskopy</vt:lpstr>
      <vt:lpstr>Paměťové a pomaluběžné osciloskopy</vt:lpstr>
      <vt:lpstr>Charakterografy</vt:lpstr>
      <vt:lpstr>Speciální osciloskopy</vt:lpstr>
      <vt:lpstr>POUŽITÁ LITERATURA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610201</cp:lastModifiedBy>
  <cp:revision>49</cp:revision>
  <cp:lastPrinted>1601-01-01T00:00:00Z</cp:lastPrinted>
  <dcterms:created xsi:type="dcterms:W3CDTF">1601-01-01T00:00:00Z</dcterms:created>
  <dcterms:modified xsi:type="dcterms:W3CDTF">2013-11-24T21:01:18Z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