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42"/>
  </p:handoutMasterIdLst>
  <p:sldIdLst>
    <p:sldId id="295" r:id="rId2"/>
    <p:sldId id="294" r:id="rId3"/>
    <p:sldId id="256" r:id="rId4"/>
    <p:sldId id="297" r:id="rId5"/>
    <p:sldId id="257" r:id="rId6"/>
    <p:sldId id="258" r:id="rId7"/>
    <p:sldId id="259" r:id="rId8"/>
    <p:sldId id="260" r:id="rId9"/>
    <p:sldId id="261" r:id="rId10"/>
    <p:sldId id="262" r:id="rId11"/>
    <p:sldId id="29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290" r:id="rId39"/>
    <p:sldId id="291" r:id="rId40"/>
    <p:sldId id="296" r:id="rId4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99FF66"/>
    <a:srgbClr val="66FF33"/>
    <a:srgbClr val="FF3300"/>
    <a:srgbClr val="5B54E6"/>
    <a:srgbClr val="3DF539"/>
    <a:srgbClr val="D4EC2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735CA2-9960-4E46-84FF-E8A857FF4375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985CC-EAEE-43D2-B707-297B0EFC21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731593-1111-49B5-A266-1252DF3237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97A99C-CC4E-42EF-9063-42431B2C0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C170FC-7754-4955-B468-70006A94E6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11F67A-1803-4638-ABF3-653396C1F1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0BA6B9-A43E-4E25-9750-D7A7A96DF7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918208-A7B5-4B66-B624-892EDD88ED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D99C30-0B4A-4F51-9965-D42E31BE7E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71B0A9-B899-48BF-BF9D-4BC8B23B71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BC8196-85CB-480B-8EA7-CFE9EAB37F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52455D-4775-4A7C-99D3-FDA712D37D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C815BC-E2AC-405A-A3F4-018EF11C47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99FF66"/>
            </a:gs>
            <a:gs pos="50000">
              <a:srgbClr val="FFCCCC"/>
            </a:gs>
            <a:gs pos="100000">
              <a:srgbClr val="99FF66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03504A47-B164-480F-9549-469713FC1D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27.xml"/><Relationship Id="rId13" Type="http://schemas.openxmlformats.org/officeDocument/2006/relationships/slide" Target="slide25.xml"/><Relationship Id="rId18" Type="http://schemas.openxmlformats.org/officeDocument/2006/relationships/slide" Target="slide16.xml"/><Relationship Id="rId26" Type="http://schemas.openxmlformats.org/officeDocument/2006/relationships/slide" Target="slide11.xml"/><Relationship Id="rId3" Type="http://schemas.openxmlformats.org/officeDocument/2006/relationships/slide" Target="slide29.xml"/><Relationship Id="rId21" Type="http://schemas.openxmlformats.org/officeDocument/2006/relationships/slide" Target="slide13.xml"/><Relationship Id="rId34" Type="http://schemas.openxmlformats.org/officeDocument/2006/relationships/slide" Target="slide37.xml"/><Relationship Id="rId7" Type="http://schemas.openxmlformats.org/officeDocument/2006/relationships/slide" Target="slide33.xml"/><Relationship Id="rId12" Type="http://schemas.openxmlformats.org/officeDocument/2006/relationships/slide" Target="slide24.xml"/><Relationship Id="rId17" Type="http://schemas.openxmlformats.org/officeDocument/2006/relationships/slide" Target="slide18.xml"/><Relationship Id="rId25" Type="http://schemas.openxmlformats.org/officeDocument/2006/relationships/slide" Target="slide10.xml"/><Relationship Id="rId33" Type="http://schemas.openxmlformats.org/officeDocument/2006/relationships/slide" Target="slide38.xml"/><Relationship Id="rId2" Type="http://schemas.openxmlformats.org/officeDocument/2006/relationships/slide" Target="slide28.xml"/><Relationship Id="rId16" Type="http://schemas.openxmlformats.org/officeDocument/2006/relationships/slide" Target="slide19.xml"/><Relationship Id="rId20" Type="http://schemas.openxmlformats.org/officeDocument/2006/relationships/slide" Target="slide12.xml"/><Relationship Id="rId29" Type="http://schemas.openxmlformats.org/officeDocument/2006/relationships/slide" Target="slide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32.xml"/><Relationship Id="rId11" Type="http://schemas.openxmlformats.org/officeDocument/2006/relationships/slide" Target="slide21.xml"/><Relationship Id="rId24" Type="http://schemas.openxmlformats.org/officeDocument/2006/relationships/slide" Target="slide9.xml"/><Relationship Id="rId32" Type="http://schemas.openxmlformats.org/officeDocument/2006/relationships/slide" Target="slide36.xml"/><Relationship Id="rId5" Type="http://schemas.openxmlformats.org/officeDocument/2006/relationships/slide" Target="slide31.xml"/><Relationship Id="rId15" Type="http://schemas.openxmlformats.org/officeDocument/2006/relationships/slide" Target="slide20.xml"/><Relationship Id="rId23" Type="http://schemas.openxmlformats.org/officeDocument/2006/relationships/slide" Target="slide15.xml"/><Relationship Id="rId28" Type="http://schemas.openxmlformats.org/officeDocument/2006/relationships/slide" Target="slide7.xml"/><Relationship Id="rId10" Type="http://schemas.openxmlformats.org/officeDocument/2006/relationships/slide" Target="slide23.xml"/><Relationship Id="rId19" Type="http://schemas.openxmlformats.org/officeDocument/2006/relationships/slide" Target="slide17.xml"/><Relationship Id="rId31" Type="http://schemas.openxmlformats.org/officeDocument/2006/relationships/slide" Target="slide35.xml"/><Relationship Id="rId4" Type="http://schemas.openxmlformats.org/officeDocument/2006/relationships/slide" Target="slide30.xml"/><Relationship Id="rId9" Type="http://schemas.openxmlformats.org/officeDocument/2006/relationships/slide" Target="slide22.xml"/><Relationship Id="rId14" Type="http://schemas.openxmlformats.org/officeDocument/2006/relationships/slide" Target="slide26.xml"/><Relationship Id="rId22" Type="http://schemas.openxmlformats.org/officeDocument/2006/relationships/slide" Target="slide14.xml"/><Relationship Id="rId27" Type="http://schemas.openxmlformats.org/officeDocument/2006/relationships/slide" Target="slide8.xml"/><Relationship Id="rId30" Type="http://schemas.openxmlformats.org/officeDocument/2006/relationships/slide" Target="slide34.xml"/><Relationship Id="rId35" Type="http://schemas.openxmlformats.org/officeDocument/2006/relationships/slide" Target="slide3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1989138"/>
            <a:ext cx="7772400" cy="6508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4000" dirty="0" smtClean="0">
                <a:solidFill>
                  <a:schemeClr val="bg1"/>
                </a:solidFill>
              </a:rPr>
              <a:t>Elektrické měřící přístroje</a:t>
            </a:r>
            <a:endParaRPr lang="cs-CZ" sz="4000" dirty="0" smtClean="0"/>
          </a:p>
        </p:txBody>
      </p:sp>
      <p:sp>
        <p:nvSpPr>
          <p:cNvPr id="2051" name="Podnadpis 2"/>
          <p:cNvSpPr>
            <a:spLocks noGrp="1"/>
          </p:cNvSpPr>
          <p:nvPr>
            <p:ph type="subTitle" idx="4294967295"/>
          </p:nvPr>
        </p:nvSpPr>
        <p:spPr>
          <a:xfrm>
            <a:off x="1426729" y="2975264"/>
            <a:ext cx="6400800" cy="622300"/>
          </a:xfrm>
        </p:spPr>
        <p:txBody>
          <a:bodyPr/>
          <a:lstStyle/>
          <a:p>
            <a:pPr marL="0" indent="0" algn="ctr">
              <a:lnSpc>
                <a:spcPct val="80000"/>
              </a:lnSpc>
              <a:buFontTx/>
              <a:buNone/>
            </a:pPr>
            <a:r>
              <a:rPr lang="cs-CZ" sz="2000" kern="1200" dirty="0" smtClean="0"/>
              <a:t>VY_32_INOVACE_</a:t>
            </a:r>
            <a:r>
              <a:rPr lang="cs-CZ" sz="2000" kern="1200" dirty="0" err="1" smtClean="0"/>
              <a:t>Tomalova</a:t>
            </a:r>
            <a:r>
              <a:rPr lang="cs-CZ" sz="2000" kern="1200" dirty="0" smtClean="0"/>
              <a:t>_02-1-20-AZ_kviz</a:t>
            </a:r>
            <a:endParaRPr lang="cs-CZ" sz="2000" kern="1200" dirty="0"/>
          </a:p>
        </p:txBody>
      </p:sp>
      <p:pic>
        <p:nvPicPr>
          <p:cNvPr id="2052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4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TextovéPole 5"/>
          <p:cNvSpPr txBox="1">
            <a:spLocks noChangeArrowheads="1"/>
          </p:cNvSpPr>
          <p:nvPr/>
        </p:nvSpPr>
        <p:spPr bwMode="auto">
          <a:xfrm>
            <a:off x="690563" y="4778375"/>
            <a:ext cx="78247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>
                <a:cs typeface="Arial" charset="0"/>
              </a:rPr>
              <a:t>Tento výukový materiál byl zpracován v rámci projektu EU peníze středním školám - OP VK 1.5. </a:t>
            </a:r>
          </a:p>
          <a:p>
            <a:pPr algn="ctr"/>
            <a:r>
              <a:rPr lang="cs-CZ" sz="1400">
                <a:cs typeface="Arial" charset="0"/>
              </a:rPr>
              <a:t>CZ.1.07/1.5.00/34.0195 – Individualizace a inovace výuky</a:t>
            </a:r>
          </a:p>
        </p:txBody>
      </p:sp>
      <p:sp>
        <p:nvSpPr>
          <p:cNvPr id="2055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 dirty="0">
                <a:solidFill>
                  <a:srgbClr val="FFFFFF"/>
                </a:solidFill>
                <a:latin typeface="Calibri" pitchFamily="34" charset="0"/>
              </a:rPr>
              <a:t>Autor</a:t>
            </a:r>
            <a:r>
              <a:rPr lang="cs-CZ" sz="3200" dirty="0" smtClean="0">
                <a:solidFill>
                  <a:srgbClr val="FFFFFF"/>
                </a:solidFill>
                <a:latin typeface="Calibri" pitchFamily="34" charset="0"/>
              </a:rPr>
              <a:t>: Ing. Milada </a:t>
            </a:r>
            <a:r>
              <a:rPr lang="cs-CZ" sz="3200" dirty="0" err="1" smtClean="0">
                <a:solidFill>
                  <a:srgbClr val="FFFFFF"/>
                </a:solidFill>
                <a:latin typeface="Calibri" pitchFamily="34" charset="0"/>
              </a:rPr>
              <a:t>Tomalová</a:t>
            </a:r>
            <a:r>
              <a:rPr lang="cs-CZ" sz="3200" dirty="0" smtClean="0">
                <a:solidFill>
                  <a:srgbClr val="FFFFFF"/>
                </a:solidFill>
                <a:latin typeface="Calibri" pitchFamily="34" charset="0"/>
              </a:rPr>
              <a:t> </a:t>
            </a:r>
            <a:endParaRPr lang="cs-CZ" sz="3200" dirty="0">
              <a:solidFill>
                <a:srgbClr val="FFFFFF"/>
              </a:solidFill>
              <a:latin typeface="Calibri" pitchFamily="34" charset="0"/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0" indent="0">
              <a:buFontTx/>
              <a:buNone/>
            </a:pPr>
            <a:r>
              <a:rPr lang="cs-CZ" dirty="0" smtClean="0"/>
              <a:t>DUM slouží k závěrečnému shrnutí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 smtClean="0"/>
              <a:t>procvičení látky probrané v předmětu Elektrická měření.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Pravidla hry</a:t>
            </a:r>
          </a:p>
        </p:txBody>
      </p:sp>
      <p:sp>
        <p:nvSpPr>
          <p:cNvPr id="409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57200" y="1147763"/>
            <a:ext cx="8229600" cy="571023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 smtClean="0"/>
              <a:t>Vyberte barvu svého týmu – červená nebo zelená.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Cílem je, stejně jako ve stejnojmenné soutěži, spojit tři strany trojúhelníka.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V případě, že na otázku odpovíte správně, získáte pole ve své barvě. Další otázku volí protihráč.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V případě, že na otázku odpovíte špatně, pole nezískáváte a možnost odpovědět má váš protihráč.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Pokud protihráč nechce opravit naší odpověď, a získat tak pole, má možnost volby jiné otázky.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V případě, že otázka na vybraném poli nebyla správné zodpovězena ani vámi, ani protihráčem, můžete vybrat ještě otázku náhradní.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Rozhodčí měří čas.</a:t>
            </a:r>
          </a:p>
        </p:txBody>
      </p:sp>
      <p:sp>
        <p:nvSpPr>
          <p:cNvPr id="4100" name="AutoShape 22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Pro vedoucího soutěže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Tx/>
              <a:buAutoNum type="arabicPeriod"/>
            </a:pPr>
            <a:r>
              <a:rPr lang="cs-CZ" sz="2800" smtClean="0"/>
              <a:t>Kliknutím na žlutý čtverec s číslem je vyvolána otázka.</a:t>
            </a:r>
          </a:p>
          <a:p>
            <a:pPr marL="514350" indent="-514350">
              <a:buFontTx/>
              <a:buAutoNum type="arabicPeriod"/>
            </a:pPr>
            <a:r>
              <a:rPr lang="cs-CZ" sz="2800" smtClean="0"/>
              <a:t>Po správné odpovědi klikni na čtverec s číslem otázky barvy družstva, které správně odpovědělo.</a:t>
            </a:r>
          </a:p>
          <a:p>
            <a:pPr marL="514350" indent="-514350">
              <a:buFontTx/>
              <a:buAutoNum type="arabicPeriod"/>
            </a:pPr>
            <a:r>
              <a:rPr lang="cs-CZ" sz="2800" smtClean="0"/>
              <a:t>Po chybné odpovědi klikni do modrého šestiúhelníku s číslem otázky. Zabarví se šedě.</a:t>
            </a:r>
          </a:p>
          <a:p>
            <a:pPr marL="514350" indent="-514350">
              <a:buFontTx/>
              <a:buAutoNum type="arabicPeriod"/>
            </a:pPr>
            <a:r>
              <a:rPr lang="cs-CZ" sz="2800" smtClean="0"/>
              <a:t>Za šedě zabarvené buňky lze volit náhradní otázku (N1 – N6). Při správné odpovědi pokračuj podle bodu 2.</a:t>
            </a:r>
          </a:p>
          <a:p>
            <a:pPr marL="514350" indent="-514350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3" name="AutoShape 11"/>
          <p:cNvSpPr>
            <a:spLocks noChangeArrowheads="1"/>
          </p:cNvSpPr>
          <p:nvPr/>
        </p:nvSpPr>
        <p:spPr bwMode="auto">
          <a:xfrm rot="1673837">
            <a:off x="2506663" y="5830888"/>
            <a:ext cx="909637" cy="798512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47" name="Rectangle 12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2819400" y="6111875"/>
            <a:ext cx="296863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087" name="AutoShape 15"/>
          <p:cNvSpPr>
            <a:spLocks noChangeArrowheads="1"/>
          </p:cNvSpPr>
          <p:nvPr/>
        </p:nvSpPr>
        <p:spPr bwMode="auto">
          <a:xfrm rot="1673837">
            <a:off x="3309938" y="5815013"/>
            <a:ext cx="909637" cy="798512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49" name="Rectangle 16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3622675" y="6094413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089" name="AutoShape 17"/>
          <p:cNvSpPr>
            <a:spLocks noChangeArrowheads="1"/>
          </p:cNvSpPr>
          <p:nvPr/>
        </p:nvSpPr>
        <p:spPr bwMode="auto">
          <a:xfrm rot="1673837">
            <a:off x="4111625" y="5807075"/>
            <a:ext cx="909638" cy="796925"/>
          </a:xfrm>
          <a:prstGeom prst="hexagon">
            <a:avLst>
              <a:gd name="adj" fmla="val 28536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51" name="Rectangle 18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424363" y="6086475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091" name="AutoShape 19"/>
          <p:cNvSpPr>
            <a:spLocks noChangeArrowheads="1"/>
          </p:cNvSpPr>
          <p:nvPr/>
        </p:nvSpPr>
        <p:spPr bwMode="auto">
          <a:xfrm rot="1673837">
            <a:off x="4914900" y="5789613"/>
            <a:ext cx="909638" cy="798512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53" name="Rectangle 20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5227638" y="6070600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093" name="AutoShape 21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1673837">
            <a:off x="5702300" y="5756275"/>
            <a:ext cx="909638" cy="798513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55" name="Rectangle 22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6015038" y="6037263"/>
            <a:ext cx="296862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 dirty="0"/>
              <a:t>27</a:t>
            </a:r>
          </a:p>
        </p:txBody>
      </p:sp>
      <p:sp>
        <p:nvSpPr>
          <p:cNvPr id="3095" name="AutoShape 23"/>
          <p:cNvSpPr>
            <a:spLocks noChangeArrowheads="1"/>
          </p:cNvSpPr>
          <p:nvPr/>
        </p:nvSpPr>
        <p:spPr bwMode="auto">
          <a:xfrm rot="1673837">
            <a:off x="6496050" y="5737225"/>
            <a:ext cx="909638" cy="796925"/>
          </a:xfrm>
          <a:prstGeom prst="hexagon">
            <a:avLst>
              <a:gd name="adj" fmla="val 28536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57" name="Rectangle 24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6808788" y="6016625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097" name="AutoShape 25"/>
          <p:cNvSpPr>
            <a:spLocks noChangeArrowheads="1"/>
          </p:cNvSpPr>
          <p:nvPr/>
        </p:nvSpPr>
        <p:spPr bwMode="auto">
          <a:xfrm rot="1673837">
            <a:off x="1709738" y="5854700"/>
            <a:ext cx="909637" cy="798513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59" name="Rectangle 26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2022475" y="6135688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099" name="AutoShape 27"/>
          <p:cNvSpPr>
            <a:spLocks noChangeArrowheads="1"/>
          </p:cNvSpPr>
          <p:nvPr/>
        </p:nvSpPr>
        <p:spPr bwMode="auto">
          <a:xfrm rot="1673837">
            <a:off x="2894013" y="5122863"/>
            <a:ext cx="909637" cy="796925"/>
          </a:xfrm>
          <a:prstGeom prst="hexagon">
            <a:avLst>
              <a:gd name="adj" fmla="val 28536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61" name="Rectangle 28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3206750" y="5402263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101" name="AutoShape 29"/>
          <p:cNvSpPr>
            <a:spLocks noChangeArrowheads="1"/>
          </p:cNvSpPr>
          <p:nvPr/>
        </p:nvSpPr>
        <p:spPr bwMode="auto">
          <a:xfrm rot="1673837">
            <a:off x="3695700" y="5105400"/>
            <a:ext cx="911225" cy="798513"/>
          </a:xfrm>
          <a:prstGeom prst="hexagon">
            <a:avLst>
              <a:gd name="adj" fmla="val 2852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63" name="Rectangle 30">
            <a:hlinkClick r:id="rId10" action="ppaction://hlinksldjump"/>
          </p:cNvPr>
          <p:cNvSpPr>
            <a:spLocks noChangeArrowheads="1"/>
          </p:cNvSpPr>
          <p:nvPr/>
        </p:nvSpPr>
        <p:spPr bwMode="auto">
          <a:xfrm>
            <a:off x="4008438" y="5384800"/>
            <a:ext cx="298450" cy="284163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103" name="AutoShape 31"/>
          <p:cNvSpPr>
            <a:spLocks noChangeArrowheads="1"/>
          </p:cNvSpPr>
          <p:nvPr/>
        </p:nvSpPr>
        <p:spPr bwMode="auto">
          <a:xfrm rot="1673837">
            <a:off x="2098675" y="5146675"/>
            <a:ext cx="909638" cy="798513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65" name="Rectangle 32">
            <a:hlinkClick r:id="rId11" action="ppaction://hlinksldjump"/>
          </p:cNvPr>
          <p:cNvSpPr>
            <a:spLocks noChangeArrowheads="1"/>
          </p:cNvSpPr>
          <p:nvPr/>
        </p:nvSpPr>
        <p:spPr bwMode="auto">
          <a:xfrm>
            <a:off x="2411413" y="5427663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105" name="AutoShape 33"/>
          <p:cNvSpPr>
            <a:spLocks noChangeArrowheads="1"/>
          </p:cNvSpPr>
          <p:nvPr/>
        </p:nvSpPr>
        <p:spPr bwMode="auto">
          <a:xfrm rot="1673837">
            <a:off x="4498975" y="5097463"/>
            <a:ext cx="911225" cy="798512"/>
          </a:xfrm>
          <a:prstGeom prst="hexagon">
            <a:avLst>
              <a:gd name="adj" fmla="val 2852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67" name="Rectangle 34"/>
          <p:cNvSpPr>
            <a:spLocks noChangeArrowheads="1"/>
          </p:cNvSpPr>
          <p:nvPr/>
        </p:nvSpPr>
        <p:spPr bwMode="auto">
          <a:xfrm>
            <a:off x="4803775" y="5384800"/>
            <a:ext cx="298450" cy="284163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endParaRPr lang="cs-CZ"/>
          </a:p>
        </p:txBody>
      </p:sp>
      <p:sp>
        <p:nvSpPr>
          <p:cNvPr id="6168" name="AutoShape 35"/>
          <p:cNvSpPr>
            <a:spLocks noChangeArrowheads="1"/>
          </p:cNvSpPr>
          <p:nvPr/>
        </p:nvSpPr>
        <p:spPr bwMode="auto">
          <a:xfrm rot="1673837">
            <a:off x="5278438" y="5065713"/>
            <a:ext cx="909637" cy="798512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69" name="Rectangle 36"/>
          <p:cNvSpPr>
            <a:spLocks noChangeArrowheads="1"/>
          </p:cNvSpPr>
          <p:nvPr/>
        </p:nvSpPr>
        <p:spPr bwMode="auto">
          <a:xfrm>
            <a:off x="5591175" y="5345113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endParaRPr lang="cs-CZ"/>
          </a:p>
        </p:txBody>
      </p:sp>
      <p:sp>
        <p:nvSpPr>
          <p:cNvPr id="6170" name="Rectangle 37">
            <a:hlinkClick r:id="rId12" action="ppaction://hlinksldjump"/>
          </p:cNvPr>
          <p:cNvSpPr>
            <a:spLocks noChangeArrowheads="1"/>
          </p:cNvSpPr>
          <p:nvPr/>
        </p:nvSpPr>
        <p:spPr bwMode="auto">
          <a:xfrm>
            <a:off x="4811713" y="5376863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110" name="AutoShape 38"/>
          <p:cNvSpPr>
            <a:spLocks noChangeArrowheads="1"/>
          </p:cNvSpPr>
          <p:nvPr/>
        </p:nvSpPr>
        <p:spPr bwMode="auto">
          <a:xfrm rot="1673837">
            <a:off x="5278438" y="5065713"/>
            <a:ext cx="909637" cy="798512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2" name="Rectangle 39">
            <a:hlinkClick r:id="rId13" action="ppaction://hlinksldjump"/>
          </p:cNvPr>
          <p:cNvSpPr>
            <a:spLocks noChangeArrowheads="1"/>
          </p:cNvSpPr>
          <p:nvPr/>
        </p:nvSpPr>
        <p:spPr bwMode="auto">
          <a:xfrm>
            <a:off x="5591175" y="5345113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112" name="AutoShape 40"/>
          <p:cNvSpPr>
            <a:spLocks noChangeArrowheads="1"/>
          </p:cNvSpPr>
          <p:nvPr/>
        </p:nvSpPr>
        <p:spPr bwMode="auto">
          <a:xfrm rot="1673837">
            <a:off x="6081713" y="5056188"/>
            <a:ext cx="909637" cy="796925"/>
          </a:xfrm>
          <a:prstGeom prst="hexagon">
            <a:avLst>
              <a:gd name="adj" fmla="val 28536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4" name="Rectangle 41">
            <a:hlinkClick r:id="rId14" action="ppaction://hlinksldjump"/>
          </p:cNvPr>
          <p:cNvSpPr>
            <a:spLocks noChangeArrowheads="1"/>
          </p:cNvSpPr>
          <p:nvPr/>
        </p:nvSpPr>
        <p:spPr bwMode="auto">
          <a:xfrm>
            <a:off x="6394450" y="5335588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114" name="AutoShape 42"/>
          <p:cNvSpPr>
            <a:spLocks noChangeArrowheads="1"/>
          </p:cNvSpPr>
          <p:nvPr/>
        </p:nvSpPr>
        <p:spPr bwMode="auto">
          <a:xfrm rot="1673837">
            <a:off x="5667375" y="4356100"/>
            <a:ext cx="909638" cy="798513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6" name="Rectangle 43">
            <a:hlinkClick r:id="rId15" action="ppaction://hlinksldjump"/>
          </p:cNvPr>
          <p:cNvSpPr>
            <a:spLocks noChangeArrowheads="1"/>
          </p:cNvSpPr>
          <p:nvPr/>
        </p:nvSpPr>
        <p:spPr bwMode="auto">
          <a:xfrm>
            <a:off x="5980113" y="4635500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116" name="AutoShape 44"/>
          <p:cNvSpPr>
            <a:spLocks noChangeArrowheads="1"/>
          </p:cNvSpPr>
          <p:nvPr/>
        </p:nvSpPr>
        <p:spPr bwMode="auto">
          <a:xfrm rot="1673837">
            <a:off x="4872038" y="4389438"/>
            <a:ext cx="911225" cy="798512"/>
          </a:xfrm>
          <a:prstGeom prst="hexagon">
            <a:avLst>
              <a:gd name="adj" fmla="val 2852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8" name="Rectangle 45">
            <a:hlinkClick r:id="rId16" action="ppaction://hlinksldjump"/>
          </p:cNvPr>
          <p:cNvSpPr>
            <a:spLocks noChangeArrowheads="1"/>
          </p:cNvSpPr>
          <p:nvPr/>
        </p:nvSpPr>
        <p:spPr bwMode="auto">
          <a:xfrm>
            <a:off x="5184775" y="4668838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118" name="AutoShape 46"/>
          <p:cNvSpPr>
            <a:spLocks noChangeArrowheads="1"/>
          </p:cNvSpPr>
          <p:nvPr/>
        </p:nvSpPr>
        <p:spPr bwMode="auto">
          <a:xfrm rot="1673837">
            <a:off x="4086225" y="4405313"/>
            <a:ext cx="909638" cy="798512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0" name="Rectangle 47">
            <a:hlinkClick r:id="rId17" action="ppaction://hlinksldjump"/>
          </p:cNvPr>
          <p:cNvSpPr>
            <a:spLocks noChangeArrowheads="1"/>
          </p:cNvSpPr>
          <p:nvPr/>
        </p:nvSpPr>
        <p:spPr bwMode="auto">
          <a:xfrm>
            <a:off x="4398963" y="4686300"/>
            <a:ext cx="296862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6181" name="AutoShape 48"/>
          <p:cNvSpPr>
            <a:spLocks noChangeArrowheads="1"/>
          </p:cNvSpPr>
          <p:nvPr/>
        </p:nvSpPr>
        <p:spPr bwMode="auto">
          <a:xfrm rot="1673837">
            <a:off x="3282950" y="4414838"/>
            <a:ext cx="909638" cy="796925"/>
          </a:xfrm>
          <a:prstGeom prst="hexagon">
            <a:avLst>
              <a:gd name="adj" fmla="val 28536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2" name="Rectangle 49"/>
          <p:cNvSpPr>
            <a:spLocks noChangeArrowheads="1"/>
          </p:cNvSpPr>
          <p:nvPr/>
        </p:nvSpPr>
        <p:spPr bwMode="auto">
          <a:xfrm>
            <a:off x="3603625" y="4710113"/>
            <a:ext cx="296863" cy="284162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endParaRPr lang="cs-CZ"/>
          </a:p>
        </p:txBody>
      </p:sp>
      <p:sp>
        <p:nvSpPr>
          <p:cNvPr id="6183" name="AutoShape 50"/>
          <p:cNvSpPr>
            <a:spLocks noChangeArrowheads="1"/>
          </p:cNvSpPr>
          <p:nvPr/>
        </p:nvSpPr>
        <p:spPr bwMode="auto">
          <a:xfrm rot="1673837">
            <a:off x="2479675" y="4430713"/>
            <a:ext cx="911225" cy="798512"/>
          </a:xfrm>
          <a:prstGeom prst="hexagon">
            <a:avLst>
              <a:gd name="adj" fmla="val 2852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4" name="Rectangle 51"/>
          <p:cNvSpPr>
            <a:spLocks noChangeArrowheads="1"/>
          </p:cNvSpPr>
          <p:nvPr/>
        </p:nvSpPr>
        <p:spPr bwMode="auto">
          <a:xfrm>
            <a:off x="2792413" y="4710113"/>
            <a:ext cx="298450" cy="284162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endParaRPr lang="cs-CZ"/>
          </a:p>
        </p:txBody>
      </p:sp>
      <p:sp>
        <p:nvSpPr>
          <p:cNvPr id="3124" name="AutoShape 52"/>
          <p:cNvSpPr>
            <a:spLocks noChangeArrowheads="1"/>
          </p:cNvSpPr>
          <p:nvPr/>
        </p:nvSpPr>
        <p:spPr bwMode="auto">
          <a:xfrm rot="1673837">
            <a:off x="2463800" y="4422775"/>
            <a:ext cx="909638" cy="798513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6" name="Rectangle 53">
            <a:hlinkClick r:id="rId18" action="ppaction://hlinksldjump"/>
          </p:cNvPr>
          <p:cNvSpPr>
            <a:spLocks noChangeArrowheads="1"/>
          </p:cNvSpPr>
          <p:nvPr/>
        </p:nvSpPr>
        <p:spPr bwMode="auto">
          <a:xfrm>
            <a:off x="2776538" y="4702175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26" name="AutoShape 54"/>
          <p:cNvSpPr>
            <a:spLocks noChangeArrowheads="1"/>
          </p:cNvSpPr>
          <p:nvPr/>
        </p:nvSpPr>
        <p:spPr bwMode="auto">
          <a:xfrm rot="1673837">
            <a:off x="3265488" y="4405313"/>
            <a:ext cx="909637" cy="798512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8" name="Rectangle 55">
            <a:hlinkClick r:id="rId19" action="ppaction://hlinksldjump"/>
          </p:cNvPr>
          <p:cNvSpPr>
            <a:spLocks noChangeArrowheads="1"/>
          </p:cNvSpPr>
          <p:nvPr/>
        </p:nvSpPr>
        <p:spPr bwMode="auto">
          <a:xfrm>
            <a:off x="3587750" y="4702175"/>
            <a:ext cx="296863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128" name="AutoShape 56"/>
          <p:cNvSpPr>
            <a:spLocks noChangeArrowheads="1"/>
          </p:cNvSpPr>
          <p:nvPr/>
        </p:nvSpPr>
        <p:spPr bwMode="auto">
          <a:xfrm rot="1673837">
            <a:off x="2852738" y="3714750"/>
            <a:ext cx="911225" cy="798513"/>
          </a:xfrm>
          <a:prstGeom prst="hexagon">
            <a:avLst>
              <a:gd name="adj" fmla="val 2852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0" name="Rectangle 57">
            <a:hlinkClick r:id="rId20" action="ppaction://hlinksldjump"/>
          </p:cNvPr>
          <p:cNvSpPr>
            <a:spLocks noChangeArrowheads="1"/>
          </p:cNvSpPr>
          <p:nvPr/>
        </p:nvSpPr>
        <p:spPr bwMode="auto">
          <a:xfrm>
            <a:off x="3165475" y="3994150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6191" name="AutoShape 58"/>
          <p:cNvSpPr>
            <a:spLocks noChangeArrowheads="1"/>
          </p:cNvSpPr>
          <p:nvPr/>
        </p:nvSpPr>
        <p:spPr bwMode="auto">
          <a:xfrm rot="1673837">
            <a:off x="3656013" y="3698875"/>
            <a:ext cx="911225" cy="796925"/>
          </a:xfrm>
          <a:prstGeom prst="hexagon">
            <a:avLst>
              <a:gd name="adj" fmla="val 28586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2" name="Rectangle 59"/>
          <p:cNvSpPr>
            <a:spLocks noChangeArrowheads="1"/>
          </p:cNvSpPr>
          <p:nvPr/>
        </p:nvSpPr>
        <p:spPr bwMode="auto">
          <a:xfrm>
            <a:off x="3968750" y="3978275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endParaRPr lang="cs-CZ"/>
          </a:p>
        </p:txBody>
      </p:sp>
      <p:sp>
        <p:nvSpPr>
          <p:cNvPr id="3132" name="AutoShape 60"/>
          <p:cNvSpPr>
            <a:spLocks noChangeArrowheads="1"/>
          </p:cNvSpPr>
          <p:nvPr/>
        </p:nvSpPr>
        <p:spPr bwMode="auto">
          <a:xfrm rot="1673837">
            <a:off x="3665538" y="3714750"/>
            <a:ext cx="909637" cy="798513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4" name="Rectangle 61">
            <a:hlinkClick r:id="rId21" action="ppaction://hlinksldjump"/>
          </p:cNvPr>
          <p:cNvSpPr>
            <a:spLocks noChangeArrowheads="1"/>
          </p:cNvSpPr>
          <p:nvPr/>
        </p:nvSpPr>
        <p:spPr bwMode="auto">
          <a:xfrm>
            <a:off x="3978275" y="3994150"/>
            <a:ext cx="296863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34" name="AutoShape 62"/>
          <p:cNvSpPr>
            <a:spLocks noChangeArrowheads="1"/>
          </p:cNvSpPr>
          <p:nvPr/>
        </p:nvSpPr>
        <p:spPr bwMode="auto">
          <a:xfrm rot="1673837">
            <a:off x="4451350" y="3689350"/>
            <a:ext cx="909638" cy="798513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6" name="Rectangle 63">
            <a:hlinkClick r:id="rId22" action="ppaction://hlinksldjump"/>
          </p:cNvPr>
          <p:cNvSpPr>
            <a:spLocks noChangeArrowheads="1"/>
          </p:cNvSpPr>
          <p:nvPr/>
        </p:nvSpPr>
        <p:spPr bwMode="auto">
          <a:xfrm>
            <a:off x="4764088" y="3970338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36" name="AutoShape 64"/>
          <p:cNvSpPr>
            <a:spLocks noChangeArrowheads="1"/>
          </p:cNvSpPr>
          <p:nvPr/>
        </p:nvSpPr>
        <p:spPr bwMode="auto">
          <a:xfrm rot="1673837">
            <a:off x="5246688" y="3689350"/>
            <a:ext cx="909637" cy="798513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8" name="Rectangle 65">
            <a:hlinkClick r:id="rId23" action="ppaction://hlinksldjump"/>
          </p:cNvPr>
          <p:cNvSpPr>
            <a:spLocks noChangeArrowheads="1"/>
          </p:cNvSpPr>
          <p:nvPr/>
        </p:nvSpPr>
        <p:spPr bwMode="auto">
          <a:xfrm>
            <a:off x="5559425" y="3970338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38" name="AutoShape 66"/>
          <p:cNvSpPr>
            <a:spLocks noChangeArrowheads="1"/>
          </p:cNvSpPr>
          <p:nvPr/>
        </p:nvSpPr>
        <p:spPr bwMode="auto">
          <a:xfrm rot="1673837">
            <a:off x="3251200" y="3006725"/>
            <a:ext cx="909638" cy="798513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0" name="Rectangle 67">
            <a:hlinkClick r:id="rId24" action="ppaction://hlinksldjump"/>
          </p:cNvPr>
          <p:cNvSpPr>
            <a:spLocks noChangeArrowheads="1"/>
          </p:cNvSpPr>
          <p:nvPr/>
        </p:nvSpPr>
        <p:spPr bwMode="auto">
          <a:xfrm>
            <a:off x="3563938" y="3286125"/>
            <a:ext cx="296862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40" name="AutoShape 68"/>
          <p:cNvSpPr>
            <a:spLocks noChangeArrowheads="1"/>
          </p:cNvSpPr>
          <p:nvPr/>
        </p:nvSpPr>
        <p:spPr bwMode="auto">
          <a:xfrm rot="1673837">
            <a:off x="4029075" y="3006725"/>
            <a:ext cx="911225" cy="798513"/>
          </a:xfrm>
          <a:prstGeom prst="hexagon">
            <a:avLst>
              <a:gd name="adj" fmla="val 2852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2" name="Rectangle 69">
            <a:hlinkClick r:id="rId25" action="ppaction://hlinksldjump"/>
          </p:cNvPr>
          <p:cNvSpPr>
            <a:spLocks noChangeArrowheads="1"/>
          </p:cNvSpPr>
          <p:nvPr/>
        </p:nvSpPr>
        <p:spPr bwMode="auto">
          <a:xfrm>
            <a:off x="4341813" y="3286125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42" name="AutoShape 70"/>
          <p:cNvSpPr>
            <a:spLocks noChangeArrowheads="1"/>
          </p:cNvSpPr>
          <p:nvPr/>
        </p:nvSpPr>
        <p:spPr bwMode="auto">
          <a:xfrm rot="1673837">
            <a:off x="4832350" y="2990850"/>
            <a:ext cx="911225" cy="796925"/>
          </a:xfrm>
          <a:prstGeom prst="hexagon">
            <a:avLst>
              <a:gd name="adj" fmla="val 28586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4" name="Rectangle 71">
            <a:hlinkClick r:id="rId26" action="ppaction://hlinksldjump"/>
          </p:cNvPr>
          <p:cNvSpPr>
            <a:spLocks noChangeArrowheads="1"/>
          </p:cNvSpPr>
          <p:nvPr/>
        </p:nvSpPr>
        <p:spPr bwMode="auto">
          <a:xfrm>
            <a:off x="5145088" y="3270250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44" name="AutoShape 72"/>
          <p:cNvSpPr>
            <a:spLocks noChangeArrowheads="1"/>
          </p:cNvSpPr>
          <p:nvPr/>
        </p:nvSpPr>
        <p:spPr bwMode="auto">
          <a:xfrm rot="1673837">
            <a:off x="4419600" y="2300288"/>
            <a:ext cx="909638" cy="798512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6" name="Rectangle 73">
            <a:hlinkClick r:id="rId27" action="ppaction://hlinksldjump"/>
          </p:cNvPr>
          <p:cNvSpPr>
            <a:spLocks noChangeArrowheads="1"/>
          </p:cNvSpPr>
          <p:nvPr/>
        </p:nvSpPr>
        <p:spPr bwMode="auto">
          <a:xfrm>
            <a:off x="4732338" y="2579688"/>
            <a:ext cx="296862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46" name="AutoShape 74"/>
          <p:cNvSpPr>
            <a:spLocks noChangeArrowheads="1"/>
          </p:cNvSpPr>
          <p:nvPr/>
        </p:nvSpPr>
        <p:spPr bwMode="auto">
          <a:xfrm rot="1673837">
            <a:off x="3640138" y="2300288"/>
            <a:ext cx="909637" cy="798512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8" name="Rectangle 75">
            <a:hlinkClick r:id="rId28" action="ppaction://hlinksldjump"/>
          </p:cNvPr>
          <p:cNvSpPr>
            <a:spLocks noChangeArrowheads="1"/>
          </p:cNvSpPr>
          <p:nvPr/>
        </p:nvSpPr>
        <p:spPr bwMode="auto">
          <a:xfrm>
            <a:off x="3952875" y="2579688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48" name="AutoShape 76"/>
          <p:cNvSpPr>
            <a:spLocks noChangeArrowheads="1"/>
          </p:cNvSpPr>
          <p:nvPr/>
        </p:nvSpPr>
        <p:spPr bwMode="auto">
          <a:xfrm rot="1673837">
            <a:off x="4030663" y="1609725"/>
            <a:ext cx="909637" cy="798513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10" name="Rectangle 77">
            <a:hlinkClick r:id="rId29" action="ppaction://hlinksldjump"/>
          </p:cNvPr>
          <p:cNvSpPr>
            <a:spLocks noChangeArrowheads="1"/>
          </p:cNvSpPr>
          <p:nvPr/>
        </p:nvSpPr>
        <p:spPr bwMode="auto">
          <a:xfrm>
            <a:off x="4343400" y="1865313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52" name="AutoShape 80"/>
          <p:cNvSpPr>
            <a:spLocks noChangeArrowheads="1"/>
          </p:cNvSpPr>
          <p:nvPr/>
        </p:nvSpPr>
        <p:spPr bwMode="auto">
          <a:xfrm rot="1673837">
            <a:off x="1681163" y="479425"/>
            <a:ext cx="909637" cy="798513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12" name="Rectangle 81">
            <a:hlinkClick r:id="rId30" action="ppaction://hlinksldjump"/>
          </p:cNvPr>
          <p:cNvSpPr>
            <a:spLocks noChangeArrowheads="1"/>
          </p:cNvSpPr>
          <p:nvPr/>
        </p:nvSpPr>
        <p:spPr bwMode="auto">
          <a:xfrm>
            <a:off x="1993900" y="735013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N1</a:t>
            </a:r>
          </a:p>
        </p:txBody>
      </p:sp>
      <p:sp>
        <p:nvSpPr>
          <p:cNvPr id="3154" name="AutoShape 82"/>
          <p:cNvSpPr>
            <a:spLocks noChangeArrowheads="1"/>
          </p:cNvSpPr>
          <p:nvPr/>
        </p:nvSpPr>
        <p:spPr bwMode="auto">
          <a:xfrm rot="1673837">
            <a:off x="2473325" y="422275"/>
            <a:ext cx="909638" cy="798513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14" name="Rectangle 83">
            <a:hlinkClick r:id="rId31" action="ppaction://hlinksldjump"/>
          </p:cNvPr>
          <p:cNvSpPr>
            <a:spLocks noChangeArrowheads="1"/>
          </p:cNvSpPr>
          <p:nvPr/>
        </p:nvSpPr>
        <p:spPr bwMode="auto">
          <a:xfrm>
            <a:off x="2786063" y="677863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N2</a:t>
            </a:r>
          </a:p>
        </p:txBody>
      </p:sp>
      <p:sp>
        <p:nvSpPr>
          <p:cNvPr id="3156" name="AutoShape 84"/>
          <p:cNvSpPr>
            <a:spLocks noChangeArrowheads="1"/>
          </p:cNvSpPr>
          <p:nvPr/>
        </p:nvSpPr>
        <p:spPr bwMode="auto">
          <a:xfrm rot="1673837">
            <a:off x="3275013" y="404813"/>
            <a:ext cx="909637" cy="798512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16" name="Rectangle 85">
            <a:hlinkClick r:id="rId32" action="ppaction://hlinksldjump"/>
          </p:cNvPr>
          <p:cNvSpPr>
            <a:spLocks noChangeArrowheads="1"/>
          </p:cNvSpPr>
          <p:nvPr/>
        </p:nvSpPr>
        <p:spPr bwMode="auto">
          <a:xfrm>
            <a:off x="3587750" y="660400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N3</a:t>
            </a:r>
          </a:p>
        </p:txBody>
      </p:sp>
      <p:sp>
        <p:nvSpPr>
          <p:cNvPr id="3158" name="AutoShape 86"/>
          <p:cNvSpPr>
            <a:spLocks noChangeArrowheads="1"/>
          </p:cNvSpPr>
          <p:nvPr/>
        </p:nvSpPr>
        <p:spPr bwMode="auto">
          <a:xfrm rot="1673837">
            <a:off x="5688013" y="346075"/>
            <a:ext cx="909637" cy="798513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18" name="Rectangle 87">
            <a:hlinkClick r:id="rId33" action="ppaction://hlinksldjump"/>
          </p:cNvPr>
          <p:cNvSpPr>
            <a:spLocks noChangeArrowheads="1"/>
          </p:cNvSpPr>
          <p:nvPr/>
        </p:nvSpPr>
        <p:spPr bwMode="auto">
          <a:xfrm>
            <a:off x="5981700" y="601663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N5</a:t>
            </a:r>
          </a:p>
        </p:txBody>
      </p:sp>
      <p:sp>
        <p:nvSpPr>
          <p:cNvPr id="3161" name="AutoShape 89"/>
          <p:cNvSpPr>
            <a:spLocks noChangeArrowheads="1"/>
          </p:cNvSpPr>
          <p:nvPr/>
        </p:nvSpPr>
        <p:spPr bwMode="auto">
          <a:xfrm rot="1673837">
            <a:off x="4895850" y="374650"/>
            <a:ext cx="909638" cy="798513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20" name="Rectangle 90">
            <a:hlinkClick r:id="rId34" action="ppaction://hlinksldjump"/>
          </p:cNvPr>
          <p:cNvSpPr>
            <a:spLocks noChangeArrowheads="1"/>
          </p:cNvSpPr>
          <p:nvPr/>
        </p:nvSpPr>
        <p:spPr bwMode="auto">
          <a:xfrm>
            <a:off x="5208588" y="630238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N4</a:t>
            </a:r>
          </a:p>
        </p:txBody>
      </p:sp>
      <p:sp>
        <p:nvSpPr>
          <p:cNvPr id="3163" name="AutoShape 91"/>
          <p:cNvSpPr>
            <a:spLocks noChangeArrowheads="1"/>
          </p:cNvSpPr>
          <p:nvPr/>
        </p:nvSpPr>
        <p:spPr bwMode="auto">
          <a:xfrm rot="1673837">
            <a:off x="6480175" y="336550"/>
            <a:ext cx="909638" cy="798513"/>
          </a:xfrm>
          <a:prstGeom prst="hexagon">
            <a:avLst>
              <a:gd name="adj" fmla="val 28479"/>
              <a:gd name="vf" fmla="val 115470"/>
            </a:avLst>
          </a:prstGeom>
          <a:solidFill>
            <a:srgbClr val="5B54E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22" name="Rectangle 92">
            <a:hlinkClick r:id="rId35" action="ppaction://hlinksldjump"/>
          </p:cNvPr>
          <p:cNvSpPr>
            <a:spLocks noChangeArrowheads="1"/>
          </p:cNvSpPr>
          <p:nvPr/>
        </p:nvSpPr>
        <p:spPr bwMode="auto">
          <a:xfrm>
            <a:off x="6792913" y="592138"/>
            <a:ext cx="298450" cy="282575"/>
          </a:xfrm>
          <a:prstGeom prst="rect">
            <a:avLst/>
          </a:prstGeom>
          <a:solidFill>
            <a:srgbClr val="D4EC26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7F8E17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N6</a:t>
            </a:r>
          </a:p>
        </p:txBody>
      </p:sp>
      <p:sp>
        <p:nvSpPr>
          <p:cNvPr id="3165" name="Rectangle 93"/>
          <p:cNvSpPr>
            <a:spLocks noChangeArrowheads="1"/>
          </p:cNvSpPr>
          <p:nvPr/>
        </p:nvSpPr>
        <p:spPr bwMode="auto">
          <a:xfrm>
            <a:off x="385763" y="1347788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66" name="Rectangle 94"/>
          <p:cNvSpPr>
            <a:spLocks noChangeArrowheads="1"/>
          </p:cNvSpPr>
          <p:nvPr/>
        </p:nvSpPr>
        <p:spPr bwMode="auto">
          <a:xfrm>
            <a:off x="822325" y="933450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67" name="Rectangle 95"/>
          <p:cNvSpPr>
            <a:spLocks noChangeArrowheads="1"/>
          </p:cNvSpPr>
          <p:nvPr/>
        </p:nvSpPr>
        <p:spPr bwMode="auto">
          <a:xfrm>
            <a:off x="396875" y="1763713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74" name="Rectangle 102"/>
          <p:cNvSpPr>
            <a:spLocks noChangeArrowheads="1"/>
          </p:cNvSpPr>
          <p:nvPr/>
        </p:nvSpPr>
        <p:spPr bwMode="auto">
          <a:xfrm>
            <a:off x="376238" y="933450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80" name="Rectangle 108"/>
          <p:cNvSpPr>
            <a:spLocks noChangeArrowheads="1"/>
          </p:cNvSpPr>
          <p:nvPr/>
        </p:nvSpPr>
        <p:spPr bwMode="auto">
          <a:xfrm>
            <a:off x="831850" y="1366838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81" name="Rectangle 109"/>
          <p:cNvSpPr>
            <a:spLocks noChangeArrowheads="1"/>
          </p:cNvSpPr>
          <p:nvPr/>
        </p:nvSpPr>
        <p:spPr bwMode="auto">
          <a:xfrm>
            <a:off x="841375" y="1773238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82" name="Rectangle 110"/>
          <p:cNvSpPr>
            <a:spLocks noChangeArrowheads="1"/>
          </p:cNvSpPr>
          <p:nvPr/>
        </p:nvSpPr>
        <p:spPr bwMode="auto">
          <a:xfrm>
            <a:off x="403225" y="2611438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83" name="Rectangle 111"/>
          <p:cNvSpPr>
            <a:spLocks noChangeArrowheads="1"/>
          </p:cNvSpPr>
          <p:nvPr/>
        </p:nvSpPr>
        <p:spPr bwMode="auto">
          <a:xfrm>
            <a:off x="839788" y="2197100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84" name="Rectangle 112"/>
          <p:cNvSpPr>
            <a:spLocks noChangeArrowheads="1"/>
          </p:cNvSpPr>
          <p:nvPr/>
        </p:nvSpPr>
        <p:spPr bwMode="auto">
          <a:xfrm>
            <a:off x="414338" y="3027363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85" name="Rectangle 113"/>
          <p:cNvSpPr>
            <a:spLocks noChangeArrowheads="1"/>
          </p:cNvSpPr>
          <p:nvPr/>
        </p:nvSpPr>
        <p:spPr bwMode="auto">
          <a:xfrm>
            <a:off x="393700" y="2197100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86" name="Rectangle 114"/>
          <p:cNvSpPr>
            <a:spLocks noChangeArrowheads="1"/>
          </p:cNvSpPr>
          <p:nvPr/>
        </p:nvSpPr>
        <p:spPr bwMode="auto">
          <a:xfrm>
            <a:off x="849313" y="2630488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87" name="Rectangle 115"/>
          <p:cNvSpPr>
            <a:spLocks noChangeArrowheads="1"/>
          </p:cNvSpPr>
          <p:nvPr/>
        </p:nvSpPr>
        <p:spPr bwMode="auto">
          <a:xfrm>
            <a:off x="858838" y="3036888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88" name="Rectangle 116"/>
          <p:cNvSpPr>
            <a:spLocks noChangeArrowheads="1"/>
          </p:cNvSpPr>
          <p:nvPr/>
        </p:nvSpPr>
        <p:spPr bwMode="auto">
          <a:xfrm>
            <a:off x="433388" y="3873500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89" name="Rectangle 117"/>
          <p:cNvSpPr>
            <a:spLocks noChangeArrowheads="1"/>
          </p:cNvSpPr>
          <p:nvPr/>
        </p:nvSpPr>
        <p:spPr bwMode="auto">
          <a:xfrm>
            <a:off x="869950" y="3459163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190" name="Rectangle 118"/>
          <p:cNvSpPr>
            <a:spLocks noChangeArrowheads="1"/>
          </p:cNvSpPr>
          <p:nvPr/>
        </p:nvSpPr>
        <p:spPr bwMode="auto">
          <a:xfrm>
            <a:off x="444500" y="4289425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91" name="Rectangle 119"/>
          <p:cNvSpPr>
            <a:spLocks noChangeArrowheads="1"/>
          </p:cNvSpPr>
          <p:nvPr/>
        </p:nvSpPr>
        <p:spPr bwMode="auto">
          <a:xfrm>
            <a:off x="423863" y="3459163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192" name="Rectangle 120"/>
          <p:cNvSpPr>
            <a:spLocks noChangeArrowheads="1"/>
          </p:cNvSpPr>
          <p:nvPr/>
        </p:nvSpPr>
        <p:spPr bwMode="auto">
          <a:xfrm>
            <a:off x="879475" y="3892550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93" name="Rectangle 121"/>
          <p:cNvSpPr>
            <a:spLocks noChangeArrowheads="1"/>
          </p:cNvSpPr>
          <p:nvPr/>
        </p:nvSpPr>
        <p:spPr bwMode="auto">
          <a:xfrm>
            <a:off x="889000" y="4298950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94" name="Rectangle 122"/>
          <p:cNvSpPr>
            <a:spLocks noChangeArrowheads="1"/>
          </p:cNvSpPr>
          <p:nvPr/>
        </p:nvSpPr>
        <p:spPr bwMode="auto">
          <a:xfrm>
            <a:off x="450850" y="5137150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95" name="Rectangle 123"/>
          <p:cNvSpPr>
            <a:spLocks noChangeArrowheads="1"/>
          </p:cNvSpPr>
          <p:nvPr/>
        </p:nvSpPr>
        <p:spPr bwMode="auto">
          <a:xfrm>
            <a:off x="887413" y="4722813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96" name="Rectangle 124"/>
          <p:cNvSpPr>
            <a:spLocks noChangeArrowheads="1"/>
          </p:cNvSpPr>
          <p:nvPr/>
        </p:nvSpPr>
        <p:spPr bwMode="auto">
          <a:xfrm>
            <a:off x="461963" y="5553075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197" name="Rectangle 125"/>
          <p:cNvSpPr>
            <a:spLocks noChangeArrowheads="1"/>
          </p:cNvSpPr>
          <p:nvPr/>
        </p:nvSpPr>
        <p:spPr bwMode="auto">
          <a:xfrm>
            <a:off x="441325" y="4722813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98" name="Rectangle 126"/>
          <p:cNvSpPr>
            <a:spLocks noChangeArrowheads="1"/>
          </p:cNvSpPr>
          <p:nvPr/>
        </p:nvSpPr>
        <p:spPr bwMode="auto">
          <a:xfrm>
            <a:off x="896938" y="5156200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99" name="Rectangle 127"/>
          <p:cNvSpPr>
            <a:spLocks noChangeArrowheads="1"/>
          </p:cNvSpPr>
          <p:nvPr/>
        </p:nvSpPr>
        <p:spPr bwMode="auto">
          <a:xfrm>
            <a:off x="906463" y="5562600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200" name="Rectangle 128"/>
          <p:cNvSpPr>
            <a:spLocks noChangeArrowheads="1"/>
          </p:cNvSpPr>
          <p:nvPr/>
        </p:nvSpPr>
        <p:spPr bwMode="auto">
          <a:xfrm>
            <a:off x="460375" y="5975350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201" name="Rectangle 129"/>
          <p:cNvSpPr>
            <a:spLocks noChangeArrowheads="1"/>
          </p:cNvSpPr>
          <p:nvPr/>
        </p:nvSpPr>
        <p:spPr bwMode="auto">
          <a:xfrm>
            <a:off x="471488" y="6391275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202" name="Rectangle 130"/>
          <p:cNvSpPr>
            <a:spLocks noChangeArrowheads="1"/>
          </p:cNvSpPr>
          <p:nvPr/>
        </p:nvSpPr>
        <p:spPr bwMode="auto">
          <a:xfrm>
            <a:off x="906463" y="5994400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203" name="Rectangle 131"/>
          <p:cNvSpPr>
            <a:spLocks noChangeArrowheads="1"/>
          </p:cNvSpPr>
          <p:nvPr/>
        </p:nvSpPr>
        <p:spPr bwMode="auto">
          <a:xfrm>
            <a:off x="915988" y="6400800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204" name="Rectangle 132"/>
          <p:cNvSpPr>
            <a:spLocks noChangeArrowheads="1"/>
          </p:cNvSpPr>
          <p:nvPr/>
        </p:nvSpPr>
        <p:spPr bwMode="auto">
          <a:xfrm>
            <a:off x="7805738" y="1300163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205" name="Rectangle 133"/>
          <p:cNvSpPr>
            <a:spLocks noChangeArrowheads="1"/>
          </p:cNvSpPr>
          <p:nvPr/>
        </p:nvSpPr>
        <p:spPr bwMode="auto">
          <a:xfrm>
            <a:off x="8242300" y="885825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206" name="Rectangle 134"/>
          <p:cNvSpPr>
            <a:spLocks noChangeArrowheads="1"/>
          </p:cNvSpPr>
          <p:nvPr/>
        </p:nvSpPr>
        <p:spPr bwMode="auto">
          <a:xfrm>
            <a:off x="7816850" y="1716088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207" name="Rectangle 135"/>
          <p:cNvSpPr>
            <a:spLocks noChangeArrowheads="1"/>
          </p:cNvSpPr>
          <p:nvPr/>
        </p:nvSpPr>
        <p:spPr bwMode="auto">
          <a:xfrm>
            <a:off x="7796213" y="885825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208" name="Rectangle 136"/>
          <p:cNvSpPr>
            <a:spLocks noChangeArrowheads="1"/>
          </p:cNvSpPr>
          <p:nvPr/>
        </p:nvSpPr>
        <p:spPr bwMode="auto">
          <a:xfrm>
            <a:off x="8251825" y="1319213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209" name="Rectangle 137"/>
          <p:cNvSpPr>
            <a:spLocks noChangeArrowheads="1"/>
          </p:cNvSpPr>
          <p:nvPr/>
        </p:nvSpPr>
        <p:spPr bwMode="auto">
          <a:xfrm>
            <a:off x="8261350" y="1725613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210" name="Rectangle 138"/>
          <p:cNvSpPr>
            <a:spLocks noChangeArrowheads="1"/>
          </p:cNvSpPr>
          <p:nvPr/>
        </p:nvSpPr>
        <p:spPr bwMode="auto">
          <a:xfrm>
            <a:off x="7823200" y="2563813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211" name="Rectangle 139"/>
          <p:cNvSpPr>
            <a:spLocks noChangeArrowheads="1"/>
          </p:cNvSpPr>
          <p:nvPr/>
        </p:nvSpPr>
        <p:spPr bwMode="auto">
          <a:xfrm>
            <a:off x="8259763" y="2149475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212" name="Rectangle 140"/>
          <p:cNvSpPr>
            <a:spLocks noChangeArrowheads="1"/>
          </p:cNvSpPr>
          <p:nvPr/>
        </p:nvSpPr>
        <p:spPr bwMode="auto">
          <a:xfrm>
            <a:off x="7834313" y="2979738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213" name="Rectangle 141"/>
          <p:cNvSpPr>
            <a:spLocks noChangeArrowheads="1"/>
          </p:cNvSpPr>
          <p:nvPr/>
        </p:nvSpPr>
        <p:spPr bwMode="auto">
          <a:xfrm>
            <a:off x="7813675" y="2149475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214" name="Rectangle 142"/>
          <p:cNvSpPr>
            <a:spLocks noChangeArrowheads="1"/>
          </p:cNvSpPr>
          <p:nvPr/>
        </p:nvSpPr>
        <p:spPr bwMode="auto">
          <a:xfrm>
            <a:off x="8269288" y="2582863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215" name="Rectangle 143"/>
          <p:cNvSpPr>
            <a:spLocks noChangeArrowheads="1"/>
          </p:cNvSpPr>
          <p:nvPr/>
        </p:nvSpPr>
        <p:spPr bwMode="auto">
          <a:xfrm>
            <a:off x="8278813" y="2989263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216" name="Rectangle 144"/>
          <p:cNvSpPr>
            <a:spLocks noChangeArrowheads="1"/>
          </p:cNvSpPr>
          <p:nvPr/>
        </p:nvSpPr>
        <p:spPr bwMode="auto">
          <a:xfrm>
            <a:off x="7853363" y="3825875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217" name="Rectangle 145"/>
          <p:cNvSpPr>
            <a:spLocks noChangeArrowheads="1"/>
          </p:cNvSpPr>
          <p:nvPr/>
        </p:nvSpPr>
        <p:spPr bwMode="auto">
          <a:xfrm>
            <a:off x="8289925" y="3411538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218" name="Rectangle 146"/>
          <p:cNvSpPr>
            <a:spLocks noChangeArrowheads="1"/>
          </p:cNvSpPr>
          <p:nvPr/>
        </p:nvSpPr>
        <p:spPr bwMode="auto">
          <a:xfrm>
            <a:off x="7864475" y="4241800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219" name="Rectangle 147"/>
          <p:cNvSpPr>
            <a:spLocks noChangeArrowheads="1"/>
          </p:cNvSpPr>
          <p:nvPr/>
        </p:nvSpPr>
        <p:spPr bwMode="auto">
          <a:xfrm>
            <a:off x="7843838" y="3411538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220" name="Rectangle 148"/>
          <p:cNvSpPr>
            <a:spLocks noChangeArrowheads="1"/>
          </p:cNvSpPr>
          <p:nvPr/>
        </p:nvSpPr>
        <p:spPr bwMode="auto">
          <a:xfrm>
            <a:off x="8299450" y="3844925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221" name="Rectangle 149"/>
          <p:cNvSpPr>
            <a:spLocks noChangeArrowheads="1"/>
          </p:cNvSpPr>
          <p:nvPr/>
        </p:nvSpPr>
        <p:spPr bwMode="auto">
          <a:xfrm>
            <a:off x="8308975" y="4251325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222" name="Rectangle 150"/>
          <p:cNvSpPr>
            <a:spLocks noChangeArrowheads="1"/>
          </p:cNvSpPr>
          <p:nvPr/>
        </p:nvSpPr>
        <p:spPr bwMode="auto">
          <a:xfrm>
            <a:off x="7870825" y="5089525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223" name="Rectangle 151"/>
          <p:cNvSpPr>
            <a:spLocks noChangeArrowheads="1"/>
          </p:cNvSpPr>
          <p:nvPr/>
        </p:nvSpPr>
        <p:spPr bwMode="auto">
          <a:xfrm>
            <a:off x="8307388" y="4675188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224" name="Rectangle 152"/>
          <p:cNvSpPr>
            <a:spLocks noChangeArrowheads="1"/>
          </p:cNvSpPr>
          <p:nvPr/>
        </p:nvSpPr>
        <p:spPr bwMode="auto">
          <a:xfrm>
            <a:off x="7881938" y="5505450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225" name="Rectangle 153"/>
          <p:cNvSpPr>
            <a:spLocks noChangeArrowheads="1"/>
          </p:cNvSpPr>
          <p:nvPr/>
        </p:nvSpPr>
        <p:spPr bwMode="auto">
          <a:xfrm>
            <a:off x="7861300" y="4675188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226" name="Rectangle 154"/>
          <p:cNvSpPr>
            <a:spLocks noChangeArrowheads="1"/>
          </p:cNvSpPr>
          <p:nvPr/>
        </p:nvSpPr>
        <p:spPr bwMode="auto">
          <a:xfrm>
            <a:off x="8316913" y="5108575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227" name="Rectangle 155"/>
          <p:cNvSpPr>
            <a:spLocks noChangeArrowheads="1"/>
          </p:cNvSpPr>
          <p:nvPr/>
        </p:nvSpPr>
        <p:spPr bwMode="auto">
          <a:xfrm>
            <a:off x="8326438" y="5514975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228" name="Rectangle 156"/>
          <p:cNvSpPr>
            <a:spLocks noChangeArrowheads="1"/>
          </p:cNvSpPr>
          <p:nvPr/>
        </p:nvSpPr>
        <p:spPr bwMode="auto">
          <a:xfrm>
            <a:off x="7880350" y="5927725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229" name="Rectangle 157"/>
          <p:cNvSpPr>
            <a:spLocks noChangeArrowheads="1"/>
          </p:cNvSpPr>
          <p:nvPr/>
        </p:nvSpPr>
        <p:spPr bwMode="auto">
          <a:xfrm>
            <a:off x="7891463" y="6343650"/>
            <a:ext cx="330200" cy="330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991F00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230" name="Rectangle 158"/>
          <p:cNvSpPr>
            <a:spLocks noChangeArrowheads="1"/>
          </p:cNvSpPr>
          <p:nvPr/>
        </p:nvSpPr>
        <p:spPr bwMode="auto">
          <a:xfrm>
            <a:off x="8326438" y="5946775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231" name="Rectangle 159"/>
          <p:cNvSpPr>
            <a:spLocks noChangeArrowheads="1"/>
          </p:cNvSpPr>
          <p:nvPr/>
        </p:nvSpPr>
        <p:spPr bwMode="auto">
          <a:xfrm>
            <a:off x="8335963" y="6353175"/>
            <a:ext cx="330200" cy="330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>
            <a:prstShdw prst="shdw17" dist="17961" dir="2700000">
              <a:srgbClr val="3D991F"/>
            </a:prstShdw>
          </a:effectLst>
        </p:spPr>
        <p:txBody>
          <a:bodyPr wrap="none" anchor="ctr"/>
          <a:lstStyle/>
          <a:p>
            <a:pPr algn="ctr"/>
            <a:r>
              <a:rPr lang="cs-CZ"/>
              <a:t>28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1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1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1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1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1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1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1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1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1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31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1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1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31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31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31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31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31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31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31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1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1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31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1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31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31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31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31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31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31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31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31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31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31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31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31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31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31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31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31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31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31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31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31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1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1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1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1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1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1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1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1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1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1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1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31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31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31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3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31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31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31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31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31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31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4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1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3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9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3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2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31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31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31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0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2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31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31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31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0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2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31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31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31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01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3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31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31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31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0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32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31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31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31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07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32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31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31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31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05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32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3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3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31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04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2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3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3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31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08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32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06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3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0" dur="2000" fill="hold"/>
                                        <p:tgtEl>
                                          <p:spTgt spid="31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231" dur="2000" fill="hold"/>
                                        <p:tgtEl>
                                          <p:spTgt spid="31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2000" fill="hold"/>
                                        <p:tgtEl>
                                          <p:spTgt spid="31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8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32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7" dur="20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238" dur="20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20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09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3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4" dur="20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245" dur="20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20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13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32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1" dur="20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252" dur="20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20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11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32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2000" fill="hold"/>
                                        <p:tgtEl>
                                          <p:spTgt spid="3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259" dur="2000" fill="hold"/>
                                        <p:tgtEl>
                                          <p:spTgt spid="3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2000" fill="hold"/>
                                        <p:tgtEl>
                                          <p:spTgt spid="310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10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32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5" dur="2000" fill="hold"/>
                                        <p:tgtEl>
                                          <p:spTgt spid="3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266" dur="2000" fill="hold"/>
                                        <p:tgtEl>
                                          <p:spTgt spid="3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310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14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32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2000" fill="hold"/>
                                        <p:tgtEl>
                                          <p:spTgt spid="31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273" dur="2000" fill="hold"/>
                                        <p:tgtEl>
                                          <p:spTgt spid="31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2000" fill="hold"/>
                                        <p:tgtEl>
                                          <p:spTgt spid="31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12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32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9" dur="2000" fill="hold"/>
                                        <p:tgtEl>
                                          <p:spTgt spid="31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280" dur="2000" fill="hold"/>
                                        <p:tgtEl>
                                          <p:spTgt spid="31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2000" fill="hold"/>
                                        <p:tgtEl>
                                          <p:spTgt spid="31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17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3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6" dur="2000" fill="hold"/>
                                        <p:tgtEl>
                                          <p:spTgt spid="31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287" dur="2000" fill="hold"/>
                                        <p:tgtEl>
                                          <p:spTgt spid="31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2000" fill="hold"/>
                                        <p:tgtEl>
                                          <p:spTgt spid="31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19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32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3" dur="2000" fill="hold"/>
                                        <p:tgtEl>
                                          <p:spTgt spid="31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294" dur="2000" fill="hold"/>
                                        <p:tgtEl>
                                          <p:spTgt spid="31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2000" fill="hold"/>
                                        <p:tgtEl>
                                          <p:spTgt spid="31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15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3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0" dur="20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301" dur="20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2" dur="20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16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32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7" dur="20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308" dur="20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0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20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3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4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315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6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18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3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1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322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3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21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3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8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329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0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25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32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5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336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23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3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343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22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32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350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26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3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2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357" dur="2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2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24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32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2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364" dur="2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2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27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3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2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371" dur="2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2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28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3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7" dur="2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378" dur="2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9" dur="2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30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32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4" dur="20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385" dur="20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6" dur="20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29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32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1" dur="20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392" dur="20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0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31"/>
                  </p:tgtEl>
                </p:cond>
              </p:nextCondLst>
            </p:seq>
            <p:seq concurrent="1" nextAc="seek">
              <p:cTn id="394" restart="whenNotActive" fill="hold" evtFilter="cancelBubble" nodeType="interactiveSeq">
                <p:stCondLst>
                  <p:cond evt="onClick" delay="0">
                    <p:tgtEl>
                      <p:spTgt spid="3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5" fill="hold">
                      <p:stCondLst>
                        <p:cond delay="0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8" dur="2000" fill="hold"/>
                                        <p:tgtEl>
                                          <p:spTgt spid="31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399" dur="2000" fill="hold"/>
                                        <p:tgtEl>
                                          <p:spTgt spid="31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0" dur="2000" fill="hold"/>
                                        <p:tgtEl>
                                          <p:spTgt spid="31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8"/>
                  </p:tgtEl>
                </p:cond>
              </p:nextCondLst>
            </p:seq>
            <p:seq concurrent="1" nextAc="seek">
              <p:cTn id="401" restart="whenNotActive" fill="hold" evtFilter="cancelBubble" nodeType="interactiveSeq">
                <p:stCondLst>
                  <p:cond evt="onClick" delay="0">
                    <p:tgtEl>
                      <p:spTgt spid="3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2" fill="hold">
                      <p:stCondLst>
                        <p:cond delay="0"/>
                      </p:stCondLst>
                      <p:childTnLst>
                        <p:par>
                          <p:cTn id="403" fill="hold">
                            <p:stCondLst>
                              <p:cond delay="0"/>
                            </p:stCondLst>
                            <p:childTnLst>
                              <p:par>
                                <p:cTn id="4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5" dur="2000" fill="hold"/>
                                        <p:tgtEl>
                                          <p:spTgt spid="31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406" dur="2000" fill="hold"/>
                                        <p:tgtEl>
                                          <p:spTgt spid="31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7" dur="2000" fill="hold"/>
                                        <p:tgtEl>
                                          <p:spTgt spid="31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2"/>
                  </p:tgtEl>
                </p:cond>
              </p:nextCondLst>
            </p:seq>
            <p:seq concurrent="1" nextAc="seek">
              <p:cTn id="408" restart="whenNotActive" fill="hold" evtFilter="cancelBubble" nodeType="interactiveSeq">
                <p:stCondLst>
                  <p:cond evt="onClick" delay="0">
                    <p:tgtEl>
                      <p:spTgt spid="3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9" fill="hold">
                      <p:stCondLst>
                        <p:cond delay="0"/>
                      </p:stCondLst>
                      <p:childTnLst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2" dur="2000" fill="hold"/>
                                        <p:tgtEl>
                                          <p:spTgt spid="31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413" dur="2000" fill="hold"/>
                                        <p:tgtEl>
                                          <p:spTgt spid="31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4" dur="2000" fill="hold"/>
                                        <p:tgtEl>
                                          <p:spTgt spid="31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"/>
                  </p:tgtEl>
                </p:cond>
              </p:nextCondLst>
            </p:seq>
            <p:seq concurrent="1" nextAc="seek">
              <p:cTn id="415" restart="whenNotActive" fill="hold" evtFilter="cancelBubble" nodeType="interactiveSeq">
                <p:stCondLst>
                  <p:cond evt="onClick" delay="0">
                    <p:tgtEl>
                      <p:spTgt spid="3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6" fill="hold">
                      <p:stCondLst>
                        <p:cond delay="0"/>
                      </p:stCondLst>
                      <p:childTnLst>
                        <p:par>
                          <p:cTn id="417" fill="hold">
                            <p:stCondLst>
                              <p:cond delay="0"/>
                            </p:stCondLst>
                            <p:childTnLst>
                              <p:par>
                                <p:cTn id="4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9" dur="2000" fill="hold"/>
                                        <p:tgtEl>
                                          <p:spTgt spid="31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420" dur="2000" fill="hold"/>
                                        <p:tgtEl>
                                          <p:spTgt spid="31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1" dur="2000" fill="hold"/>
                                        <p:tgtEl>
                                          <p:spTgt spid="31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6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3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6" dur="2000" fill="hold"/>
                                        <p:tgtEl>
                                          <p:spTgt spid="31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427" dur="2000" fill="hold"/>
                                        <p:tgtEl>
                                          <p:spTgt spid="31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8" dur="2000" fill="hold"/>
                                        <p:tgtEl>
                                          <p:spTgt spid="31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1"/>
                  </p:tgtEl>
                </p:cond>
              </p:nextCondLst>
            </p:seq>
            <p:seq concurrent="1" nextAc="seek">
              <p:cTn id="429" restart="whenNotActive" fill="hold" evtFilter="cancelBubble" nodeType="interactiveSeq">
                <p:stCondLst>
                  <p:cond evt="onClick" delay="0">
                    <p:tgtEl>
                      <p:spTgt spid="3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0" fill="hold">
                      <p:stCondLst>
                        <p:cond delay="0"/>
                      </p:stCondLst>
                      <p:childTnLst>
                        <p:par>
                          <p:cTn id="431" fill="hold">
                            <p:stCondLst>
                              <p:cond delay="0"/>
                            </p:stCondLst>
                            <p:childTnLst>
                              <p:par>
                                <p:cTn id="4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3" dur="2000" fill="hold"/>
                                        <p:tgtEl>
                                          <p:spTgt spid="31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434" dur="2000" fill="hold"/>
                                        <p:tgtEl>
                                          <p:spTgt spid="31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5" dur="2000" fill="hold"/>
                                        <p:tgtEl>
                                          <p:spTgt spid="31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8"/>
                  </p:tgtEl>
                </p:cond>
              </p:nextCondLst>
            </p:seq>
            <p:seq concurrent="1" nextAc="seek">
              <p:cTn id="436" restart="whenNotActive" fill="hold" evtFilter="cancelBubble" nodeType="interactiveSeq">
                <p:stCondLst>
                  <p:cond evt="onClick" delay="0">
                    <p:tgtEl>
                      <p:spTgt spid="3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7" fill="hold">
                      <p:stCondLst>
                        <p:cond delay="0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0" dur="2000" fill="hold"/>
                                        <p:tgtEl>
                                          <p:spTgt spid="31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441" dur="2000" fill="hold"/>
                                        <p:tgtEl>
                                          <p:spTgt spid="31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2" dur="2000" fill="hold"/>
                                        <p:tgtEl>
                                          <p:spTgt spid="31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3"/>
                  </p:tgtEl>
                </p:cond>
              </p:nextCondLst>
            </p:seq>
            <p:seq concurrent="1" nextAc="seek">
              <p:cTn id="443" restart="whenNotActive" fill="hold" evtFilter="cancelBubble" nodeType="interactiveSeq">
                <p:stCondLst>
                  <p:cond evt="onClick" delay="0">
                    <p:tgtEl>
                      <p:spTgt spid="3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4" fill="hold">
                      <p:stCondLst>
                        <p:cond delay="0"/>
                      </p:stCondLst>
                      <p:childTnLst>
                        <p:par>
                          <p:cTn id="445" fill="hold">
                            <p:stCondLst>
                              <p:cond delay="0"/>
                            </p:stCondLst>
                            <p:childTnLst>
                              <p:par>
                                <p:cTn id="4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7" dur="2000" fill="hold"/>
                                        <p:tgtEl>
                                          <p:spTgt spid="31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448" dur="2000" fill="hold"/>
                                        <p:tgtEl>
                                          <p:spTgt spid="31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9" dur="2000" fill="hold"/>
                                        <p:tgtEl>
                                          <p:spTgt spid="31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6"/>
                  </p:tgtEl>
                </p:cond>
              </p:nextCondLst>
            </p:seq>
            <p:seq concurrent="1" nextAc="seek">
              <p:cTn id="450" restart="whenNotActive" fill="hold" evtFilter="cancelBubble" nodeType="interactiveSeq">
                <p:stCondLst>
                  <p:cond evt="onClick" delay="0">
                    <p:tgtEl>
                      <p:spTgt spid="3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1" fill="hold">
                      <p:stCondLst>
                        <p:cond delay="0"/>
                      </p:stCondLst>
                      <p:childTnLst>
                        <p:par>
                          <p:cTn id="452" fill="hold">
                            <p:stCondLst>
                              <p:cond delay="0"/>
                            </p:stCondLst>
                            <p:childTnLst>
                              <p:par>
                                <p:cTn id="4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4" dur="2000" fill="hold"/>
                                        <p:tgtEl>
                                          <p:spTgt spid="31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455" dur="2000" fill="hold"/>
                                        <p:tgtEl>
                                          <p:spTgt spid="31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6" dur="2000" fill="hold"/>
                                        <p:tgtEl>
                                          <p:spTgt spid="31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4"/>
                  </p:tgtEl>
                </p:cond>
              </p:nextCondLst>
            </p:seq>
            <p:seq concurrent="1" nextAc="seek">
              <p:cTn id="457" restart="whenNotActive" fill="hold" evtFilter="cancelBubble" nodeType="interactiveSeq">
                <p:stCondLst>
                  <p:cond evt="onClick" delay="0">
                    <p:tgtEl>
                      <p:spTgt spid="3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8" fill="hold">
                      <p:stCondLst>
                        <p:cond delay="0"/>
                      </p:stCondLst>
                      <p:childTnLst>
                        <p:par>
                          <p:cTn id="459" fill="hold">
                            <p:stCondLst>
                              <p:cond delay="0"/>
                            </p:stCondLst>
                            <p:childTnLst>
                              <p:par>
                                <p:cTn id="4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1" dur="2000" fill="hold"/>
                                        <p:tgtEl>
                                          <p:spTgt spid="31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462" dur="2000" fill="hold"/>
                                        <p:tgtEl>
                                          <p:spTgt spid="31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3" dur="2000" fill="hold"/>
                                        <p:tgtEl>
                                          <p:spTgt spid="31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38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3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>
                      <p:stCondLst>
                        <p:cond delay="0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8" dur="2000" fill="hold"/>
                                        <p:tgtEl>
                                          <p:spTgt spid="31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469" dur="2000" fill="hold"/>
                                        <p:tgtEl>
                                          <p:spTgt spid="31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0" dur="2000" fill="hold"/>
                                        <p:tgtEl>
                                          <p:spTgt spid="31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0"/>
                  </p:tgtEl>
                </p:cond>
              </p:nextCondLst>
            </p:seq>
            <p:seq concurrent="1" nextAc="seek">
              <p:cTn id="471" restart="whenNotActive" fill="hold" evtFilter="cancelBubble" nodeType="interactiveSeq">
                <p:stCondLst>
                  <p:cond evt="onClick" delay="0">
                    <p:tgtEl>
                      <p:spTgt spid="3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2" fill="hold">
                      <p:stCondLst>
                        <p:cond delay="0"/>
                      </p:stCondLst>
                      <p:childTnLst>
                        <p:par>
                          <p:cTn id="473" fill="hold">
                            <p:stCondLst>
                              <p:cond delay="0"/>
                            </p:stCondLst>
                            <p:childTnLst>
                              <p:par>
                                <p:cTn id="4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5" dur="2000" fill="hold"/>
                                        <p:tgtEl>
                                          <p:spTgt spid="31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476" dur="2000" fill="hold"/>
                                        <p:tgtEl>
                                          <p:spTgt spid="31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7" dur="2000" fill="hold"/>
                                        <p:tgtEl>
                                          <p:spTgt spid="31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2"/>
                  </p:tgtEl>
                </p:cond>
              </p:nextCondLst>
            </p:seq>
            <p:seq concurrent="1" nextAc="seek">
              <p:cTn id="478" restart="whenNotActive" fill="hold" evtFilter="cancelBubble" nodeType="interactiveSeq">
                <p:stCondLst>
                  <p:cond evt="onClick" delay="0">
                    <p:tgtEl>
                      <p:spTgt spid="3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9" fill="hold">
                      <p:stCondLst>
                        <p:cond delay="0"/>
                      </p:stCondLst>
                      <p:childTnLst>
                        <p:par>
                          <p:cTn id="480" fill="hold">
                            <p:stCondLst>
                              <p:cond delay="0"/>
                            </p:stCondLst>
                            <p:childTnLst>
                              <p:par>
                                <p:cTn id="4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2" dur="2000" fill="hold"/>
                                        <p:tgtEl>
                                          <p:spTgt spid="31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483" dur="2000" fill="hold"/>
                                        <p:tgtEl>
                                          <p:spTgt spid="31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4" dur="2000" fill="hold"/>
                                        <p:tgtEl>
                                          <p:spTgt spid="31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28"/>
                  </p:tgtEl>
                </p:cond>
              </p:nextCondLst>
            </p:seq>
            <p:seq concurrent="1" nextAc="seek">
              <p:cTn id="485" restart="whenNotActive" fill="hold" evtFilter="cancelBubble" nodeType="interactiveSeq">
                <p:stCondLst>
                  <p:cond evt="onClick" delay="0">
                    <p:tgtEl>
                      <p:spTgt spid="3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6" fill="hold">
                      <p:stCondLst>
                        <p:cond delay="0"/>
                      </p:stCondLst>
                      <p:childTnLst>
                        <p:par>
                          <p:cTn id="487" fill="hold">
                            <p:stCondLst>
                              <p:cond delay="0"/>
                            </p:stCondLst>
                            <p:childTnLst>
                              <p:par>
                                <p:cTn id="4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9" dur="2000" fill="hold"/>
                                        <p:tgtEl>
                                          <p:spTgt spid="31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490" dur="2000" fill="hold"/>
                                        <p:tgtEl>
                                          <p:spTgt spid="31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1" dur="2000" fill="hold"/>
                                        <p:tgtEl>
                                          <p:spTgt spid="31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32"/>
                  </p:tgtEl>
                </p:cond>
              </p:nextCondLst>
            </p:seq>
            <p:seq concurrent="1" nextAc="seek">
              <p:cTn id="492" restart="whenNotActive" fill="hold" evtFilter="cancelBubble" nodeType="interactiveSeq">
                <p:stCondLst>
                  <p:cond evt="onClick" delay="0">
                    <p:tgtEl>
                      <p:spTgt spid="3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3" fill="hold">
                      <p:stCondLst>
                        <p:cond delay="0"/>
                      </p:stCondLst>
                      <p:childTnLst>
                        <p:par>
                          <p:cTn id="494" fill="hold">
                            <p:stCondLst>
                              <p:cond delay="0"/>
                            </p:stCondLst>
                            <p:childTnLst>
                              <p:par>
                                <p:cTn id="4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6" dur="2000" fill="hold"/>
                                        <p:tgtEl>
                                          <p:spTgt spid="31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497" dur="2000" fill="hold"/>
                                        <p:tgtEl>
                                          <p:spTgt spid="31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8" dur="2000" fill="hold"/>
                                        <p:tgtEl>
                                          <p:spTgt spid="31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34"/>
                  </p:tgtEl>
                </p:cond>
              </p:nextCondLst>
            </p:seq>
            <p:seq concurrent="1" nextAc="seek">
              <p:cTn id="499" restart="whenNotActive" fill="hold" evtFilter="cancelBubble" nodeType="interactiveSeq">
                <p:stCondLst>
                  <p:cond evt="onClick" delay="0">
                    <p:tgtEl>
                      <p:spTgt spid="3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0" fill="hold">
                      <p:stCondLst>
                        <p:cond delay="0"/>
                      </p:stCondLst>
                      <p:childTnLst>
                        <p:par>
                          <p:cTn id="501" fill="hold">
                            <p:stCondLst>
                              <p:cond delay="0"/>
                            </p:stCondLst>
                            <p:childTnLst>
                              <p:par>
                                <p:cTn id="5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3" dur="2000" fill="hold"/>
                                        <p:tgtEl>
                                          <p:spTgt spid="31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504" dur="2000" fill="hold"/>
                                        <p:tgtEl>
                                          <p:spTgt spid="31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5" dur="2000" fill="hold"/>
                                        <p:tgtEl>
                                          <p:spTgt spid="31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36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3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>
                      <p:stCondLst>
                        <p:cond delay="0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0" dur="2000" fill="hold"/>
                                        <p:tgtEl>
                                          <p:spTgt spid="31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511" dur="2000" fill="hold"/>
                                        <p:tgtEl>
                                          <p:spTgt spid="31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2" dur="2000" fill="hold"/>
                                        <p:tgtEl>
                                          <p:spTgt spid="31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24"/>
                  </p:tgtEl>
                </p:cond>
              </p:nextCondLst>
            </p:seq>
            <p:seq concurrent="1" nextAc="seek">
              <p:cTn id="513" restart="whenNotActive" fill="hold" evtFilter="cancelBubble" nodeType="interactiveSeq">
                <p:stCondLst>
                  <p:cond evt="onClick" delay="0">
                    <p:tgtEl>
                      <p:spTgt spid="3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4" fill="hold">
                      <p:stCondLst>
                        <p:cond delay="0"/>
                      </p:stCondLst>
                      <p:childTnLst>
                        <p:par>
                          <p:cTn id="515" fill="hold">
                            <p:stCondLst>
                              <p:cond delay="0"/>
                            </p:stCondLst>
                            <p:childTnLst>
                              <p:par>
                                <p:cTn id="5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7" dur="2000" fill="hold"/>
                                        <p:tgtEl>
                                          <p:spTgt spid="3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518" dur="2000" fill="hold"/>
                                        <p:tgtEl>
                                          <p:spTgt spid="3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9" dur="2000" fill="hold"/>
                                        <p:tgtEl>
                                          <p:spTgt spid="3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26"/>
                  </p:tgtEl>
                </p:cond>
              </p:nextCondLst>
            </p:seq>
            <p:seq concurrent="1" nextAc="seek">
              <p:cTn id="520" restart="whenNotActive" fill="hold" evtFilter="cancelBubble" nodeType="interactiveSeq">
                <p:stCondLst>
                  <p:cond evt="onClick" delay="0">
                    <p:tgtEl>
                      <p:spTgt spid="3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1" fill="hold">
                      <p:stCondLst>
                        <p:cond delay="0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4" dur="2000" fill="hold"/>
                                        <p:tgtEl>
                                          <p:spTgt spid="31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525" dur="2000" fill="hold"/>
                                        <p:tgtEl>
                                          <p:spTgt spid="31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6" dur="2000" fill="hold"/>
                                        <p:tgtEl>
                                          <p:spTgt spid="31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8"/>
                  </p:tgtEl>
                </p:cond>
              </p:nextCondLst>
            </p:seq>
            <p:seq concurrent="1" nextAc="seek">
              <p:cTn id="527" restart="whenNotActive" fill="hold" evtFilter="cancelBubble" nodeType="interactiveSeq">
                <p:stCondLst>
                  <p:cond evt="onClick" delay="0">
                    <p:tgtEl>
                      <p:spTgt spid="3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8" fill="hold">
                      <p:stCondLst>
                        <p:cond delay="0"/>
                      </p:stCondLst>
                      <p:childTnLst>
                        <p:par>
                          <p:cTn id="529" fill="hold">
                            <p:stCondLst>
                              <p:cond delay="0"/>
                            </p:stCondLst>
                            <p:childTnLst>
                              <p:par>
                                <p:cTn id="5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1" dur="2000" fill="hold"/>
                                        <p:tgtEl>
                                          <p:spTgt spid="31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532" dur="2000" fill="hold"/>
                                        <p:tgtEl>
                                          <p:spTgt spid="31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2000" fill="hold"/>
                                        <p:tgtEl>
                                          <p:spTgt spid="31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6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3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2000" fill="hold"/>
                                        <p:tgtEl>
                                          <p:spTgt spid="31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539" dur="2000" fill="hold"/>
                                        <p:tgtEl>
                                          <p:spTgt spid="31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2000" fill="hold"/>
                                        <p:tgtEl>
                                          <p:spTgt spid="31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4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3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>
                      <p:stCondLst>
                        <p:cond delay="0"/>
                      </p:stCondLst>
                      <p:childTnLst>
                        <p:par>
                          <p:cTn id="543" fill="hold">
                            <p:stCondLst>
                              <p:cond delay="0"/>
                            </p:stCondLst>
                            <p:childTnLst>
                              <p:par>
                                <p:cTn id="5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5" dur="2000" fill="hold"/>
                                        <p:tgtEl>
                                          <p:spTgt spid="3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546" dur="2000" fill="hold"/>
                                        <p:tgtEl>
                                          <p:spTgt spid="3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7" dur="2000" fill="hold"/>
                                        <p:tgtEl>
                                          <p:spTgt spid="31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3"/>
                  </p:tgtEl>
                </p:cond>
              </p:nextCondLst>
            </p:seq>
            <p:seq concurrent="1" nextAc="seek">
              <p:cTn id="548" restart="whenNotActive" fill="hold" evtFilter="cancelBubble" nodeType="interactiveSeq">
                <p:stCondLst>
                  <p:cond evt="onClick" delay="0">
                    <p:tgtEl>
                      <p:spTgt spid="3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9" fill="hold">
                      <p:stCondLst>
                        <p:cond delay="0"/>
                      </p:stCondLst>
                      <p:childTnLst>
                        <p:par>
                          <p:cTn id="550" fill="hold">
                            <p:stCondLst>
                              <p:cond delay="0"/>
                            </p:stCondLst>
                            <p:childTnLst>
                              <p:par>
                                <p:cTn id="5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2" dur="20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553" dur="20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4" dur="20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9"/>
                  </p:tgtEl>
                </p:cond>
              </p:nextCondLst>
            </p:seq>
            <p:seq concurrent="1" nextAc="seek">
              <p:cTn id="555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6" fill="hold">
                      <p:stCondLst>
                        <p:cond delay="0"/>
                      </p:stCondLst>
                      <p:childTnLst>
                        <p:par>
                          <p:cTn id="557" fill="hold">
                            <p:stCondLst>
                              <p:cond delay="0"/>
                            </p:stCondLst>
                            <p:childTnLst>
                              <p:par>
                                <p:cTn id="5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9" dur="20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560" dur="20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1" dur="20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  <p:seq concurrent="1" nextAc="seek">
              <p:cTn id="562" restart="whenNotActive" fill="hold" evtFilter="cancelBubble" nodeType="interactiveSeq">
                <p:stCondLst>
                  <p:cond evt="onClick" delay="0">
                    <p:tgtEl>
                      <p:spTgt spid="3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3" fill="hold">
                      <p:stCondLst>
                        <p:cond delay="0"/>
                      </p:stCondLst>
                      <p:childTnLst>
                        <p:par>
                          <p:cTn id="564" fill="hold">
                            <p:stCondLst>
                              <p:cond delay="0"/>
                            </p:stCondLst>
                            <p:childTnLst>
                              <p:par>
                                <p:cTn id="5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6" dur="2000" fill="hold"/>
                                        <p:tgtEl>
                                          <p:spTgt spid="3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567" dur="2000" fill="hold"/>
                                        <p:tgtEl>
                                          <p:spTgt spid="3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8" dur="2000" fill="hold"/>
                                        <p:tgtEl>
                                          <p:spTgt spid="310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5"/>
                  </p:tgtEl>
                </p:cond>
              </p:nextCondLst>
            </p:seq>
            <p:seq concurrent="1" nextAc="seek">
              <p:cTn id="569" restart="whenNotActive" fill="hold" evtFilter="cancelBubble" nodeType="interactiveSeq">
                <p:stCondLst>
                  <p:cond evt="onClick" delay="0">
                    <p:tgtEl>
                      <p:spTgt spid="3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0" fill="hold">
                      <p:stCondLst>
                        <p:cond delay="0"/>
                      </p:stCondLst>
                      <p:childTnLst>
                        <p:par>
                          <p:cTn id="571" fill="hold">
                            <p:stCondLst>
                              <p:cond delay="0"/>
                            </p:stCondLst>
                            <p:childTnLst>
                              <p:par>
                                <p:cTn id="5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3" dur="2000" fill="hold"/>
                                        <p:tgtEl>
                                          <p:spTgt spid="31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574" dur="2000" fill="hold"/>
                                        <p:tgtEl>
                                          <p:spTgt spid="31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5" dur="2000" fill="hold"/>
                                        <p:tgtEl>
                                          <p:spTgt spid="31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0"/>
                  </p:tgtEl>
                </p:cond>
              </p:nextCondLst>
            </p:seq>
            <p:seq concurrent="1" nextAc="seek">
              <p:cTn id="576" restart="whenNotActive" fill="hold" evtFilter="cancelBubble" nodeType="interactiveSeq">
                <p:stCondLst>
                  <p:cond evt="onClick" delay="0">
                    <p:tgtEl>
                      <p:spTgt spid="3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7" fill="hold">
                      <p:stCondLst>
                        <p:cond delay="0"/>
                      </p:stCondLst>
                      <p:childTnLst>
                        <p:par>
                          <p:cTn id="578" fill="hold">
                            <p:stCondLst>
                              <p:cond delay="0"/>
                            </p:stCondLst>
                            <p:childTnLst>
                              <p:par>
                                <p:cTn id="5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0" dur="2000" fill="hold"/>
                                        <p:tgtEl>
                                          <p:spTgt spid="31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581" dur="2000" fill="hold"/>
                                        <p:tgtEl>
                                          <p:spTgt spid="31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2" dur="2000" fill="hold"/>
                                        <p:tgtEl>
                                          <p:spTgt spid="31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2"/>
                  </p:tgtEl>
                </p:cond>
              </p:nextCondLst>
            </p:seq>
            <p:seq concurrent="1" nextAc="seek">
              <p:cTn id="583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4" fill="hold">
                      <p:stCondLst>
                        <p:cond delay="0"/>
                      </p:stCondLst>
                      <p:childTnLst>
                        <p:par>
                          <p:cTn id="585" fill="hold">
                            <p:stCondLst>
                              <p:cond delay="0"/>
                            </p:stCondLst>
                            <p:childTnLst>
                              <p:par>
                                <p:cTn id="5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7" dur="20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588" dur="20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9" dur="20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590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1" fill="hold">
                      <p:stCondLst>
                        <p:cond delay="0"/>
                      </p:stCondLst>
                      <p:childTnLst>
                        <p:par>
                          <p:cTn id="592" fill="hold">
                            <p:stCondLst>
                              <p:cond delay="0"/>
                            </p:stCondLst>
                            <p:childTnLst>
                              <p:par>
                                <p:cTn id="5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4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595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6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597" restart="whenNotActive" fill="hold" evtFilter="cancelBubble" nodeType="interactiveSeq">
                <p:stCondLst>
                  <p:cond evt="onClick" delay="0">
                    <p:tgtEl>
                      <p:spTgt spid="30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8" fill="hold">
                      <p:stCondLst>
                        <p:cond delay="0"/>
                      </p:stCondLst>
                      <p:childTnLst>
                        <p:par>
                          <p:cTn id="599" fill="hold">
                            <p:stCondLst>
                              <p:cond delay="0"/>
                            </p:stCondLst>
                            <p:childTnLst>
                              <p:par>
                                <p:cTn id="6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1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602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3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7"/>
                  </p:tgtEl>
                </p:cond>
              </p:nextCondLst>
            </p:seq>
            <p:seq concurrent="1" nextAc="seek">
              <p:cTn id="604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5" fill="hold">
                      <p:stCondLst>
                        <p:cond delay="0"/>
                      </p:stCondLst>
                      <p:childTnLst>
                        <p:par>
                          <p:cTn id="606" fill="hold">
                            <p:stCondLst>
                              <p:cond delay="0"/>
                            </p:stCondLst>
                            <p:childTnLst>
                              <p:par>
                                <p:cTn id="6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8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609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0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  <p:seq concurrent="1" nextAc="seek">
              <p:cTn id="611" restart="whenNotActive" fill="hold" evtFilter="cancelBubble" nodeType="interactiveSeq">
                <p:stCondLst>
                  <p:cond evt="onClick" delay="0">
                    <p:tgtEl>
                      <p:spTgt spid="3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2" fill="hold">
                      <p:stCondLst>
                        <p:cond delay="0"/>
                      </p:stCondLst>
                      <p:childTnLst>
                        <p:par>
                          <p:cTn id="613" fill="hold">
                            <p:stCondLst>
                              <p:cond delay="0"/>
                            </p:stCondLst>
                            <p:childTnLst>
                              <p:par>
                                <p:cTn id="6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5" dur="2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616" dur="2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7" dur="2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1"/>
                  </p:tgtEl>
                </p:cond>
              </p:nextCondLst>
            </p:seq>
            <p:seq concurrent="1" nextAc="seek">
              <p:cTn id="618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9" fill="hold">
                      <p:stCondLst>
                        <p:cond delay="0"/>
                      </p:stCondLst>
                      <p:childTnLst>
                        <p:par>
                          <p:cTn id="620" fill="hold">
                            <p:stCondLst>
                              <p:cond delay="0"/>
                            </p:stCondLst>
                            <p:childTnLst>
                              <p:par>
                                <p:cTn id="6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2" dur="2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623" dur="2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4" dur="2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625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6" fill="hold">
                      <p:stCondLst>
                        <p:cond delay="0"/>
                      </p:stCondLst>
                      <p:childTnLst>
                        <p:par>
                          <p:cTn id="627" fill="hold">
                            <p:stCondLst>
                              <p:cond delay="0"/>
                            </p:stCondLst>
                            <p:childTnLst>
                              <p:par>
                                <p:cTn id="6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9" dur="20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630" dur="20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1" dur="20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1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Jaký je časový interval mezi impulzy Start a Stop u funkce </a:t>
            </a:r>
            <a:r>
              <a:rPr lang="cs-CZ" dirty="0" err="1" smtClean="0"/>
              <a:t>čitače</a:t>
            </a:r>
            <a:r>
              <a:rPr lang="cs-CZ" dirty="0" smtClean="0"/>
              <a:t> FREQ?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1s </a:t>
            </a: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430213" y="3479656"/>
            <a:ext cx="6561137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3" name="AutoShape 7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 2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je </a:t>
            </a:r>
            <a:r>
              <a:rPr lang="cs-CZ" smtClean="0"/>
              <a:t>rozsah měřicího </a:t>
            </a:r>
            <a:r>
              <a:rPr lang="cs-CZ" dirty="0" smtClean="0"/>
              <a:t>přístroje?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rozmezí hodnot veličiny, ve kterém přístroj měří se stanovenou přesností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420977" y="3244418"/>
            <a:ext cx="7817859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197" name="AutoShape 8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3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 čemu slouží bočník a k čemu předřadník?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Bočník – zvětšení rozsahu ampérmetru, předřadník – zvětšení rozsahu voltmetru.</a:t>
            </a:r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300905" y="3673621"/>
            <a:ext cx="8030295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21" name="AutoShape 7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4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Které přístroje měří fázový posun? (Alespoň dva typy)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Fázoměr, osciloskop, </a:t>
            </a:r>
            <a:r>
              <a:rPr lang="cs-CZ" dirty="0" err="1" smtClean="0"/>
              <a:t>čitač</a:t>
            </a:r>
            <a:endParaRPr lang="cs-CZ" dirty="0" smtClean="0"/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356322" y="3673620"/>
            <a:ext cx="6561137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45" name="AutoShape 7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5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Kým nebo čím je způsobena subjektivní chyba?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Obsluhou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356323" y="3461183"/>
            <a:ext cx="6561137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69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6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znamená, má-li přístroj funkci TRUE RMS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Měří skutečnou efektivní hodnotu (bez ohledu na tvar křivky)</a:t>
            </a:r>
          </a:p>
        </p:txBody>
      </p:sp>
      <p:sp>
        <p:nvSpPr>
          <p:cNvPr id="46084" name="Rectangle 4"/>
          <p:cNvSpPr>
            <a:spLocks noChangeArrowheads="1"/>
          </p:cNvSpPr>
          <p:nvPr/>
        </p:nvSpPr>
        <p:spPr bwMode="auto">
          <a:xfrm>
            <a:off x="430213" y="3618202"/>
            <a:ext cx="7651605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93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7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 čemu slouží časová základna osciloskopu?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Zajišťuje pohyb paprsku zleva doprava na stínítku osciloskopu</a:t>
            </a:r>
          </a:p>
        </p:txBody>
      </p:sp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439450" y="3692092"/>
            <a:ext cx="8131895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17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8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Jmenuj alespoň tři rušivé vlivy při měření.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Mechanické (tření, otřesy..), teplota, vnější elektromagnetické pole, kmitočet, tvar křivky průběhu střídavé veličiny.</a:t>
            </a: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384031" y="3341110"/>
            <a:ext cx="8279678" cy="1960563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41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9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je konstanta měřicího přístroje?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Převrácená hodnota citlivosti. Udává, jaká část měřené veličiny připadne na jeden dílek stupnice.</a:t>
            </a:r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439448" y="3202565"/>
            <a:ext cx="8215025" cy="1840490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5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10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Jaká je chyba nahodilá a jak se odstraní?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Vznikne náhodou (otřes, jiný úhel čtení…)</a:t>
            </a:r>
          </a:p>
          <a:p>
            <a:r>
              <a:rPr lang="cs-CZ" dirty="0" smtClean="0"/>
              <a:t>Odstraní se několikanásobným měřením a spočtením aritmetického průměru</a:t>
            </a: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467158" y="3251794"/>
            <a:ext cx="8676842" cy="2043690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89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11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2546" y="1637146"/>
            <a:ext cx="8229600" cy="4525963"/>
          </a:xfrm>
        </p:spPr>
        <p:txBody>
          <a:bodyPr/>
          <a:lstStyle/>
          <a:p>
            <a:r>
              <a:rPr lang="cs-CZ" dirty="0" smtClean="0"/>
              <a:t>Který z vyjmenovaných </a:t>
            </a:r>
            <a:r>
              <a:rPr lang="cs-CZ" dirty="0" err="1" smtClean="0"/>
              <a:t>přístroju</a:t>
            </a:r>
            <a:r>
              <a:rPr lang="cs-CZ" dirty="0" smtClean="0"/>
              <a:t> neměří frekvenci?</a:t>
            </a:r>
          </a:p>
          <a:p>
            <a:r>
              <a:rPr lang="cs-CZ" dirty="0" smtClean="0"/>
              <a:t>Osciloskop, </a:t>
            </a:r>
            <a:r>
              <a:rPr lang="cs-CZ" dirty="0" err="1" smtClean="0"/>
              <a:t>Epsteinův</a:t>
            </a:r>
            <a:r>
              <a:rPr lang="cs-CZ" dirty="0" smtClean="0"/>
              <a:t> přístroj, </a:t>
            </a:r>
            <a:r>
              <a:rPr lang="cs-CZ" dirty="0" err="1" smtClean="0"/>
              <a:t>čitač</a:t>
            </a:r>
            <a:r>
              <a:rPr lang="cs-CZ" dirty="0" smtClean="0"/>
              <a:t>, </a:t>
            </a:r>
            <a:r>
              <a:rPr lang="cs-CZ" dirty="0" err="1" smtClean="0"/>
              <a:t>kmitoměr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Epsteinův</a:t>
            </a:r>
            <a:r>
              <a:rPr lang="cs-CZ" dirty="0" smtClean="0"/>
              <a:t> přístroj</a:t>
            </a:r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448683" y="4070784"/>
            <a:ext cx="6561137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3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12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 které funkci </a:t>
            </a:r>
            <a:r>
              <a:rPr lang="cs-CZ" dirty="0" err="1" smtClean="0"/>
              <a:t>čitače</a:t>
            </a:r>
            <a:r>
              <a:rPr lang="cs-CZ" dirty="0" smtClean="0"/>
              <a:t> nemusí být přiváděné impulzy  periodické?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Count</a:t>
            </a:r>
            <a:endParaRPr lang="cs-CZ" dirty="0" smtClean="0"/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485631" y="3525838"/>
            <a:ext cx="6561137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37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13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je přetížitelnost měřícího přístroje?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Násobek jmenovité měřené hodnoty, který přístroj bez poškození snese (1,2)</a:t>
            </a:r>
          </a:p>
        </p:txBody>
      </p:sp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430213" y="3174856"/>
            <a:ext cx="8464405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1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14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je relativní chyba a v jakých jednotkách se udává?</a:t>
            </a:r>
          </a:p>
          <a:p>
            <a:endParaRPr lang="cs-CZ" dirty="0" smtClean="0"/>
          </a:p>
          <a:p>
            <a:r>
              <a:rPr lang="cs-CZ" dirty="0" smtClean="0"/>
              <a:t>Absolutní chyba vztažená na jednotku měřené veličiny (absolutní dělená skutečnou hodnotou). Bez rozměru nebo po vynásobení 100 v procentech.</a:t>
            </a:r>
          </a:p>
        </p:txBody>
      </p:sp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310141" y="3174855"/>
            <a:ext cx="8482877" cy="2459326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85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15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Kde se u osciloskopu nachází a k čemu slouží luminofor?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Pokrývá stínítko, mění energii dopadajících elektronů na viditelné záření </a:t>
            </a:r>
          </a:p>
        </p:txBody>
      </p:sp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485631" y="3624190"/>
            <a:ext cx="8002587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1509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16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Jaká je přímá měřicí metoda?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Velikost veličiny přečtu přímo na měřicím přístroji</a:t>
            </a:r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393269" y="3184093"/>
            <a:ext cx="8076476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33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17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udává rychlost </a:t>
            </a:r>
            <a:r>
              <a:rPr lang="cs-CZ" dirty="0" err="1" smtClean="0"/>
              <a:t>čitače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Nejvyšší kmitočet, který </a:t>
            </a:r>
            <a:r>
              <a:rPr lang="cs-CZ" dirty="0" err="1" smtClean="0"/>
              <a:t>čitač</a:t>
            </a:r>
            <a:r>
              <a:rPr lang="cs-CZ" dirty="0" smtClean="0"/>
              <a:t> dokáže zpracovat</a:t>
            </a: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65558" y="3211801"/>
            <a:ext cx="7356042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57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18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Jakým způsobem zjistíš tvar impulzu?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Osciloskopem</a:t>
            </a: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476394" y="3054784"/>
            <a:ext cx="6561137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581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19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znamená soustavná chyba a jak se odstraní?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Chyba, která vznikne při každém měření daným přístrojem nebo metodou. Nelze ji odstranit, vypočte se a napíše do výsledku měření</a:t>
            </a:r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476395" y="3710565"/>
            <a:ext cx="8224260" cy="2136053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05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20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udává kapacita </a:t>
            </a:r>
            <a:r>
              <a:rPr lang="cs-CZ" dirty="0" err="1" smtClean="0"/>
              <a:t>čitače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Nejvyšší počet impulsů, který </a:t>
            </a:r>
            <a:r>
              <a:rPr lang="cs-CZ" dirty="0" err="1" smtClean="0"/>
              <a:t>čitač</a:t>
            </a:r>
            <a:r>
              <a:rPr lang="cs-CZ" dirty="0" smtClean="0"/>
              <a:t> dokáže indikovat. Udává se v dekádách.</a:t>
            </a:r>
          </a:p>
        </p:txBody>
      </p:sp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310140" y="3230275"/>
            <a:ext cx="8390515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629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 21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Jaké jsou zásady při zapojování měřicího obvodu?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Nejprve zapojíme sériový obvod, pak obvody paralelní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Začneme v jedné svorce zdroje a podle schématu postupujeme směrem k druhé svorce.</a:t>
            </a:r>
          </a:p>
          <a:p>
            <a:endParaRPr lang="cs-CZ" dirty="0" smtClean="0"/>
          </a:p>
        </p:txBody>
      </p:sp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267855" y="2953184"/>
            <a:ext cx="8602950" cy="2838016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53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22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je </a:t>
            </a:r>
            <a:r>
              <a:rPr lang="cs-CZ" smtClean="0"/>
              <a:t>absolutní chyba </a:t>
            </a:r>
            <a:r>
              <a:rPr lang="cs-CZ" dirty="0" smtClean="0"/>
              <a:t>a v jakých jednotkách se udává?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Rozdíl naměřené a skutečné veličiny, udává se v jednotkách měřené veličiny</a:t>
            </a:r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494867" y="3886054"/>
            <a:ext cx="7642369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677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23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 měření jakých veličin použiješ osciloskop (alespoň čtyři)</a:t>
            </a:r>
          </a:p>
          <a:p>
            <a:endParaRPr lang="cs-CZ" dirty="0" smtClean="0"/>
          </a:p>
          <a:p>
            <a:r>
              <a:rPr lang="cs-CZ" dirty="0" smtClean="0"/>
              <a:t>Časové průběhy střídavých veličin, kmitočet, fázový posun, časové intervaly, tvar signálu, V-A charakteristiky součástek a obvodům, měření okamžité hodnoty veličiny….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203200" y="3128963"/>
            <a:ext cx="8460509" cy="2930092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9701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24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Jaká je měřicí metody nepřímá?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 naměřených jiných veličin vypočtu velikost požadované veličiny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467158" y="3142817"/>
            <a:ext cx="7254442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25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25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Vyjmenuj a popiš vstupy </a:t>
            </a:r>
            <a:r>
              <a:rPr lang="cs-CZ" dirty="0" err="1" smtClean="0"/>
              <a:t>čitače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 – přivádění </a:t>
            </a:r>
            <a:r>
              <a:rPr lang="cs-CZ" dirty="0" err="1" smtClean="0"/>
              <a:t>čitaných</a:t>
            </a:r>
            <a:r>
              <a:rPr lang="cs-CZ" dirty="0" smtClean="0"/>
              <a:t> impulsů</a:t>
            </a:r>
          </a:p>
          <a:p>
            <a:r>
              <a:rPr lang="cs-CZ" dirty="0" smtClean="0"/>
              <a:t>B - signál start</a:t>
            </a:r>
          </a:p>
          <a:p>
            <a:r>
              <a:rPr lang="cs-CZ" dirty="0" smtClean="0"/>
              <a:t>C – signál stop</a:t>
            </a:r>
          </a:p>
          <a:p>
            <a:endParaRPr lang="cs-CZ" dirty="0" smtClean="0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328613" y="3341110"/>
            <a:ext cx="6561137" cy="1748126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749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8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26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Která z následujících funkcí nepatří mezi funkce </a:t>
            </a:r>
            <a:r>
              <a:rPr lang="cs-CZ" dirty="0" err="1" smtClean="0"/>
              <a:t>čitače</a:t>
            </a:r>
            <a:r>
              <a:rPr lang="cs-CZ" dirty="0" smtClean="0"/>
              <a:t>? </a:t>
            </a:r>
          </a:p>
          <a:p>
            <a:r>
              <a:rPr lang="cs-CZ" cap="all" dirty="0" smtClean="0"/>
              <a:t>Period, </a:t>
            </a:r>
            <a:r>
              <a:rPr lang="cs-CZ" cap="all" dirty="0" err="1" smtClean="0"/>
              <a:t>Count</a:t>
            </a:r>
            <a:r>
              <a:rPr lang="cs-CZ" cap="all" dirty="0" smtClean="0"/>
              <a:t>, </a:t>
            </a:r>
            <a:r>
              <a:rPr lang="cs-CZ" cap="all" dirty="0" err="1" smtClean="0"/>
              <a:t>True</a:t>
            </a:r>
            <a:r>
              <a:rPr lang="cs-CZ" cap="all" dirty="0" smtClean="0"/>
              <a:t> </a:t>
            </a:r>
            <a:r>
              <a:rPr lang="cs-CZ" cap="all" dirty="0" err="1" smtClean="0"/>
              <a:t>RMs</a:t>
            </a:r>
            <a:r>
              <a:rPr lang="cs-CZ" cap="all" dirty="0" smtClean="0"/>
              <a:t>, </a:t>
            </a:r>
            <a:r>
              <a:rPr lang="cs-CZ" cap="all" dirty="0" err="1" smtClean="0"/>
              <a:t>Time</a:t>
            </a:r>
            <a:r>
              <a:rPr lang="cs-CZ" cap="all" dirty="0" smtClean="0"/>
              <a:t> B→C</a:t>
            </a:r>
          </a:p>
          <a:p>
            <a:endParaRPr lang="cs-CZ" dirty="0" smtClean="0"/>
          </a:p>
          <a:p>
            <a:r>
              <a:rPr lang="cs-CZ" cap="all" dirty="0" err="1" smtClean="0"/>
              <a:t>True</a:t>
            </a:r>
            <a:r>
              <a:rPr lang="cs-CZ" cap="all" dirty="0" smtClean="0"/>
              <a:t> </a:t>
            </a:r>
            <a:r>
              <a:rPr lang="cs-CZ" cap="all" dirty="0" err="1" smtClean="0"/>
              <a:t>RMs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504102" y="4011035"/>
            <a:ext cx="6561137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773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27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 čemu slouží osciloskop?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Zobrazuje a sleduje elektrické jevy v závislosti na čase.</a:t>
            </a:r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476394" y="3202566"/>
            <a:ext cx="7023533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797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č. 28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udává citlivost měřícího přístroje?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Udává, jak velkou výchylkou ručičky přístroj reaguje na jednotku měřené veličiny (čím větší, tím je přístroj citlivější)</a:t>
            </a: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402504" y="3433475"/>
            <a:ext cx="8196551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21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0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Náhradní otázka č. 1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Ohmova metoda je přímá metoda měření odporu. (ano – ne)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Ne</a:t>
            </a: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467158" y="3692092"/>
            <a:ext cx="6561137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845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4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Náhradní otázka č. 2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Lze </a:t>
            </a:r>
            <a:r>
              <a:rPr lang="cs-CZ" dirty="0" err="1" smtClean="0"/>
              <a:t>čitačem</a:t>
            </a:r>
            <a:r>
              <a:rPr lang="cs-CZ" dirty="0" smtClean="0"/>
              <a:t> měřit </a:t>
            </a:r>
            <a:r>
              <a:rPr lang="cs-CZ" smtClean="0"/>
              <a:t>časový interval? </a:t>
            </a:r>
            <a:r>
              <a:rPr lang="cs-CZ" dirty="0" smtClean="0"/>
              <a:t>(Ano – ne)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Ano</a:t>
            </a:r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531813" y="3442710"/>
            <a:ext cx="6561137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869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8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Náhradní otázka č. 3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 zapojíš voltmetr do měřeného obvodu a jak ampérmetr?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Voltmetr – paralelně, ampérmetr  - sériově</a:t>
            </a:r>
          </a:p>
        </p:txBody>
      </p:sp>
      <p:sp>
        <p:nvSpPr>
          <p:cNvPr id="37892" name="Rectangle 4"/>
          <p:cNvSpPr>
            <a:spLocks noChangeArrowheads="1"/>
          </p:cNvSpPr>
          <p:nvPr/>
        </p:nvSpPr>
        <p:spPr bwMode="auto">
          <a:xfrm>
            <a:off x="217776" y="3535074"/>
            <a:ext cx="8519824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893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2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Náhradní otázka č. 4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znamenají zkratky DC a AC na měřicím </a:t>
            </a:r>
            <a:r>
              <a:rPr lang="cs-CZ" dirty="0" err="1" smtClean="0"/>
              <a:t>přistroji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DC – stejnosměrná veličina</a:t>
            </a:r>
          </a:p>
          <a:p>
            <a:r>
              <a:rPr lang="cs-CZ" dirty="0" smtClean="0"/>
              <a:t>AC – střídavá veličina</a:t>
            </a: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337849" y="3710565"/>
            <a:ext cx="6561137" cy="1443037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917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6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Náhradní otázka č. 5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Lze ampérmetrem o nejvyšším rozsahu 5A změřit 20A. Pokud ano, jak?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Ano. Za použití bočníku, nebo měřicího transformátoru proudu – je-li proud střídavý.</a:t>
            </a: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431354" y="3727565"/>
            <a:ext cx="7927555" cy="1777308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941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0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Náhradní otázka č. 6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udává vlastní spotřeba přístroje?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Kolik energie z měřeného obvodu potřebuje přístroj na dosažení plné výchylky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494869" y="3184092"/>
            <a:ext cx="6995822" cy="1757363"/>
          </a:xfrm>
          <a:prstGeom prst="rect">
            <a:avLst/>
          </a:prstGeom>
          <a:gradFill rotWithShape="1">
            <a:gsLst>
              <a:gs pos="0">
                <a:srgbClr val="FF3300"/>
              </a:gs>
              <a:gs pos="100000">
                <a:srgbClr val="66FF33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965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564438" y="6223000"/>
            <a:ext cx="1298575" cy="635000"/>
          </a:xfrm>
          <a:prstGeom prst="notchedRightArrow">
            <a:avLst>
              <a:gd name="adj1" fmla="val 50000"/>
              <a:gd name="adj2" fmla="val 51125"/>
            </a:avLst>
          </a:prstGeom>
          <a:gradFill rotWithShape="1">
            <a:gsLst>
              <a:gs pos="0">
                <a:srgbClr val="D4EC26"/>
              </a:gs>
              <a:gs pos="100000">
                <a:schemeClr val="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na zadání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09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09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4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accent2"/>
                </a:solidFill>
              </a:rPr>
              <a:t>POUŽITÁ LITERATURA</a:t>
            </a:r>
          </a:p>
        </p:txBody>
      </p:sp>
      <p:sp>
        <p:nvSpPr>
          <p:cNvPr id="41987" name="Obdélník 4"/>
          <p:cNvSpPr>
            <a:spLocks noChangeArrowheads="1"/>
          </p:cNvSpPr>
          <p:nvPr/>
        </p:nvSpPr>
        <p:spPr bwMode="auto">
          <a:xfrm>
            <a:off x="1042988" y="1858963"/>
            <a:ext cx="72009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AutoNum type="arabicPeriod"/>
            </a:pPr>
            <a:r>
              <a:rPr lang="cs-CZ" dirty="0">
                <a:latin typeface="Trebuchet MS" pitchFamily="34" charset="0"/>
              </a:rPr>
              <a:t> </a:t>
            </a:r>
            <a:r>
              <a:rPr lang="cs-CZ" dirty="0">
                <a:latin typeface="Calibri" pitchFamily="34" charset="0"/>
              </a:rPr>
              <a:t>Zpracováno podle dostupných </a:t>
            </a:r>
            <a:r>
              <a:rPr lang="cs-CZ" dirty="0" smtClean="0">
                <a:latin typeface="Calibri" pitchFamily="34" charset="0"/>
              </a:rPr>
              <a:t>učebnic Elektrická měření</a:t>
            </a:r>
            <a:endParaRPr lang="cs-CZ" dirty="0">
              <a:latin typeface="Calibri" pitchFamily="34" charset="0"/>
            </a:endParaRPr>
          </a:p>
          <a:p>
            <a:pPr>
              <a:buFontTx/>
              <a:buAutoNum type="arabicPeriod"/>
            </a:pPr>
            <a:endParaRPr lang="cs-CZ" dirty="0">
              <a:latin typeface="Calibri" pitchFamily="34" charset="0"/>
            </a:endParaRPr>
          </a:p>
          <a:p>
            <a:pPr>
              <a:buFontTx/>
              <a:buAutoNum type="arabicPeriod"/>
            </a:pPr>
            <a:endParaRPr lang="cs-CZ" dirty="0">
              <a:latin typeface="Calibri" pitchFamily="34" charset="0"/>
            </a:endParaRPr>
          </a:p>
          <a:p>
            <a:pPr>
              <a:buFontTx/>
              <a:buAutoNum type="arabicPeriod"/>
            </a:pPr>
            <a:r>
              <a:rPr lang="cs-CZ" dirty="0">
                <a:latin typeface="Calibri" pitchFamily="34" charset="0"/>
              </a:rPr>
              <a:t>Použité obrázky: vlastní tvorba autorky v programu PowerPoint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AZ kviz">
  <a:themeElements>
    <a:clrScheme name="AZ kvíz SŠTaS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AZ kvíz SŠTa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AZ kvíz SŠTa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Z kvíz SŠTaS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Z kvíz SŠTaS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Z kvíz SŠTaS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Z kvíz SŠTaS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Z kvíz SŠTaS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Z kvíz SŠTaS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Z kvíz SŠTaS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Z kvíz SŠTaS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Z kvíz SŠTaS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Z kvíz SŠTaS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Z kvíz SŠTaS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AZ kviz</Template>
  <TotalTime>604</TotalTime>
  <Words>1199</Words>
  <Application>Microsoft Office PowerPoint</Application>
  <PresentationFormat>Předvádění na obrazovce (4:3)</PresentationFormat>
  <Paragraphs>324</Paragraphs>
  <Slides>40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Šablona AZ kviz</vt:lpstr>
      <vt:lpstr>Elektrické měřící přístroje</vt:lpstr>
      <vt:lpstr>Anotace</vt:lpstr>
      <vt:lpstr>Pravidla hry</vt:lpstr>
      <vt:lpstr>Pro vedoucího soutěže</vt:lpstr>
      <vt:lpstr>Snímek 5</vt:lpstr>
      <vt:lpstr>Otázka č. 1</vt:lpstr>
      <vt:lpstr>Otázka č. 2</vt:lpstr>
      <vt:lpstr>Otázka č. 3</vt:lpstr>
      <vt:lpstr>Otázka č. 4</vt:lpstr>
      <vt:lpstr>Otázka č. 5</vt:lpstr>
      <vt:lpstr>Otázka č. 6</vt:lpstr>
      <vt:lpstr>Otázka č. 7</vt:lpstr>
      <vt:lpstr>Otázka č. 8</vt:lpstr>
      <vt:lpstr>Otázka č. 9</vt:lpstr>
      <vt:lpstr>Otázka č. 10</vt:lpstr>
      <vt:lpstr>Otázka č. 11</vt:lpstr>
      <vt:lpstr>Otázka č. 12</vt:lpstr>
      <vt:lpstr>Otázka č. 13</vt:lpstr>
      <vt:lpstr>Otázka č. 14</vt:lpstr>
      <vt:lpstr>Otázka č. 15</vt:lpstr>
      <vt:lpstr>Otázka č. 16</vt:lpstr>
      <vt:lpstr>Otázka č. 17</vt:lpstr>
      <vt:lpstr>Otázka č. 18</vt:lpstr>
      <vt:lpstr>Otázka č. 19</vt:lpstr>
      <vt:lpstr>Otázka č. 20</vt:lpstr>
      <vt:lpstr>Otázka č. 21</vt:lpstr>
      <vt:lpstr>Otázka č. 22</vt:lpstr>
      <vt:lpstr>Otázka č. 23</vt:lpstr>
      <vt:lpstr>Otázka č. 24</vt:lpstr>
      <vt:lpstr>Otázka č. 25</vt:lpstr>
      <vt:lpstr>Otázka č. 26</vt:lpstr>
      <vt:lpstr>Otázka č. 27</vt:lpstr>
      <vt:lpstr>Otázka č. 28</vt:lpstr>
      <vt:lpstr>Náhradní otázka č. 1</vt:lpstr>
      <vt:lpstr>Náhradní otázka č. 2</vt:lpstr>
      <vt:lpstr>Náhradní otázka č. 3</vt:lpstr>
      <vt:lpstr>Náhradní otázka č. 4</vt:lpstr>
      <vt:lpstr>Náhradní otázka č. 5</vt:lpstr>
      <vt:lpstr>Náhradní otázka č. 6</vt:lpstr>
      <vt:lpstr>POUŽITÁ LITERATURA</vt:lpstr>
    </vt:vector>
  </TitlesOfParts>
  <Company>SSTAS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sady</dc:title>
  <dc:creator>kab145aa</dc:creator>
  <cp:lastModifiedBy>kab145aa</cp:lastModifiedBy>
  <cp:revision>62</cp:revision>
  <dcterms:created xsi:type="dcterms:W3CDTF">2013-02-01T08:14:57Z</dcterms:created>
  <dcterms:modified xsi:type="dcterms:W3CDTF">2013-10-23T13:12:39Z</dcterms:modified>
</cp:coreProperties>
</file>