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1" r:id="rId8"/>
    <p:sldId id="260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790C6-CF79-4F04-87E6-D33F1F29685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A11C9-2B99-42A3-8358-1008FBF9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790C6-CF79-4F04-87E6-D33F1F29685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A11C9-2B99-42A3-8358-1008FBF9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790C6-CF79-4F04-87E6-D33F1F29685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A11C9-2B99-42A3-8358-1008FBF9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790C6-CF79-4F04-87E6-D33F1F29685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A11C9-2B99-42A3-8358-1008FBF9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790C6-CF79-4F04-87E6-D33F1F29685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A11C9-2B99-42A3-8358-1008FBF9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790C6-CF79-4F04-87E6-D33F1F29685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A11C9-2B99-42A3-8358-1008FBF9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790C6-CF79-4F04-87E6-D33F1F29685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A11C9-2B99-42A3-8358-1008FBF9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790C6-CF79-4F04-87E6-D33F1F29685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A11C9-2B99-42A3-8358-1008FBF9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790C6-CF79-4F04-87E6-D33F1F29685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E1A11C9-2B99-42A3-8358-1008FBF9A6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790C6-CF79-4F04-87E6-D33F1F29685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A11C9-2B99-42A3-8358-1008FBF9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790C6-CF79-4F04-87E6-D33F1F29685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A11C9-2B99-42A3-8358-1008FBF9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CC790C6-CF79-4F04-87E6-D33F1F296852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E1A11C9-2B99-42A3-8358-1008FBF9A68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 descr="Logolink_projekt_2011 v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333375"/>
            <a:ext cx="60912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5"/>
          <p:cNvSpPr>
            <a:spLocks noChangeArrowheads="1"/>
          </p:cNvSpPr>
          <p:nvPr/>
        </p:nvSpPr>
        <p:spPr bwMode="auto">
          <a:xfrm>
            <a:off x="179388" y="1844675"/>
            <a:ext cx="8640762" cy="4585871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EU peníze školám</a:t>
            </a:r>
          </a:p>
          <a:p>
            <a:pPr algn="ctr"/>
            <a:r>
              <a:rPr lang="cs-CZ" sz="2000" b="1" i="1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Základní škola </a:t>
            </a:r>
            <a:r>
              <a:rPr lang="cs-CZ" sz="2000" b="1" i="1" dirty="0" err="1">
                <a:solidFill>
                  <a:srgbClr val="000000"/>
                </a:solidFill>
                <a:latin typeface="Calibri" pitchFamily="34" charset="0"/>
                <a:cs typeface="Arial" charset="0"/>
              </a:rPr>
              <a:t>Čachovice</a:t>
            </a:r>
            <a:r>
              <a:rPr lang="cs-CZ" sz="2000" b="1" i="1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 a Mateřská škola Struhy, Komenského 96,</a:t>
            </a:r>
          </a:p>
          <a:p>
            <a:pPr algn="ctr"/>
            <a:r>
              <a:rPr lang="cs-CZ" sz="2000" b="1" i="1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 příspěvková organizace</a:t>
            </a:r>
          </a:p>
          <a:p>
            <a:endParaRPr lang="cs-CZ" b="1" dirty="0">
              <a:solidFill>
                <a:srgbClr val="000000"/>
              </a:solidFill>
              <a:latin typeface="Calibri" pitchFamily="34" charset="0"/>
              <a:cs typeface="Arial" charset="0"/>
            </a:endParaRPr>
          </a:p>
          <a:p>
            <a:endParaRPr lang="cs-CZ" b="1" dirty="0">
              <a:solidFill>
                <a:srgbClr val="000000"/>
              </a:solidFill>
              <a:latin typeface="Calibri" pitchFamily="34" charset="0"/>
              <a:cs typeface="Arial" charset="0"/>
            </a:endParaRPr>
          </a:p>
          <a:p>
            <a:endParaRPr lang="cs-CZ" sz="2000" b="1" dirty="0">
              <a:latin typeface="Calibri" pitchFamily="34" charset="0"/>
              <a:cs typeface="Arial" charset="0"/>
            </a:endParaRPr>
          </a:p>
          <a:p>
            <a:r>
              <a:rPr lang="cs-CZ" sz="2000" b="1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Označení: </a:t>
            </a:r>
            <a:r>
              <a:rPr lang="cs-CZ" sz="2000" dirty="0">
                <a:solidFill>
                  <a:schemeClr val="bg1"/>
                </a:solidFill>
              </a:rPr>
              <a:t>VY_32_INOVACE_ </a:t>
            </a:r>
            <a:r>
              <a:rPr lang="cs-CZ" sz="2000" dirty="0" smtClean="0">
                <a:solidFill>
                  <a:srgbClr val="FF0000"/>
                </a:solidFill>
              </a:rPr>
              <a:t>73</a:t>
            </a:r>
            <a:r>
              <a:rPr lang="cs-CZ" sz="2000" dirty="0" smtClean="0">
                <a:solidFill>
                  <a:schemeClr val="bg1"/>
                </a:solidFill>
              </a:rPr>
              <a:t>_Čj1</a:t>
            </a:r>
            <a:r>
              <a:rPr lang="cs-CZ" sz="2000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	</a:t>
            </a:r>
          </a:p>
          <a:p>
            <a:r>
              <a:rPr lang="cs-CZ" sz="2000" b="1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Předmět: Český jazyk</a:t>
            </a:r>
            <a:endParaRPr lang="cs-CZ" sz="2000" dirty="0">
              <a:solidFill>
                <a:srgbClr val="000000"/>
              </a:solidFill>
              <a:latin typeface="Calibri" pitchFamily="34" charset="0"/>
              <a:cs typeface="Arial" charset="0"/>
            </a:endParaRPr>
          </a:p>
          <a:p>
            <a:r>
              <a:rPr lang="cs-CZ" sz="2000" b="1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Ročník:</a:t>
            </a:r>
            <a:r>
              <a:rPr lang="cs-CZ" sz="2000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	1.</a:t>
            </a:r>
          </a:p>
          <a:p>
            <a:r>
              <a:rPr lang="cs-CZ" sz="2000" b="1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Téma:</a:t>
            </a:r>
            <a:r>
              <a:rPr lang="cs-CZ" sz="2000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 </a:t>
            </a:r>
            <a:r>
              <a:rPr lang="cs-CZ" sz="2000">
                <a:solidFill>
                  <a:srgbClr val="000000"/>
                </a:solidFill>
                <a:latin typeface="Calibri" pitchFamily="34" charset="0"/>
                <a:cs typeface="Arial" charset="0"/>
              </a:rPr>
              <a:t>	</a:t>
            </a:r>
            <a:r>
              <a:rPr lang="cs-CZ" sz="2000" smtClean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Čtení</a:t>
            </a:r>
            <a:endParaRPr lang="cs-CZ" sz="2000" dirty="0">
              <a:solidFill>
                <a:srgbClr val="000000"/>
              </a:solidFill>
              <a:latin typeface="Calibri" pitchFamily="34" charset="0"/>
              <a:cs typeface="Arial" charset="0"/>
            </a:endParaRPr>
          </a:p>
          <a:p>
            <a:r>
              <a:rPr lang="cs-CZ" sz="2000" b="1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Název:</a:t>
            </a:r>
            <a:r>
              <a:rPr lang="cs-CZ" sz="2000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	</a:t>
            </a:r>
            <a:r>
              <a:rPr lang="cs-CZ" sz="2000" dirty="0" smtClean="0">
                <a:solidFill>
                  <a:schemeClr val="bg1"/>
                </a:solidFill>
                <a:latin typeface="Calibri" pitchFamily="34" charset="0"/>
                <a:cs typeface="Arial" charset="0"/>
              </a:rPr>
              <a:t>Vyloučení záměny malých tiskacích písmen </a:t>
            </a:r>
            <a:r>
              <a:rPr lang="cs-CZ" sz="3600" dirty="0" smtClean="0">
                <a:solidFill>
                  <a:schemeClr val="bg1"/>
                </a:solidFill>
                <a:latin typeface="Calibri" pitchFamily="34" charset="0"/>
                <a:cs typeface="Arial" charset="0"/>
              </a:rPr>
              <a:t>d</a:t>
            </a:r>
            <a:r>
              <a:rPr lang="cs-CZ" sz="2000" dirty="0" smtClean="0">
                <a:solidFill>
                  <a:schemeClr val="bg1"/>
                </a:solidFill>
                <a:latin typeface="Calibri" pitchFamily="34" charset="0"/>
                <a:cs typeface="Arial" charset="0"/>
              </a:rPr>
              <a:t> a </a:t>
            </a:r>
            <a:r>
              <a:rPr lang="cs-CZ" sz="3600" dirty="0" smtClean="0">
                <a:solidFill>
                  <a:schemeClr val="bg1"/>
                </a:solidFill>
                <a:latin typeface="Calibri" pitchFamily="34" charset="0"/>
                <a:cs typeface="Arial" charset="0"/>
              </a:rPr>
              <a:t>b</a:t>
            </a:r>
            <a:endParaRPr lang="cs-CZ" sz="3600" dirty="0">
              <a:solidFill>
                <a:schemeClr val="bg1"/>
              </a:solidFill>
              <a:latin typeface="Calibri" pitchFamily="34" charset="0"/>
              <a:cs typeface="Arial" charset="0"/>
            </a:endParaRPr>
          </a:p>
          <a:p>
            <a:r>
              <a:rPr lang="cs-CZ" sz="2000" b="1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Autor:</a:t>
            </a:r>
            <a:r>
              <a:rPr lang="cs-CZ" sz="2000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	Mgr. Petr Mušálek</a:t>
            </a:r>
          </a:p>
          <a:p>
            <a:r>
              <a:rPr lang="cs-CZ" sz="2000" b="1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Popis:</a:t>
            </a:r>
            <a:r>
              <a:rPr lang="cs-CZ" sz="2000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	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Nácvik správného vnímání tvarů obou písmen</a:t>
            </a:r>
            <a:endParaRPr lang="cs-CZ" sz="2000" dirty="0">
              <a:solidFill>
                <a:srgbClr val="000000"/>
              </a:solidFill>
              <a:latin typeface="Calibri" pitchFamily="34" charset="0"/>
              <a:cs typeface="Arial" charset="0"/>
            </a:endParaRPr>
          </a:p>
          <a:p>
            <a:endParaRPr lang="cs-CZ" sz="2000" dirty="0">
              <a:solidFill>
                <a:srgbClr val="000000"/>
              </a:solidFill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0" y="476672"/>
            <a:ext cx="60483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Metodický list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0" y="1484313"/>
            <a:ext cx="9144000" cy="4278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000" dirty="0"/>
              <a:t>List 3: Úvodní motivační text </a:t>
            </a:r>
            <a:r>
              <a:rPr lang="cs-CZ" sz="2000" dirty="0" smtClean="0"/>
              <a:t>– čtení vybraných žáků po větách.</a:t>
            </a:r>
            <a:endParaRPr lang="cs-CZ" sz="2000" dirty="0"/>
          </a:p>
          <a:p>
            <a:pPr>
              <a:buFont typeface="Wingdings" pitchFamily="2" charset="2"/>
              <a:buChar char="ü"/>
            </a:pPr>
            <a:r>
              <a:rPr lang="cs-CZ" sz="2000" dirty="0"/>
              <a:t>List 4:  </a:t>
            </a:r>
            <a:r>
              <a:rPr lang="cs-CZ" sz="2000" dirty="0" smtClean="0"/>
              <a:t>Očíslované karty od 1 do 15. Na kartách jsou tiskací písmena p, b a d, velká nebo malá. Pokud je na kartě písmeno b nebo B, žák řekne ZŮSTAŇ a karta zůstane na místě. Pokud je na kartě písmeno jiné, žák řekne ZMIZ a karta zmizí.</a:t>
            </a:r>
            <a:endParaRPr lang="cs-CZ" sz="2000" dirty="0"/>
          </a:p>
          <a:p>
            <a:pPr>
              <a:buFont typeface="Wingdings" pitchFamily="2" charset="2"/>
              <a:buChar char="ü"/>
            </a:pPr>
            <a:r>
              <a:rPr lang="cs-CZ" sz="2000" dirty="0"/>
              <a:t>List 5:  </a:t>
            </a:r>
            <a:r>
              <a:rPr lang="cs-CZ" sz="2000" dirty="0" smtClean="0"/>
              <a:t>Jednotliví vybraní žáci čtou postupně slova. Pokud přečtou slovo správně, to odletí.</a:t>
            </a:r>
            <a:endParaRPr lang="cs-CZ" sz="2000" dirty="0"/>
          </a:p>
          <a:p>
            <a:pPr>
              <a:buFont typeface="Wingdings" pitchFamily="2" charset="2"/>
              <a:buChar char="ü"/>
            </a:pPr>
            <a:r>
              <a:rPr lang="cs-CZ" sz="2000" dirty="0"/>
              <a:t>List 6: </a:t>
            </a:r>
            <a:r>
              <a:rPr lang="cs-CZ" sz="2000" dirty="0" smtClean="0"/>
              <a:t>Doplňování slov podle 1. slabiky s nápovědou. Pokud žáci doplní správně, doplněná slabika přiletí ke slabice první..</a:t>
            </a:r>
            <a:endParaRPr lang="cs-CZ" sz="2000" dirty="0"/>
          </a:p>
          <a:p>
            <a:pPr>
              <a:buFont typeface="Wingdings" pitchFamily="2" charset="2"/>
              <a:buChar char="ü"/>
            </a:pPr>
            <a:r>
              <a:rPr lang="cs-CZ" sz="2000" dirty="0"/>
              <a:t>List </a:t>
            </a:r>
            <a:r>
              <a:rPr lang="cs-CZ" sz="2000" dirty="0" smtClean="0"/>
              <a:t>7: Žáci čtou po jednotlivých větách a řeší hádanku. </a:t>
            </a:r>
            <a:endParaRPr lang="cs-CZ" sz="2000" dirty="0"/>
          </a:p>
          <a:p>
            <a:pPr>
              <a:buFont typeface="Wingdings" pitchFamily="2" charset="2"/>
              <a:buChar char="ü"/>
            </a:pPr>
            <a:r>
              <a:rPr lang="cs-CZ" sz="2000" dirty="0"/>
              <a:t>List </a:t>
            </a:r>
            <a:r>
              <a:rPr lang="cs-CZ" sz="2000" dirty="0" smtClean="0"/>
              <a:t>8 a 9: Odměnou za práci je animace tance berana.</a:t>
            </a:r>
            <a:endParaRPr lang="cs-CZ" sz="2000" dirty="0"/>
          </a:p>
          <a:p>
            <a:endParaRPr lang="cs-CZ" sz="2000" dirty="0"/>
          </a:p>
          <a:p>
            <a:r>
              <a:rPr lang="cs-CZ" sz="1600" dirty="0"/>
              <a:t>Zdroje: Ilustrace jsou Kliparty z </a:t>
            </a:r>
            <a:r>
              <a:rPr lang="cs-CZ" sz="1600" dirty="0" smtClean="0"/>
              <a:t>PowerPointu  </a:t>
            </a:r>
            <a:r>
              <a:rPr lang="cs-CZ" sz="1600" smtClean="0"/>
              <a:t>- www.office.microsoft.com</a:t>
            </a:r>
            <a:endParaRPr lang="cs-CZ" sz="1600" dirty="0"/>
          </a:p>
          <a:p>
            <a:r>
              <a:rPr lang="cs-CZ" sz="1600" dirty="0"/>
              <a:t>Učivo je inspirováno různými učebnicemi, texty jsou vlastní.</a:t>
            </a:r>
          </a:p>
          <a:p>
            <a:r>
              <a:rPr lang="cs-CZ" sz="2000" dirty="0"/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M\Local Settings\Temporary Internet Files\Content.IE5\ZCGH19TP\MC9003701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836712"/>
            <a:ext cx="1739189" cy="183703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483768" y="1340768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Ahoj žáci první třídy.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2924944"/>
            <a:ext cx="83529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Moje malé sovičky si pletou</a:t>
            </a:r>
          </a:p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písmena </a:t>
            </a:r>
            <a:r>
              <a:rPr lang="cs-CZ" sz="4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48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A co vy? Už si je nepletete?</a:t>
            </a:r>
          </a:p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Můžu si vás vyzkoušet?</a:t>
            </a:r>
            <a:endParaRPr lang="cs-CZ" sz="4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79712" y="5229200"/>
            <a:ext cx="50405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3717032"/>
            <a:ext cx="720080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10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B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48064" y="5229200"/>
            <a:ext cx="50405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9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2924944"/>
            <a:ext cx="50405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8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00392" y="1196752"/>
            <a:ext cx="50405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7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39952" y="1340768"/>
            <a:ext cx="50405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6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420888"/>
            <a:ext cx="50405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5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9512" y="5229200"/>
            <a:ext cx="50405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4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956376" y="4077072"/>
            <a:ext cx="50405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3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68144" y="1484784"/>
            <a:ext cx="50405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1520" y="1916832"/>
            <a:ext cx="720080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15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b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4797152"/>
            <a:ext cx="720080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14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D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59832" y="2996952"/>
            <a:ext cx="720080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13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b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63888" y="4797152"/>
            <a:ext cx="720080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12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d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79712" y="1916832"/>
            <a:ext cx="720080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11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p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51520" y="188640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Odčaruj pryč všechna písmena kromě </a:t>
            </a:r>
            <a:r>
              <a:rPr lang="cs-CZ" sz="2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Začni od 1. Řekni buď zmiz (jiná písmena) nebo zůstaň (písmena b nebo B).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5" grpId="0" animBg="1"/>
      <p:bldP spid="16" grpId="0" animBg="1"/>
      <p:bldP spid="17" grpId="0" animBg="1"/>
      <p:bldP spid="19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Čti slova. Pokud přečteš správně, slovo odletí.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700808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1. duby 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708920"/>
            <a:ext cx="2520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2. boby 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3429000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3. buky 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4293096"/>
            <a:ext cx="2448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4. body 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5229200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5. dudy 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1700808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6. bota 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2636912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7. doba 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3429000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8. sudy 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4293096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9. zuby 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5157192"/>
            <a:ext cx="28803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10. buben 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Umíš vymyslet slova, aby začínala těmito slabikami?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060848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ba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331640" y="2708920"/>
            <a:ext cx="10801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987824" y="2204864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Lidé se v tom koupou na zahradě.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2060848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zén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780928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do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1331640" y="3429000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915816" y="2924944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Malý dům.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2780928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mek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3645024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bu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3568" y="4365104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du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5576" y="5229200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ba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331640" y="4221088"/>
            <a:ext cx="9361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1403648" y="5013176"/>
            <a:ext cx="9361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1475656" y="5877272"/>
            <a:ext cx="9361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915816" y="3717032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Bicí hudební nástroj.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987824" y="4437112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Jarní měsíc.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915816" y="5373216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Jižní ovoce.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331640" y="3645024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ben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331640" y="4365104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ben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331640" y="5229200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nán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5" grpId="0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M\Local Settings\Temporary Internet Files\Content.IE5\ZCGH19TP\MC9003701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836712"/>
            <a:ext cx="1739189" cy="183703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979712" y="1340768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Už vím, že si písmena </a:t>
            </a:r>
            <a:r>
              <a:rPr lang="cs-CZ" sz="4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4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nepletete.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2924944"/>
            <a:ext cx="83529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Jestli uhodnete název mého kamaráda, tak vám zatančí. Začíná na </a:t>
            </a:r>
            <a:r>
              <a:rPr lang="cs-CZ" sz="4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a je symbolem tvrdohlavosti.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PM\Local Settings\Temporary Internet Files\Content.IE5\ZCGH19TP\MC9003700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8762937">
            <a:off x="3395847" y="2609714"/>
            <a:ext cx="2946395" cy="37725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0781 0.04027 C 0.60572 0.0375 0.60312 0.03495 0.60138 0.03171 C 0.59444 0.01875 0.60659 0.03101 0.59496 0.02106 C 0.58941 0.00972 0.5809 0.00023 0.57239 -0.00695 C 0.56718 -0.01783 0.55746 -0.02315 0.54826 -0.02639 C 0.47829 -0.02431 0.49218 -0.03635 0.45781 -0.01343 C 0.45468 -0.0007 0.45868 -0.0125 0.45138 -0.00278 C 0.44513 0.00555 0.44184 0.01759 0.43697 0.02731 C 0.43472 0.03842 0.43072 0.04838 0.42881 0.05972 C 0.4243 0.08588 0.42395 0.11319 0.41927 0.13935 C 0.41093 0.08541 0.39357 0.025 0.37239 -0.022 C 0.37031 -0.02639 0.36875 -0.03125 0.36597 -0.03496 C 0.36163 -0.04075 0.35659 -0.04537 0.35312 -0.05209 C 0.34826 -0.06158 0.34166 -0.07107 0.33368 -0.07362 C 0.31336 -0.1007 0.27361 -0.10695 0.24652 -0.11019 C 0.22013 -0.10903 0.19982 -0.1095 0.17552 -0.10162 C 0.17048 -0.097 0.16458 -0.09561 0.15954 -0.09075 C 0.14409 -0.07639 0.16597 -0.09213 0.14826 -0.0801 C 0.1467 -0.07732 0.14513 -0.07408 0.1434 -0.07153 C 0.14027 -0.0669 0.13368 -0.05857 0.13368 -0.05834 C 0.13159 -0.04977 0.12795 -0.04051 0.12395 -0.03287 C 0.12152 -0.01575 0.12048 0.00138 0.11927 0.01875 C 0.11875 0.05393 0.1184 0.08912 0.11753 0.1243 C 0.11736 0.13009 0.11597 0.14722 0.11597 0.14143 C 0.11597 0.12569 0.11684 0.12338 0.11927 0.11134 C 0.11875 0.05254 0.11909 -0.00625 0.11753 -0.06505 C 0.11736 -0.07454 0.11562 -0.08426 0.11267 -0.09306 C 0.10711 -0.1095 0.09722 -0.12269 0.08854 -0.13612 C 0.06302 -0.17547 0.02378 -0.20371 -0.01476 -0.21343 C -0.02414 -0.21991 -0.03334 -0.22223 -0.04375 -0.22408 C -0.10573 -0.22153 -0.07848 -0.22686 -0.1099 -0.21343 C -0.1198 -0.20348 -0.13698 -0.19445 -0.14532 -0.18334 C -0.14723 -0.18079 -0.14844 -0.17732 -0.15018 -0.17477 C -0.1533 -0.17014 -0.1599 -0.16181 -0.1599 -0.16158 C -0.16268 -0.1544 -0.16719 -0.14815 -0.16945 -0.14028 C -0.17309 -0.12709 -0.17605 -0.11482 -0.17917 -0.10162 C -0.1849 -0.04676 -0.18837 0.00879 -0.19219 0.06388 C -0.19358 0.08333 -0.19428 0.10254 -0.19532 0.12199 C -0.19566 0.12708 -0.19862 0.1324 -0.19688 0.13703 C -0.19584 0.13981 -0.19341 0.1331 -0.19219 0.13055 C -0.18733 0.12129 -0.18455 0.10856 -0.18073 0.09838 C -0.17327 0.07824 -0.16841 0.05671 -0.16146 0.03611 C -0.15834 0.02708 -0.15747 0.01851 -0.15348 0.01018 C -0.14948 -0.00996 -0.15434 0.01597 -0.15018 -0.01783 C -0.14948 -0.02408 -0.14237 -0.04051 -0.14219 -0.04144 C -0.14063 -0.04792 -0.13889 -0.05417 -0.13733 -0.06065 C -0.13681 -0.06274 -0.13559 -0.06713 -0.13559 -0.0669 C -0.13612 -0.12385 -0.13577 -0.18033 -0.13733 -0.23704 C -0.13768 -0.24862 -0.14375 -0.26158 -0.15174 -0.26505 C -0.15921 -0.27987 -0.16997 -0.28542 -0.18247 -0.28866 C -0.19532 -0.28797 -0.20955 -0.29213 -0.22119 -0.2845 C -0.23872 -0.27269 -0.21893 -0.28241 -0.23889 -0.27362 C -0.24046 -0.27292 -0.24375 -0.27153 -0.24375 -0.2713 C -0.25087 -0.26204 -0.25348 -0.26575 -0.26146 -0.25857 C -0.26598 -0.24954 -0.27136 -0.2419 -0.27605 -0.23287 C -0.28976 -0.20649 -0.29775 -0.17547 -0.30816 -0.14676 C -0.31285 -0.10625 -0.32344 -0.06713 -0.32761 -0.02639 C -0.33178 0.01365 -0.33073 0.05069 -0.33073 0.09189 " pathEditMode="relative" rAng="0" ptsTypes="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000" y="-11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7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PM\Local Settings\Temporary Internet Files\Content.IE5\ZCGH19TP\MC9003700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261988" flipH="1">
            <a:off x="489899" y="2223580"/>
            <a:ext cx="2931426" cy="3772592"/>
          </a:xfrm>
          <a:prstGeom prst="rect">
            <a:avLst/>
          </a:prstGeom>
          <a:noFill/>
        </p:spPr>
      </p:pic>
      <p:pic>
        <p:nvPicPr>
          <p:cNvPr id="3" name="Picture 2" descr="C:\Documents and Settings\PM\Local Settings\Temporary Internet Files\Content.IE5\ZCGH19TP\MC9003700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81603">
            <a:off x="3301510" y="2131551"/>
            <a:ext cx="2777717" cy="37725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037E-6 C 0.00902 -0.03495 -0.00243 0.00139 0.00816 -0.01713 C 0.0125 -0.02454 0.01527 -0.03333 0.01944 -0.04074 C 0.02812 -0.05602 0.03732 -0.07014 0.04531 -0.08588 C 0.04757 -0.0956 0.05243 -0.10532 0.05659 -0.11389 C 0.05902 -0.11898 0.06458 -0.12894 0.06458 -0.12894 C 0.0658 -0.1338 0.06597 -0.13935 0.06788 -0.14398 C 0.06996 -0.14884 0.07378 -0.15208 0.07586 -0.15695 C 0.07951 -0.16551 0.08264 -0.17269 0.08715 -0.18056 C 0.08923 -0.18935 0.09843 -0.20417 0.09843 -0.20417 C 0.10208 -0.21898 0.09705 -0.20185 0.10486 -0.21713 C 0.11232 -0.23195 0.09757 -0.21458 0.11302 -0.23009 C 0.12031 -0.24954 0.11545 -0.24375 0.12413 -0.25162 C 0.12934 -0.26551 0.13559 -0.2794 0.14531 -0.2882 C 0.14965 -0.29607 0.15694 -0.30625 0.16302 -0.31181 C 0.16406 -0.31389 0.16475 -0.31644 0.16614 -0.31829 C 0.16753 -0.32014 0.16979 -0.3206 0.171 -0.32245 C 0.17361 -0.32639 0.17743 -0.33542 0.17743 -0.33542 C 0.17795 -0.33889 0.17847 -0.34954 0.17916 -0.34607 C 0.1809 -0.33704 0.18003 -0.32755 0.18073 -0.31829 C 0.18177 -0.30602 0.18455 -0.29699 0.18871 -0.28588 C 0.19305 -0.25949 0.19826 -0.2331 0.20173 -0.20648 C 0.20694 -0.16574 0.21076 -0.12338 0.21944 -0.0838 C 0.2217 -0.06134 0.22604 -0.03634 0.23229 -0.01505 C 0.23281 -0.01065 0.23281 -0.00625 0.23385 -0.00208 C 0.24097 0.02454 0.23698 -0.00463 0.24045 0.01736 C 0.24409 0.0412 0.24705 0.06829 0.25486 0.09051 C 0.25746 0.10949 0.26284 0.13102 0.26944 0.14838 C 0.27135 0.15949 0.27604 0.17801 0.28073 0.18727 C 0.28524 0.20555 0.29288 0.22222 0.3 0.23889 C 0.30521 0.25093 0.30972 0.26505 0.31458 0.27755 C 0.31684 0.28958 0.32205 0.29792 0.32743 0.30741 C 0.33229 0.32546 0.33281 0.3375 0.33541 0.35926 C 0.34045 0.34907 0.3434 0.34005 0.35 0.33102 C 0.35885 0.3037 0.34982 0.32778 0.36302 0.30324 C 0.37291 0.28449 0.38229 0.25972 0.38871 0.23889 C 0.39861 0.20671 0.40538 0.17245 0.41458 0.13981 C 0.42257 0.11134 0.42448 0.12731 0.43559 0.08819 C 0.44618 0.05116 0.43402 0.08773 0.44687 0.06018 C 0.45642 0.03935 0.46284 0.01528 0.471 -0.00648 C 0.48107 -0.0331 0.48923 -0.0632 0.50173 -0.0882 C 0.51441 -0.11389 0.54201 -0.16343 0.54201 -0.16343 C 0.54444 -0.17384 0.54896 -0.18218 0.5533 -0.1912 C 0.56059 -0.20671 0.56771 -0.22361 0.57743 -0.23657 C 0.58003 -0.24607 0.58333 -0.25301 0.58871 -0.26019 C 0.59132 -0.26991 0.59635 -0.27662 0.60173 -0.2838 C 0.60625 -0.3081 0.5993 -0.27894 0.60816 -0.29676 C 0.61614 -0.31296 0.6026 -0.29931 0.61458 -0.30949 C 0.61909 -0.31806 0.62413 -0.33171 0.63073 -0.3375 C 0.63246 -0.34468 0.63541 -0.34977 0.63715 -0.35695 C 0.63958 -0.33333 0.64826 -0.31042 0.65486 -0.2882 C 0.65677 -0.27361 0.66163 -0.26065 0.66614 -0.24722 C 0.66857 -0.23982 0.6743 -0.2257 0.6743 -0.2257 C 0.67743 -0.20417 0.68698 -0.18449 0.69201 -0.16343 C 0.69757 -0.13958 0.70191 -0.11412 0.71128 -0.09236 C 0.71562 -0.05995 0.71007 -0.09514 0.71614 -0.07083 C 0.71996 -0.05579 0.72031 -0.04005 0.72586 -0.0257 C 0.72864 -0.01088 0.73125 0.00324 0.73559 0.01736 C 0.73802 0.03403 0.73958 0.0537 0.74531 0.06898 C 0.7493 0.0956 0.75833 0.11921 0.76614 0.14421 C 0.77205 0.16319 0.77604 0.18218 0.78385 0.2 C 0.78767 0.22708 0.78437 0.21667 0.79045 0.23241 C 0.79531 0.26574 0.79479 0.25833 0.79045 0.3206 C 0.79027 0.32384 0.78836 0.31458 0.78715 0.3118 C 0.78611 0.30949 0.78472 0.30764 0.78385 0.30555 C 0.77934 0.29491 0.77361 0.28518 0.76788 0.27546 C 0.75555 0.2544 0.73975 0.2243 0.7243 0.20648 C 0.7059 0.18542 0.71562 0.20231 0.69843 0.17639 C 0.65729 0.11435 0.6085 0.0625 0.56302 0.00648 C 0.54531 -0.01528 0.56059 0.00324 0.54531 -0.02361 C 0.53472 -0.04236 0.53541 -0.02245 0.52257 -0.05787 C 0.51632 -0.075 0.52066 -0.06782 0.50972 -0.0794 C 0.49965 -0.10648 0.4868 -0.12755 0.4743 -0.15255 C 0.46614 -0.16875 0.46041 -0.18866 0.45173 -0.20417 C 0.45 -0.20741 0.44705 -0.20949 0.44531 -0.21273 C 0.43941 -0.22292 0.4335 -0.23565 0.42916 -0.24722 C 0.42552 -0.25671 0.42326 -0.26528 0.41788 -0.27315 C 0.41736 -0.27523 0.41771 -0.27894 0.41614 -0.2794 C 0.41232 -0.28032 0.40225 -0.26574 0.39843 -0.26227 C 0.39583 -0.25139 0.38889 -0.24537 0.38385 -0.23657 C 0.37396 -0.21875 0.36423 -0.19884 0.35468 -0.18056 C 0.34409 -0.16019 0.33194 -0.14167 0.32257 -0.12037 C 0.31267 -0.09792 0.30625 -0.07361 0.29531 -0.05162 C 0.29218 -0.03727 0.29271 -0.03634 0.28715 -0.02361 C 0.28524 -0.01921 0.28194 -0.01551 0.28073 -0.01065 C 0.27552 0.01134 0.26736 0.03102 0.25972 0.05162 C 0.25364 0.06759 0.25104 0.08634 0.24357 0.10116 C 0.2408 0.1125 0.23559 0.12222 0.23229 0.13333 C 0.23107 0.1375 0.23021 0.1419 0.22916 0.1463 C 0.22864 0.14838 0.22743 0.15278 0.22743 0.15278 C 0.22448 0.17731 0.21684 0.20486 0.20972 0.22801 C 0.20833 0.23889 0.20625 0.24954 0.20486 0.26018 C 0.20277 0.27708 0.2026 0.29537 0.19843 0.3118 C 0.19409 0.29468 0.19809 0.28542 0.19045 0.26898 C 0.18611 0.24792 0.18576 0.24005 0.17743 0.22384 C 0.17534 0.2125 0.17152 0.20185 0.16788 0.19143 C 0.16527 0.18403 0.15972 0.16991 0.15972 0.16991 C 0.1559 0.14861 0.14618 0.11667 0.13698 0.09907 C 0.13298 0.08194 0.13941 0.10694 0.13055 0.08171 C 0.12864 0.07546 0.12812 0.06852 0.12586 0.0625 C 0.12448 0.0588 0.12222 0.05555 0.12083 0.05162 C 0.11701 0.03981 0.11319 0.01528 0.10798 0.00648 C 0.10659 0.0037 0.10468 0.00093 0.1033 -0.00208 C 0.09357 -0.025 0.10486 -0.00162 0.09843 -0.02153 C 0.09566 -0.03009 0.09114 -0.03958 0.08715 -0.04722 C 0.08507 -0.05602 0.08125 -0.0632 0.07743 -0.07083 C 0.07534 -0.08264 0.07152 -0.08681 0.06614 -0.09676 C 0.06389 -0.10093 0.05972 -0.10949 0.05972 -0.10949 C 0.0559 -0.125 0.04618 -0.13588 0.03871 -0.14838 C 0.02968 -0.16343 0.02291 -0.18218 0.01128 -0.19352 C 0.00711 -0.20486 0.00069 -0.20995 -0.00643 -0.21921 C -0.00834 -0.22176 -0.00938 -0.22546 -0.01129 -0.22778 C -0.01424 -0.23125 -0.01771 -0.2338 -0.02084 -0.23657 C -0.0224 -0.23796 -0.0257 -0.24074 -0.0257 -0.24074 C -0.03316 -0.25579 -0.04167 -0.26759 -0.05018 -0.28171 C -0.05608 -0.29167 -0.05834 -0.3007 -0.06615 -0.30741 C -0.075 -0.2912 -0.06789 -0.30602 -0.07257 -0.29236 C -0.07466 -0.28657 -0.079 -0.27523 -0.079 -0.27523 C -0.08073 -0.26111 -0.08386 -0.24699 -0.08872 -0.23426 C -0.09098 -0.22222 -0.09479 -0.21019 -0.1 -0.2 C -0.1033 -0.18264 -0.09948 -0.19884 -0.10469 -0.18495 C -0.10868 -0.17477 -0.1099 -0.16482 -0.11441 -0.15486 C -0.11858 -0.13495 -0.12795 -0.10926 -0.13698 -0.09236 C -0.13837 -0.08982 -0.14045 -0.0882 -0.14184 -0.08588 C -0.14306 -0.0838 -0.1441 -0.08148 -0.14514 -0.0794 C -0.1474 -0.07014 -0.15157 -0.06875 -0.15643 -0.06227 C -0.16389 -0.05232 -0.16684 -0.03449 -0.17743 -0.03009 C -0.18785 -0.00857 -0.15712 -0.02222 -0.14827 -0.03009 C -0.13698 -0.0287 -0.12396 -0.0338 -0.11441 -0.0257 C -0.10295 -0.01597 -0.08577 -0.01435 -0.07257 -0.01065 C -0.03507 -0.00046 0.00382 -0.01065 0.04201 -0.01065 " pathEditMode="relative" ptsTypes="fffffffffffffffffffffffffffffffffffffffffffffffffffffffffffffffffff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85185E-6 C 0.00451 -0.00833 0.01007 -0.01528 0.01615 -0.02153 C 0.01927 -0.02477 0.02257 -0.02708 0.02587 -0.03009 C 0.02743 -0.03148 0.03056 -0.03449 0.03056 -0.03449 C 0.03351 -0.04583 0.03767 -0.04398 0.04514 -0.04954 C 0.06129 -0.06157 0.07205 -0.08379 0.08872 -0.09467 C 0.09028 -0.09745 0.09149 -0.10116 0.09358 -0.10324 C 0.09861 -0.10833 0.10521 -0.11018 0.10972 -0.1162 C 0.12344 -0.13449 0.14045 -0.14653 0.15486 -0.16342 C 0.16233 -0.17222 0.16927 -0.18518 0.17899 -0.18935 C 0.18802 -0.16967 0.19236 -0.14236 0.2 -0.1206 C 0.21129 -0.08796 0.22379 -0.05579 0.23229 -0.02153 C 0.23524 -0.00949 0.2375 0.00301 0.24028 0.01505 C 0.24115 0.01921 0.2408 0.02384 0.24184 0.02778 C 0.24479 0.03866 0.25 0.04931 0.2533 0.06019 C 0.25747 0.07384 0.25833 0.07986 0.26615 0.09028 C 0.27031 0.10185 0.27517 0.11273 0.27899 0.12454 C 0.28125 0.13171 0.28247 0.13935 0.28542 0.14607 C 0.28698 0.14977 0.28854 0.15347 0.29028 0.15695 C 0.29219 0.16065 0.29479 0.16366 0.2967 0.16759 C 0.30642 0.18796 0.31111 0.21088 0.32257 0.23009 C 0.32622 0.24375 0.33681 0.27083 0.3467 0.2794 C 0.35052 0.29167 0.35695 0.3 0.36129 0.31181 C 0.36441 0.32037 0.36563 0.32593 0.37101 0.33333 C 0.37361 0.34375 0.37153 0.34028 0.37587 0.32894 C 0.37743 0.32454 0.37882 0.32014 0.38056 0.31597 C 0.38247 0.31158 0.38715 0.30324 0.38715 0.30324 C 0.38976 0.28866 0.3941 0.27593 0.39844 0.26227 C 0.4 0.25741 0.4 0.25208 0.40156 0.24722 C 0.40226 0.24491 0.40382 0.24306 0.40486 0.24074 C 0.4066 0.23658 0.40833 0.23218 0.40972 0.22778 C 0.41094 0.22361 0.41146 0.21921 0.41285 0.21505 C 0.41528 0.20764 0.41823 0.2007 0.42101 0.19352 C 0.42205 0.19074 0.42413 0.18496 0.42413 0.18496 C 0.4257 0.17477 0.42708 0.16644 0.43056 0.15695 C 0.43212 0.1456 0.43316 0.13704 0.43715 0.12685 C 0.4408 0.10648 0.4382 0.11482 0.44358 0.10093 C 0.44705 0.08241 0.45208 0.06343 0.45642 0.04514 C 0.45833 0.02732 0.46198 0.01065 0.46615 -0.00648 C 0.47014 -0.05092 0.4691 -0.03588 0.46771 -0.10972 C 0.45747 -0.10532 0.45434 -0.08866 0.44844 -0.07754 C 0.44705 -0.075 0.44479 -0.07361 0.44358 -0.07106 C 0.42951 -0.04074 0.44254 -0.05717 0.42743 -0.04097 C 0.41563 -0.00949 0.4 0.01875 0.38715 0.04931 C 0.37101 0.08773 0.3566 0.12708 0.34028 0.16551 C 0.33247 0.18403 0.33542 0.18403 0.32899 0.20208 C 0.31354 0.24607 0.30017 0.29121 0.28229 0.33333 C 0.27361 0.35347 0.27049 0.37662 0.25972 0.3956 C 0.25729 0.40463 0.25382 0.41227 0.25156 0.4213 C 0.25052 0.4257 0.25087 0.43102 0.24844 0.43426 C 0.24375 0.44051 0.2401 0.44746 0.23542 0.45371 C 0.23385 0.45301 0.23142 0.45371 0.23056 0.45162 C 0.22847 0.4463 0.22882 0.43982 0.22743 0.43426 C 0.22622 0.42917 0.22379 0.42431 0.22257 0.41921 C 0.22049 0.41088 0.21875 0.40232 0.21771 0.39329 C 0.21719 0.38889 0.21701 0.38472 0.21615 0.38056 C 0.21267 0.36273 0.20764 0.34445 0.2033 0.32685 C 0.19688 0.27199 0.18229 0.21991 0.16927 0.16759 C 0.16684 0.15764 0.16597 0.14699 0.16285 0.1375 C 0.15347 0.1088 0.14306 0.08033 0.13385 0.05162 C 0.12899 0.03634 0.12691 0.02871 0.11927 0.01505 C 0.11233 -0.01342 0.10087 -0.04792 0.08872 -0.07315 C 0.08594 -0.08842 0.07917 -0.10324 0.07257 -0.1162 C 0.06545 -0.1456 0.03681 -0.18333 0.02101 -0.2044 C 0.01337 -0.21458 0.00434 -0.21829 -0.00156 -0.23009 C -0.01337 -0.21481 -0.0118 -0.18796 -0.01615 -0.16782 C -0.03229 -0.0118 -0.01476 0.15255 -0.01771 0.31181 C -0.02187 0.29537 -0.02535 0.28033 -0.03073 0.26435 C -0.03715 0.21968 -0.02899 0.26736 -0.0467 0.20417 C -0.05955 0.15787 -0.07986 0.11783 -0.1 0.07732 C -0.10208 0.07338 -0.10278 0.06829 -0.10486 0.06435 C -0.1066 0.06111 -0.10955 0.05903 -0.11128 0.05579 C -0.12309 0.03333 -0.13142 0.00509 -0.14028 -0.01944 C -0.15278 -0.05417 -0.1658 -0.09097 -0.18229 -0.12268 C -0.18785 -0.13356 -0.19305 -0.14444 -0.19844 -0.15486 C -0.19965 -0.15741 -0.20174 -0.15903 -0.2033 -0.16134 C -0.20503 -0.16412 -0.2066 -0.1669 -0.20816 -0.16991 C -0.21632 -0.18634 -0.22326 -0.20139 -0.23385 -0.21504 C -0.23246 -0.17963 -0.23194 -0.14583 -0.22413 -0.11204 C -0.2217 -0.07778 -0.21996 -0.04282 -0.20972 -0.01088 C -0.20781 0.00926 -0.20642 0.03195 -0.19844 0.04931 C -0.19601 0.0706 -0.19323 0.09097 -0.18871 0.11181 C -0.18611 0.13611 -0.18559 0.16065 -0.18385 0.18496 C -0.1849 0.25162 -0.18437 0.31829 -0.18715 0.38496 C -0.18733 0.38866 -0.19062 0.3794 -0.19201 0.37616 C -0.19288 0.37431 -0.19288 0.37199 -0.19358 0.36991 C -0.19792 0.35602 -0.1974 0.36019 -0.20816 0.34607 C -0.22101 0.32917 -0.23385 0.31088 -0.24844 0.29676 C -0.25781 0.28773 -0.26823 0.28009 -0.27743 0.27083 C -0.29115 0.25695 -0.30399 0.24167 -0.31771 0.22778 C -0.32604 0.21921 -0.33142 0.20602 -0.34028 0.19769 C -0.35677 0.18218 -0.37413 0.16875 -0.39028 0.15255 C -0.40399 0.13866 -0.42014 0.11343 -0.43542 0.10324 C -0.4467 0.09583 -0.43767 0.10255 -0.44844 0.09236 C -0.45156 0.08935 -0.45816 0.0838 -0.45816 0.0838 C -0.42326 0.05208 -0.28333 0.08519 -0.21458 0.08588 C -0.16944 0.08634 -0.12413 0.08588 -0.07899 0.08588 " pathEditMode="relative" ptsTypes="fffffffffffffffffffffffffffffffffffffff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111</TotalTime>
  <Words>383</Words>
  <Application>Microsoft Office PowerPoint</Application>
  <PresentationFormat>Předvádění na obrazovce (4:3)</PresentationFormat>
  <Paragraphs>89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PM</dc:creator>
  <cp:lastModifiedBy>jitka</cp:lastModifiedBy>
  <cp:revision>16</cp:revision>
  <dcterms:created xsi:type="dcterms:W3CDTF">2013-05-12T09:18:41Z</dcterms:created>
  <dcterms:modified xsi:type="dcterms:W3CDTF">2013-11-30T16:03:18Z</dcterms:modified>
</cp:coreProperties>
</file>