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73" r:id="rId2"/>
    <p:sldId id="272" r:id="rId3"/>
    <p:sldId id="263" r:id="rId4"/>
    <p:sldId id="264" r:id="rId5"/>
    <p:sldId id="269" r:id="rId6"/>
    <p:sldId id="265" r:id="rId7"/>
    <p:sldId id="266" r:id="rId8"/>
    <p:sldId id="267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66CCFF"/>
    <a:srgbClr val="FF99FF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658945D-FF26-4788-99CA-6D801616D784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B6FAF5E-8517-468D-AF4C-97E3FC0A28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3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A8560296-321D-49A3-AEB9-1CC92766FCAC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2F1A1BAD-690E-4F8F-989F-0B4DDB9431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2E7D99-0FAB-4C88-A4BD-4BD1C1C6CC83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054E01-5CC7-4744-A72D-D7C891DE6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701868DA-B9AE-49B1-B887-1537780F1B46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E7C98C80-A3BE-4310-AA7A-24D3141954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1007CA-45E9-4E16-8E52-D8FE59C5946F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E526AB-E7A4-47DB-9611-F9F82EC5A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E6B9BD-B4AD-40BB-85D2-877D4B8DB755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CD0BC87-FC52-4810-A4A6-AEF91FFFE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EA6779-1E7B-40B5-9E0C-926809F3562C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FEDFC41-3C43-4FBD-9AEA-E40FE13D3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0D7EC-71B3-4C1E-A26F-E18374297970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6982CC-FE54-4EF1-B042-42DD1A2CC6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B3A8D629-A9F3-4168-A8CD-6C29EDF4C548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CD40D28B-0F36-49AA-86D5-6D7A0E0950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6B83FFCA-095F-40BE-A636-C4960432F54B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975A8058-994D-482A-9D6D-3103473CF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76905-A036-4881-B4A6-1BDF5F237B84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3B074-FEF9-4AFE-825E-D48B7A738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F3C20-C9E4-4680-9298-BFEC14198603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7755C-93B0-47FA-9B66-4B4242780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DFDB45C8-7497-4CF8-9FF1-8F6F2313C7D2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tx2">
                    <a:shade val="9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3DC6AC86-7A4B-403E-BCB5-C72D42819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04" r:id="rId7"/>
    <p:sldLayoutId id="2147483713" r:id="rId8"/>
    <p:sldLayoutId id="2147483714" r:id="rId9"/>
    <p:sldLayoutId id="2147483705" r:id="rId10"/>
    <p:sldLayoutId id="2147483706" r:id="rId11"/>
  </p:sldLayoutIdLst>
  <p:txStyles>
    <p:titleStyle>
      <a:lvl1pPr marL="53975" algn="r" rtl="0" fontAlgn="base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2pPr>
      <a:lvl3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3pPr>
      <a:lvl4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4pPr>
      <a:lvl5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4" descr="Logolink_projekt_2011 v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333375"/>
            <a:ext cx="60912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Obdélník 5"/>
          <p:cNvSpPr>
            <a:spLocks noChangeArrowheads="1"/>
          </p:cNvSpPr>
          <p:nvPr/>
        </p:nvSpPr>
        <p:spPr bwMode="auto">
          <a:xfrm>
            <a:off x="250825" y="1844675"/>
            <a:ext cx="8640763" cy="4340225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EU peníze školám</a:t>
            </a:r>
          </a:p>
          <a:p>
            <a:pPr algn="ctr"/>
            <a:r>
              <a:rPr lang="cs-CZ" sz="2000" b="1" i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Základní škola </a:t>
            </a:r>
            <a:r>
              <a:rPr lang="cs-CZ" sz="2000" b="1" i="1" dirty="0" err="1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Čachovice</a:t>
            </a:r>
            <a:r>
              <a:rPr lang="cs-CZ" sz="2000" b="1" i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 a Mateřská škola Struhy, Komenského 96,</a:t>
            </a:r>
          </a:p>
          <a:p>
            <a:pPr algn="ctr"/>
            <a:r>
              <a:rPr lang="cs-CZ" sz="2000" b="1" i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 příspěvková organizace</a:t>
            </a:r>
          </a:p>
          <a:p>
            <a:endParaRPr lang="cs-CZ" b="1" dirty="0">
              <a:solidFill>
                <a:srgbClr val="000000"/>
              </a:solidFill>
              <a:latin typeface="Calibri" pitchFamily="34" charset="0"/>
              <a:cs typeface="Arial" pitchFamily="34" charset="0"/>
            </a:endParaRPr>
          </a:p>
          <a:p>
            <a:endParaRPr lang="cs-CZ" b="1" dirty="0">
              <a:solidFill>
                <a:srgbClr val="000000"/>
              </a:solidFill>
              <a:latin typeface="Calibri" pitchFamily="34" charset="0"/>
              <a:cs typeface="Arial" pitchFamily="34" charset="0"/>
            </a:endParaRPr>
          </a:p>
          <a:p>
            <a:endParaRPr lang="cs-CZ" sz="2000" b="1" dirty="0">
              <a:latin typeface="Calibri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Označení: </a:t>
            </a:r>
            <a:r>
              <a:rPr lang="cs-CZ" sz="2000" dirty="0">
                <a:solidFill>
                  <a:schemeClr val="bg1"/>
                </a:solidFill>
              </a:rPr>
              <a:t>VY_32_INOVACE_ </a:t>
            </a:r>
            <a:r>
              <a:rPr lang="cs-CZ" sz="2000" dirty="0" smtClean="0">
                <a:solidFill>
                  <a:srgbClr val="FF0000"/>
                </a:solidFill>
              </a:rPr>
              <a:t>77</a:t>
            </a:r>
            <a:r>
              <a:rPr lang="cs-CZ" sz="2000" dirty="0" smtClean="0">
                <a:solidFill>
                  <a:schemeClr val="bg1"/>
                </a:solidFill>
              </a:rPr>
              <a:t>_Čj1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	</a:t>
            </a: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Předmět: Český jazyk</a:t>
            </a:r>
            <a:endParaRPr lang="cs-CZ" sz="2000" dirty="0">
              <a:solidFill>
                <a:srgbClr val="000000"/>
              </a:solidFill>
              <a:latin typeface="Calibri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Ročník: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	1.</a:t>
            </a: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Téma: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200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	</a:t>
            </a:r>
            <a:r>
              <a:rPr lang="cs-CZ" sz="2000" smtClean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Čtení</a:t>
            </a:r>
            <a:endParaRPr lang="cs-CZ" sz="2000" dirty="0">
              <a:solidFill>
                <a:srgbClr val="000000"/>
              </a:solidFill>
              <a:latin typeface="Calibri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Název: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	</a:t>
            </a:r>
            <a:r>
              <a:rPr lang="cs-CZ" sz="2000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Procvičování analýzy 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a syntézy textu</a:t>
            </a:r>
            <a:endParaRPr lang="cs-CZ" sz="2000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Autor: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	Mgr. Petr Mušálek</a:t>
            </a:r>
          </a:p>
          <a:p>
            <a:r>
              <a:rPr lang="cs-CZ" sz="2000" b="1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Popis:</a:t>
            </a:r>
            <a:r>
              <a:rPr lang="cs-CZ" sz="2000" dirty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	Žáci </a:t>
            </a:r>
            <a:r>
              <a:rPr lang="cs-CZ" sz="2000" dirty="0" smtClean="0">
                <a:solidFill>
                  <a:srgbClr val="000000"/>
                </a:solidFill>
                <a:latin typeface="Calibri" pitchFamily="34" charset="0"/>
                <a:cs typeface="Arial" pitchFamily="34" charset="0"/>
              </a:rPr>
              <a:t>sestavují slova podle zadaných podmínek</a:t>
            </a:r>
            <a:endParaRPr lang="cs-CZ" sz="2000" dirty="0">
              <a:solidFill>
                <a:srgbClr val="000000"/>
              </a:solidFill>
              <a:latin typeface="Calibri" pitchFamily="34" charset="0"/>
              <a:cs typeface="Arial" pitchFamily="34" charset="0"/>
            </a:endParaRPr>
          </a:p>
          <a:p>
            <a:endParaRPr lang="cs-CZ" sz="2000" dirty="0">
              <a:solidFill>
                <a:srgbClr val="000000"/>
              </a:solidFill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188" y="476250"/>
            <a:ext cx="6048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dirty="0">
                <a:solidFill>
                  <a:srgbClr val="FFFF00"/>
                </a:solidFill>
              </a:rPr>
              <a:t>Metodický list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1349375"/>
            <a:ext cx="8820150" cy="4585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000" dirty="0"/>
              <a:t>List 3: Úvodní motivační text – </a:t>
            </a:r>
            <a:r>
              <a:rPr lang="cs-CZ" sz="2000" dirty="0" smtClean="0"/>
              <a:t>vybraní žáci čtou text, v němž jsou jim představeni průvodci této prezentace.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4:  </a:t>
            </a:r>
            <a:r>
              <a:rPr lang="cs-CZ" sz="2000" dirty="0" smtClean="0"/>
              <a:t>Žáci se učí zpaměti říkanky na procvičení výslovnosti </a:t>
            </a:r>
            <a:r>
              <a:rPr lang="cs-CZ" sz="2000" dirty="0" err="1" smtClean="0"/>
              <a:t>ř</a:t>
            </a:r>
            <a:r>
              <a:rPr lang="cs-CZ" sz="2000" dirty="0" smtClean="0"/>
              <a:t>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5:  </a:t>
            </a:r>
            <a:r>
              <a:rPr lang="cs-CZ" sz="2000" dirty="0" smtClean="0"/>
              <a:t>Vybraný žák čte motivační text.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</a:t>
            </a:r>
            <a:r>
              <a:rPr lang="cs-CZ" sz="2000" dirty="0" smtClean="0"/>
              <a:t>6: </a:t>
            </a:r>
            <a:r>
              <a:rPr lang="cs-CZ" sz="2000" dirty="0"/>
              <a:t>Vybraní žáci </a:t>
            </a:r>
            <a:r>
              <a:rPr lang="cs-CZ" sz="2000" dirty="0" smtClean="0"/>
              <a:t>sestavují slova podle zadání. Pokud slovo najdou, obě slabiky se zabarví stejnou barvou.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List </a:t>
            </a:r>
            <a:r>
              <a:rPr lang="cs-CZ" sz="2000" dirty="0" smtClean="0"/>
              <a:t>7: </a:t>
            </a:r>
            <a:r>
              <a:rPr lang="cs-CZ" sz="2000" dirty="0"/>
              <a:t>Žáci postupně </a:t>
            </a:r>
            <a:r>
              <a:rPr lang="cs-CZ" sz="2000" dirty="0" smtClean="0"/>
              <a:t>hledají slova podle zadání, </a:t>
            </a:r>
            <a:r>
              <a:rPr lang="cs-CZ" sz="2000" dirty="0"/>
              <a:t>pokud najdou, </a:t>
            </a:r>
            <a:r>
              <a:rPr lang="cs-CZ" sz="2000" dirty="0" smtClean="0"/>
              <a:t>slovo se zařadí do správné skupiny.</a:t>
            </a:r>
            <a:endParaRPr lang="cs-CZ" sz="2000" dirty="0"/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Listy 8-10: </a:t>
            </a:r>
            <a:r>
              <a:rPr lang="cs-CZ" sz="2000" dirty="0"/>
              <a:t>Závěrečná odměna v podobě </a:t>
            </a:r>
            <a:r>
              <a:rPr lang="cs-CZ" sz="2000" dirty="0" smtClean="0"/>
              <a:t>představení oblíbených jídel, která jim přičaruje průvodkyně prezentací.</a:t>
            </a:r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r>
              <a:rPr lang="cs-CZ" sz="1600" dirty="0"/>
              <a:t>Zdroje: Ilustrace jsou Kliparty z </a:t>
            </a:r>
            <a:r>
              <a:rPr lang="cs-CZ" sz="1600" dirty="0" smtClean="0"/>
              <a:t>PowerPointu a z </a:t>
            </a:r>
            <a:r>
              <a:rPr lang="cs-CZ" sz="1600" smtClean="0"/>
              <a:t>Wikipedie.</a:t>
            </a:r>
            <a:endParaRPr lang="cs-CZ" sz="1600" dirty="0"/>
          </a:p>
          <a:p>
            <a:r>
              <a:rPr lang="cs-CZ" sz="1600" dirty="0"/>
              <a:t>Učivo je inspirováno různými učebnicemi, texty jsou vlastní.</a:t>
            </a:r>
          </a:p>
          <a:p>
            <a:r>
              <a:rPr lang="cs-CZ" sz="2000" dirty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PM\Local Settings\Temporary Internet Files\Content.IE5\GDE44TMU\MC9003616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549275"/>
            <a:ext cx="2016125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9388" y="3860800"/>
            <a:ext cx="8785225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dirty="0" smtClean="0">
                <a:solidFill>
                  <a:srgbClr val="FFFF00"/>
                </a:solidFill>
                <a:cs typeface="Arial" pitchFamily="34" charset="0"/>
              </a:rPr>
              <a:t>AHOJ  KAMARÁDI.</a:t>
            </a:r>
            <a:endParaRPr lang="cs-CZ" sz="4400" dirty="0">
              <a:solidFill>
                <a:srgbClr val="FFFF00"/>
              </a:solidFill>
              <a:cs typeface="Arial" pitchFamily="34" charset="0"/>
            </a:endParaRPr>
          </a:p>
          <a:p>
            <a:pPr algn="ctr"/>
            <a:r>
              <a:rPr lang="cs-CZ" sz="4400" dirty="0" smtClean="0">
                <a:solidFill>
                  <a:srgbClr val="FFFF00"/>
                </a:solidFill>
                <a:cs typeface="Arial" pitchFamily="34" charset="0"/>
              </a:rPr>
              <a:t>VY  JEŠTĚ  NEZNÁTE  MOJI KAMARÁDKU  KUCHAŘKU JIŘINKU. </a:t>
            </a:r>
            <a:endParaRPr lang="cs-CZ" sz="4400" dirty="0">
              <a:solidFill>
                <a:srgbClr val="FFFF00"/>
              </a:solidFill>
              <a:cs typeface="Arial" pitchFamily="34" charset="0"/>
            </a:endParaRPr>
          </a:p>
        </p:txBody>
      </p:sp>
      <p:pic>
        <p:nvPicPr>
          <p:cNvPr id="30722" name="Picture 2" descr="C:\Documents and Settings\PM\Local Settings\Temporary Internet Files\Content.IE5\D41JE08L\MC9003491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716016" y="692696"/>
            <a:ext cx="2778570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C:\Documents and Settings\PM\Local Settings\Temporary Internet Files\Content.IE5\D41JE08L\MC9003491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370535" cy="2376264"/>
          </a:xfrm>
          <a:prstGeom prst="rect">
            <a:avLst/>
          </a:prstGeom>
          <a:noFill/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339752" y="404664"/>
            <a:ext cx="6480845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  <a:cs typeface="Arial" pitchFamily="34" charset="0"/>
              </a:rPr>
              <a:t>UMÍTE ŘÍKAT TUTO ŘÍKANKU? </a:t>
            </a:r>
            <a:endParaRPr lang="cs-CZ" sz="4400" dirty="0">
              <a:solidFill>
                <a:srgbClr val="FFFF00"/>
              </a:solidFill>
              <a:cs typeface="Arial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87624" y="2132856"/>
            <a:ext cx="7416949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66CCFF"/>
                </a:solidFill>
              </a:rPr>
              <a:t>Kuchařinka, </a:t>
            </a:r>
            <a:r>
              <a:rPr lang="cs-CZ" sz="4400" dirty="0" err="1" smtClean="0">
                <a:solidFill>
                  <a:srgbClr val="66CCFF"/>
                </a:solidFill>
              </a:rPr>
              <a:t>kuchařinka</a:t>
            </a:r>
            <a:r>
              <a:rPr lang="cs-CZ" sz="4400" dirty="0" smtClean="0">
                <a:solidFill>
                  <a:srgbClr val="66CCFF"/>
                </a:solidFill>
              </a:rPr>
              <a:t>, </a:t>
            </a:r>
          </a:p>
          <a:p>
            <a:r>
              <a:rPr lang="cs-CZ" sz="4400" dirty="0" smtClean="0">
                <a:solidFill>
                  <a:srgbClr val="66CCFF"/>
                </a:solidFill>
              </a:rPr>
              <a:t>má tvářičku jak peřinka.</a:t>
            </a:r>
            <a:br>
              <a:rPr lang="cs-CZ" sz="4400" dirty="0" smtClean="0">
                <a:solidFill>
                  <a:srgbClr val="66CCFF"/>
                </a:solidFill>
              </a:rPr>
            </a:br>
            <a:endParaRPr lang="cs-CZ" sz="4400" dirty="0" smtClean="0">
              <a:solidFill>
                <a:srgbClr val="66CCFF"/>
              </a:solidFill>
            </a:endParaRPr>
          </a:p>
          <a:p>
            <a:r>
              <a:rPr lang="cs-CZ" sz="4400" dirty="0" smtClean="0">
                <a:solidFill>
                  <a:srgbClr val="66CCFF"/>
                </a:solidFill>
              </a:rPr>
              <a:t>Kuchař, </a:t>
            </a:r>
            <a:r>
              <a:rPr lang="cs-CZ" sz="4400" dirty="0" err="1" smtClean="0">
                <a:solidFill>
                  <a:srgbClr val="66CCFF"/>
                </a:solidFill>
              </a:rPr>
              <a:t>kuchař</a:t>
            </a:r>
            <a:r>
              <a:rPr lang="cs-CZ" sz="4400" dirty="0" smtClean="0">
                <a:solidFill>
                  <a:srgbClr val="66CCFF"/>
                </a:solidFill>
              </a:rPr>
              <a:t>, kuchaříček, uvaří nám pár vajíček.</a:t>
            </a:r>
            <a:r>
              <a:rPr lang="cs-CZ" sz="4400" dirty="0" smtClean="0">
                <a:solidFill>
                  <a:srgbClr val="66CCFF"/>
                </a:solidFill>
                <a:cs typeface="Arial" pitchFamily="34" charset="0"/>
              </a:rPr>
              <a:t> </a:t>
            </a:r>
            <a:endParaRPr lang="cs-CZ" sz="4400" dirty="0">
              <a:solidFill>
                <a:srgbClr val="66CCFF"/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Ra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692696"/>
            <a:ext cx="3298672" cy="5540077"/>
          </a:xfrm>
          <a:prstGeom prst="rect">
            <a:avLst/>
          </a:prstGeom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23928" y="1844824"/>
            <a:ext cx="4680645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  <a:cs typeface="Arial" pitchFamily="34" charset="0"/>
              </a:rPr>
              <a:t>CO  TO  ŘÍKÁTE,</a:t>
            </a:r>
          </a:p>
          <a:p>
            <a:r>
              <a:rPr lang="cs-CZ" sz="4400" dirty="0" smtClean="0">
                <a:solidFill>
                  <a:srgbClr val="FFFF00"/>
                </a:solidFill>
                <a:cs typeface="Arial" pitchFamily="34" charset="0"/>
              </a:rPr>
              <a:t>TO  JÁ  JSEM PŘECE</a:t>
            </a:r>
          </a:p>
          <a:p>
            <a:r>
              <a:rPr lang="cs-CZ" sz="4400" dirty="0" smtClean="0">
                <a:solidFill>
                  <a:srgbClr val="FFFF00"/>
                </a:solidFill>
                <a:cs typeface="Arial" pitchFamily="34" charset="0"/>
              </a:rPr>
              <a:t>KUCHAŘÍČEK !!!! </a:t>
            </a:r>
            <a:endParaRPr lang="cs-CZ" sz="4400" dirty="0">
              <a:solidFill>
                <a:srgbClr val="FFFF00"/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323528" y="260648"/>
            <a:ext cx="7920880" cy="2698562"/>
            <a:chOff x="323528" y="260648"/>
            <a:chExt cx="7920880" cy="2698562"/>
          </a:xfrm>
        </p:grpSpPr>
        <p:pic>
          <p:nvPicPr>
            <p:cNvPr id="32770" name="Picture 2" descr="C:\Documents and Settings\PM\Local Settings\Temporary Internet Files\Content.IE5\D41JE08L\MC900349109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3528" y="260648"/>
              <a:ext cx="2016224" cy="2021097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>
              <a:spLocks noChangeArrowheads="1"/>
            </p:cNvSpPr>
            <p:nvPr/>
          </p:nvSpPr>
          <p:spPr bwMode="auto">
            <a:xfrm>
              <a:off x="2339752" y="404665"/>
              <a:ext cx="5904656" cy="25545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cs-CZ" sz="4000" dirty="0" smtClean="0">
                  <a:solidFill>
                    <a:srgbClr val="FFFF00"/>
                  </a:solidFill>
                  <a:cs typeface="Arial" pitchFamily="34" charset="0"/>
                </a:rPr>
                <a:t>UMÍTE SESTAVIT </a:t>
              </a:r>
            </a:p>
            <a:p>
              <a:pPr algn="ctr"/>
              <a:r>
                <a:rPr lang="cs-CZ" sz="4000" dirty="0" smtClean="0">
                  <a:solidFill>
                    <a:srgbClr val="FFFF00"/>
                  </a:solidFill>
                  <a:cs typeface="Arial" pitchFamily="34" charset="0"/>
                </a:rPr>
                <a:t>SLOVA ?  V  PRVNÍM ŘÁDKU  JE  ZAČÁTEK, </a:t>
              </a:r>
            </a:p>
            <a:p>
              <a:pPr algn="ctr"/>
              <a:r>
                <a:rPr lang="cs-CZ" sz="4000" dirty="0" smtClean="0">
                  <a:solidFill>
                    <a:srgbClr val="FFFF00"/>
                  </a:solidFill>
                  <a:cs typeface="Arial" pitchFamily="34" charset="0"/>
                </a:rPr>
                <a:t>VE  DRUHÉM  KONEC. </a:t>
              </a:r>
              <a:endParaRPr lang="cs-CZ" sz="4000" dirty="0">
                <a:solidFill>
                  <a:srgbClr val="FFFF00"/>
                </a:solidFill>
                <a:cs typeface="Arial" pitchFamily="34" charset="0"/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539552" y="350100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ře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501008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Ji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3501008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bří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36510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řík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436510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ka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342900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kří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365104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za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4365104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da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3429000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hře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3429000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lé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4293096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kař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4293096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bík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66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66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66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66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F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3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3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3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3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99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66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C:\Documents and Settings\PM\Local Settings\Temporary Internet Files\Content.IE5\D41JE08L\MC9003491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1891894" cy="1896466"/>
          </a:xfrm>
          <a:prstGeom prst="rect">
            <a:avLst/>
          </a:prstGeom>
          <a:noFill/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123728" y="404665"/>
            <a:ext cx="403244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cs typeface="Arial" pitchFamily="34" charset="0"/>
              </a:rPr>
              <a:t>VYBER  SLOVA, </a:t>
            </a:r>
          </a:p>
          <a:p>
            <a:r>
              <a:rPr lang="cs-CZ" sz="4000" dirty="0" smtClean="0">
                <a:solidFill>
                  <a:srgbClr val="FFFF00"/>
                </a:solidFill>
                <a:cs typeface="Arial" pitchFamily="34" charset="0"/>
              </a:rPr>
              <a:t>KTERÁ  MAJÍ: </a:t>
            </a:r>
            <a:endParaRPr lang="cs-CZ" sz="4000" dirty="0">
              <a:solidFill>
                <a:srgbClr val="FFFF00"/>
              </a:solidFill>
              <a:cs typeface="Arial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1520" y="2132856"/>
            <a:ext cx="324036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cs typeface="Arial" pitchFamily="34" charset="0"/>
              </a:rPr>
              <a:t>2  SLABIKY: </a:t>
            </a:r>
            <a:endParaRPr lang="cs-CZ" sz="4000" dirty="0">
              <a:solidFill>
                <a:srgbClr val="FFFF00"/>
              </a:solidFill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3528" y="3501008"/>
            <a:ext cx="324036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cs typeface="Arial" pitchFamily="34" charset="0"/>
              </a:rPr>
              <a:t>3  SLABIKY: </a:t>
            </a:r>
            <a:endParaRPr lang="cs-CZ" sz="4000" dirty="0">
              <a:solidFill>
                <a:srgbClr val="FFFF00"/>
              </a:solidFill>
              <a:cs typeface="Aria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1520" y="4869160"/>
            <a:ext cx="324036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cs typeface="Arial" pitchFamily="34" charset="0"/>
              </a:rPr>
              <a:t>1  SLABIKU: </a:t>
            </a:r>
            <a:endParaRPr lang="cs-CZ" sz="4000" dirty="0">
              <a:solidFill>
                <a:srgbClr val="FFFF00"/>
              </a:solidFill>
              <a:cs typeface="Arial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300192" y="260648"/>
            <a:ext cx="13681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křen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300192" y="764704"/>
            <a:ext cx="28438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hrneček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372200" y="1340768"/>
            <a:ext cx="18722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kořen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44208" y="1988840"/>
            <a:ext cx="194421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mlynář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444208" y="2636912"/>
            <a:ext cx="13681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vař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300192" y="5517232"/>
            <a:ext cx="216024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přinese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444208" y="3861048"/>
            <a:ext cx="13681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úhoři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444208" y="4365104"/>
            <a:ext cx="13681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hřej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372200" y="4941168"/>
            <a:ext cx="216024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křeček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444208" y="3212976"/>
            <a:ext cx="237626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66FF"/>
                </a:solidFill>
                <a:cs typeface="Arial" pitchFamily="34" charset="0"/>
              </a:rPr>
              <a:t>Kateřina</a:t>
            </a:r>
            <a:endParaRPr lang="cs-CZ" sz="4000" dirty="0">
              <a:solidFill>
                <a:srgbClr val="FF66FF"/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97 -0.10046 C -0.046 -0.09398 -0.01614 -0.10393 -0.03541 -0.08889 C -0.046 -0.08055 -0.07083 -0.08148 -0.08107 -0.08009 C -0.0901 -0.07222 -0.0993 -0.06991 -0.10972 -0.06574 C -0.12482 -0.05185 -0.11736 -0.05602 -0.13107 -0.05116 C -0.13524 -0.04583 -0.14045 -0.04213 -0.1441 -0.0368 C -0.146 -0.03426 -0.14687 -0.03079 -0.14878 -0.02801 C -0.15364 -0.01968 -0.15538 -0.01898 -0.1618 -0.01343 C -0.16302 -0.01065 -0.16406 -0.00718 -0.16597 -0.00486 C -0.17031 -0.00023 -0.17899 0.00671 -0.17899 0.00695 C -0.18385 0.02546 -0.1776 0.00764 -0.18767 0.01829 C -0.19253 0.02338 -0.19774 0.0287 -0.20104 0.03565 C -0.20208 0.03866 -0.20312 0.0419 -0.20521 0.04445 C -0.21198 0.0537 -0.21059 0.04745 -0.21805 0.05324 C -0.22778 0.06042 -0.23385 0.06898 -0.24444 0.07338 C -0.24705 0.07732 -0.2493 0.08195 -0.25295 0.08495 C -0.25538 0.08704 -0.25868 0.08657 -0.26146 0.08796 C -0.28541 0.1 -0.30764 0.10764 -0.33333 0.11111 C -0.34097 0.11736 -0.35087 0.12732 -0.35937 0.13148 C -0.37604 0.13958 -0.39444 0.13935 -0.41146 0.14583 C -0.41371 0.14676 -0.41597 0.14745 -0.41805 0.14884 C -0.42048 0.15046 -0.42222 0.15347 -0.42465 0.15463 C -0.42882 0.15648 -0.43333 0.15648 -0.43767 0.15741 C -0.44479 0.16366 -0.45225 0.16667 -0.45937 0.17199 C -0.46614 0.17708 -0.47239 0.18357 -0.47899 0.18935 C -0.48246 0.19236 -0.49444 0.19815 -0.49844 0.19815 C -0.54479 0.19907 -0.59132 0.19815 -0.63767 0.19815 " pathEditMode="relative" rAng="0" ptsTypes="ff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" y="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0.12431 C -0.00886 -0.12176 -0.01337 -0.12269 -0.01962 -0.11273 C -0.02118 -0.11042 -0.02049 -0.10625 -0.02188 -0.10394 C -0.02656 -0.09607 -0.04341 -0.08426 -0.04792 -0.07801 C -0.05417 -0.06945 -0.06111 -0.06135 -0.06962 -0.05764 C -0.08594 -0.03588 -0.10573 -0.02107 -0.12396 -0.00255 C -0.13264 0.00625 -0.1375 0.01157 -0.14792 0.01481 C -0.19618 0.05833 -0.31771 0.04305 -0.35434 0.04375 C -0.3566 0.04467 -0.3592 0.0449 -0.36094 0.04676 C -0.37049 0.05694 -0.36094 0.05301 -0.36754 0.06412 C -0.3691 0.06689 -0.37188 0.06805 -0.37396 0.0699 C -0.37865 0.0824 -0.38281 0.08842 -0.39132 0.09606 C -0.39202 0.09884 -0.39167 0.10301 -0.39358 0.10463 C -0.39722 0.10787 -0.41389 0.11064 -0.41962 0.11342 C -0.42188 0.1125 -0.42413 0.11203 -0.42622 0.11041 C -0.45261 0.09074 -0.425 0.09884 -0.47188 0.09884 " pathEditMode="relative" ptsTypes="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25 -0.10046 C 0.02326 -0.10116 0.0151 -0.10116 0.00712 -0.10278 C 0.00434 -0.10324 0.00174 -0.10555 -0.00087 -0.10694 C -0.01267 -0.11273 -0.02587 -0.11875 -0.03802 -0.12199 C -0.0441 -0.12616 -0.04913 -0.12847 -0.05573 -0.13055 C -0.06319 -0.13542 -0.07083 -0.13866 -0.0783 -0.14352 C -0.08594 -0.1537 -0.09687 -0.15995 -0.10746 -0.16296 C -0.1151 -0.16968 -0.12326 -0.17315 -0.1316 -0.17801 C -0.14167 -0.1838 -0.15104 -0.19236 -0.16059 -0.19954 C -0.16771 -0.20509 -0.17083 -0.21551 -0.1783 -0.21875 C -0.17934 -0.22083 -0.18003 -0.22361 -0.1816 -0.22523 C -0.18299 -0.22662 -0.18524 -0.22569 -0.18646 -0.22731 C -0.18767 -0.22893 -0.1868 -0.23218 -0.18802 -0.2338 C -0.18976 -0.23611 -0.19236 -0.2368 -0.19444 -0.23819 C -0.20417 -0.26343 -0.19097 -0.23125 -0.2026 -0.25324 C -0.20781 -0.26319 -0.20434 -0.26551 -0.21233 -0.27268 C -0.21458 -0.28171 -0.2184 -0.28912 -0.22031 -0.29838 C -0.22118 -0.30278 -0.22257 -0.31643 -0.22517 -0.31991 C -0.2283 -0.32407 -0.23368 -0.32361 -0.23802 -0.32407 C -0.25208 -0.32523 -0.26597 -0.32569 -0.28003 -0.32639 C -0.28351 -0.33356 -0.28316 -0.33032 -0.28316 -0.33495 " pathEditMode="relative" rAng="0" ptsTypes="ff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-1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63 -0.10416 C 0.02431 -0.10254 0.00955 -0.09953 -0.00607 -0.09351 C -0.01163 -0.09143 -0.01666 -0.08726 -0.02222 -0.08495 C -0.02916 -0.0787 -0.03628 -0.07384 -0.04322 -0.06759 C -0.04895 -0.05578 -0.05989 -0.05185 -0.06736 -0.04189 C -0.07829 -0.02731 -0.07274 -0.03078 -0.08194 -0.02685 C -0.08715 -0.02222 -0.09097 -0.01643 -0.09635 -0.0118 C -0.10329 0.00024 -0.11406 0.00973 -0.12239 0.02061 C -0.13159 0.03287 -0.13941 0.04653 -0.14809 0.05926 C -0.15451 0.06806 -0.16163 0.0757 -0.16736 0.08496 C -0.17708 0.1 -0.18767 0.11204 -0.19826 0.12593 C -0.20208 0.13125 -0.20538 0.13797 -0.20954 0.14306 C -0.21336 0.14792 -0.2184 0.15116 -0.22222 0.15602 C -0.23958 0.17686 -0.25399 0.19954 -0.27378 0.21621 C -0.28437 0.23403 -0.29774 0.24352 -0.31093 0.25718 C -0.31996 0.26667 -0.32881 0.27801 -0.33993 0.28287 C -0.34305 0.28704 -0.35208 0.297 -0.35607 0.3 C -0.35954 0.30255 -0.36371 0.30232 -0.36736 0.3044 C -0.37534 0.30903 -0.38159 0.31852 -0.38993 0.32153 C -0.39149 0.322 -0.3993 0.32477 -0.40121 0.32593 C -0.41441 0.3338 -0.42743 0.34491 -0.44149 0.34954 C -0.45746 0.35996 -0.44982 0.35695 -0.46406 0.36042 C -0.48576 0.37408 -0.50798 0.38704 -0.53194 0.39051 C -0.54756 0.39723 -0.56441 0.39769 -0.5802 0.40325 C -0.58993 0.40672 -0.59947 0.41112 -0.60937 0.41412 C -0.61493 0.4257 -0.61753 0.43982 -0.62066 0.45278 C -0.62291 0.46204 -0.62326 0.47315 -0.6335 0.47431 C -0.63941 0.475 -0.64531 0.4757 -0.65121 0.47639 C -0.65833 0.49075 -0.6559 0.48473 -0.65937 0.49375 " pathEditMode="relative" rAng="0" ptsTypes="ffffffffffffffffffffffffffff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" y="2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-0.07268 C -0.0085 -0.0699 -0.01927 -0.06435 -0.02951 -0.05764 C -0.03125 -0.05648 -0.03246 -0.05347 -0.03437 -0.05324 C -0.04722 -0.05139 -0.06024 -0.05185 -0.07309 -0.05115 C -0.1052 -0.04444 -0.13645 -0.03611 -0.16823 -0.02754 C -0.18368 -0.02338 -0.19809 -0.01296 -0.21336 -0.0081 C -0.22656 0.0007 -0.23941 0.00278 -0.25364 0.00695 C -0.26076 0.00903 -0.25677 0.00973 -0.26493 0.01135 C -0.27343 0.01297 -0.29079 0.01551 -0.29079 0.01574 C -0.32343 0.01366 -0.34809 0.01181 -0.38107 0.01343 C -0.3901 0.01574 -0.40017 0.01227 -0.4085 0.01783 C -0.41267 0.02061 -0.41145 0.0294 -0.41336 0.03496 " pathEditMode="relative" rAng="0" ptsTypes="fffffffffff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23 -0.08009 C 0.00139 -0.09306 -0.01181 -0.10093 -0.02604 -0.11019 C -0.04219 -0.1206 -0.05834 -0.1331 -0.07604 -0.1382 C -0.08611 -0.15162 -0.10139 -0.15486 -0.11476 -0.15972 C -0.12344 -0.16296 -0.13195 -0.16991 -0.14063 -0.17246 C -0.15139 -0.1757 -0.1625 -0.17894 -0.17292 -0.18333 C -0.17882 -0.18588 -0.18594 -0.18935 -0.19219 -0.18982 C -0.21042 -0.19121 -0.22882 -0.19121 -0.24705 -0.1919 C -0.2507 -0.20625 -0.24879 -0.2007 -0.25191 -0.20903 " pathEditMode="relative" rAng="0" ptsTypes="ffffffff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" y="-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6 -1.11111E-6 C -0.01216 0.01065 -0.01477 0.022 -0.02397 0.03658 C -0.029 0.04468 -0.03508 0.05186 -0.04011 0.06019 C -0.04688 0.07176 -0.05209 0.08565 -0.05921 0.09676 C -0.06268 0.10232 -0.06737 0.10602 -0.07067 0.11181 C -0.07449 0.11852 -0.07657 0.12662 -0.08039 0.13311 C -0.08352 0.13889 -0.0882 0.14306 -0.0915 0.14815 C -0.10261 0.16528 -0.11181 0.1845 -0.12241 0.20209 C -0.12883 0.2132 -0.13768 0.22246 -0.14324 0.2345 C -0.14584 0.24005 -0.14827 0.2463 -0.15122 0.25139 C -0.15418 0.25625 -0.15817 0.25973 -0.16112 0.26459 C -0.17466 0.2875 -0.18438 0.31899 -0.19966 0.33959 C -0.20765 0.36181 -0.19758 0.33565 -0.20765 0.35463 C -0.21737 0.37269 -0.20643 0.3551 -0.21251 0.36968 C -0.21529 0.37593 -0.21876 0.3801 -0.22223 0.38473 C -0.22431 0.39329 -0.22848 0.39931 -0.23195 0.40649 C -0.23404 0.41528 -0.24497 0.42801 -0.24497 0.42801 C -0.24827 0.4426 -0.2514 0.44329 -0.25765 0.45162 C -0.2632 0.4588 -0.26425 0.46528 -0.27084 0.47084 C -0.27918 0.48866 -0.28977 0.50278 -0.30122 0.51806 C -0.30661 0.52547 -0.31008 0.5345 -0.31737 0.5375 C -0.33404 0.56551 -0.31598 0.53936 -0.32866 0.55047 C -0.33369 0.55487 -0.33872 0.5625 -0.34324 0.56783 C -0.36008 0.58727 -0.34289 0.56621 -0.35921 0.58287 C -0.36702 0.59051 -0.37379 0.59931 -0.38213 0.60625 C -0.3889 0.6125 -0.39202 0.62037 -0.39966 0.62338 C -0.41563 0.64005 -0.43161 0.65556 -0.44793 0.67084 C -0.45504 0.67755 -0.46164 0.68588 -0.46893 0.69237 C -0.479 0.70093 -0.46859 0.6875 -0.47866 0.69862 C -0.4882 0.70926 -0.49879 0.7213 -0.51095 0.72662 C -0.5198 0.73496 -0.52935 0.74607 -0.53994 0.75047 C -0.54619 0.75649 -0.55348 0.76204 -0.56095 0.76551 C -0.56876 0.78149 -0.56216 0.77176 -0.58994 0.77176 " pathEditMode="relative" ptsTypes="ffffffffffffffffffffffffffffffff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28 0.01134 C -0.11788 0.01435 -0.11701 0.01296 -0.12257 0.02222 C -0.125 0.02616 -0.12899 0.03495 -0.12899 0.03519 C -0.13263 0.05 -0.12743 0.03125 -0.13698 0.05232 C -0.14409 0.06829 -0.13576 0.0588 -0.14513 0.06736 C -0.15104 0.07917 -0.15763 0.09167 -0.16284 0.10394 C -0.16701 0.11366 -0.16944 0.12454 -0.17743 0.12963 C -0.18507 0.13449 -0.20382 0.1338 -0.20642 0.13403 C -0.21892 0.13935 -0.22378 0.15509 -0.23385 0.16412 C -0.23611 0.17384 -0.24218 0.18218 -0.24843 0.18773 C -0.25312 0.20046 -0.25885 0.21412 -0.2677 0.22222 C -0.2717 0.23866 -0.26579 0.21898 -0.27413 0.23287 C -0.27517 0.23472 -0.27482 0.2375 -0.27569 0.23935 C -0.28125 0.25046 -0.29079 0.25949 -0.29843 0.26736 C -0.3026 0.27176 -0.30555 0.27824 -0.30972 0.28241 C -0.31406 0.28681 -0.31927 0.28958 -0.32257 0.29537 C -0.32882 0.30648 -0.325 0.30232 -0.33385 0.3081 C -0.34166 0.32176 -0.35208 0.33079 -0.36284 0.34051 C -0.36527 0.34283 -0.36684 0.34676 -0.36927 0.34908 C -0.37934 0.3588 -0.38975 0.36597 -0.4 0.37477 C -0.40329 0.38171 -0.40486 0.38912 -0.40798 0.3963 C -0.40937 0.39931 -0.41527 0.41111 -0.4177 0.41574 C -0.42048 0.4213 -0.42326 0.43102 -0.42899 0.43287 C -0.43159 0.4338 -0.43437 0.43287 -0.43698 0.43287 " pathEditMode="relative" rAng="0" ptsTypes="fffffffffffffffffffffff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" y="2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951 -4.44444E-6 C -0.10156 0.0007 -0.12378 -0.00092 -0.14566 0.00209 C -0.14583 0.00209 -0.15781 0.01274 -0.16024 0.01505 C -0.16336 0.01806 -0.16979 0.02362 -0.16979 0.02362 C -0.1743 0.03264 -0.1809 0.03704 -0.1875 0.04306 C -0.18906 0.04445 -0.19079 0.04584 -0.19236 0.04723 C -0.19392 0.04862 -0.19722 0.05162 -0.19722 0.05162 C -0.20468 0.06644 -0.20625 0.08635 -0.21024 0.10325 C -0.2118 0.10973 -0.21128 0.1176 -0.21493 0.12246 C -0.22222 0.13218 -0.22691 0.14537 -0.23281 0.15695 C -0.23732 0.16598 -0.25972 0.17524 -0.26666 0.17848 C -0.27777 0.18357 -0.29027 0.17848 -0.30208 0.17848 " pathEditMode="relative" ptsTypes="fffffffffffA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51520" y="188640"/>
            <a:ext cx="8352928" cy="2123658"/>
            <a:chOff x="251520" y="188640"/>
            <a:chExt cx="8352928" cy="2123658"/>
          </a:xfrm>
        </p:grpSpPr>
        <p:pic>
          <p:nvPicPr>
            <p:cNvPr id="2" name="Picture 2" descr="C:\Documents and Settings\PM\Local Settings\Temporary Internet Files\Content.IE5\D41JE08L\MC900349109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1520" y="260648"/>
              <a:ext cx="1891894" cy="1896466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>
              <a:spLocks noChangeArrowheads="1"/>
            </p:cNvSpPr>
            <p:nvPr/>
          </p:nvSpPr>
          <p:spPr bwMode="auto">
            <a:xfrm>
              <a:off x="2123728" y="188640"/>
              <a:ext cx="6480720" cy="21236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r>
                <a:rPr lang="cs-CZ" sz="4400" dirty="0" smtClean="0">
                  <a:solidFill>
                    <a:srgbClr val="FFFF00"/>
                  </a:solidFill>
                  <a:cs typeface="Arial" pitchFamily="34" charset="0"/>
                </a:rPr>
                <a:t>CO  VÁM MÁM UVAŘIT?</a:t>
              </a:r>
            </a:p>
            <a:p>
              <a:r>
                <a:rPr lang="cs-CZ" sz="4400" dirty="0" smtClean="0">
                  <a:solidFill>
                    <a:srgbClr val="FFFF00"/>
                  </a:solidFill>
                  <a:cs typeface="Arial" pitchFamily="34" charset="0"/>
                </a:rPr>
                <a:t>UHODNETE TO?</a:t>
              </a:r>
            </a:p>
            <a:p>
              <a:r>
                <a:rPr lang="cs-CZ" sz="4400" dirty="0" smtClean="0">
                  <a:solidFill>
                    <a:srgbClr val="FFFF00"/>
                  </a:solidFill>
                  <a:cs typeface="Arial" pitchFamily="34" charset="0"/>
                </a:rPr>
                <a:t> </a:t>
              </a:r>
              <a:endParaRPr lang="cs-CZ" sz="4400" dirty="0">
                <a:solidFill>
                  <a:srgbClr val="FFFF00"/>
                </a:solidFill>
                <a:cs typeface="Arial" pitchFamily="34" charset="0"/>
              </a:endParaRPr>
            </a:p>
          </p:txBody>
        </p:sp>
      </p:grpSp>
      <p:pic>
        <p:nvPicPr>
          <p:cNvPr id="4" name="Obrázek 3" descr="ŘÍZ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276872"/>
            <a:ext cx="2283718" cy="1831204"/>
          </a:xfrm>
          <a:prstGeom prst="rect">
            <a:avLst/>
          </a:prstGeom>
        </p:spPr>
      </p:pic>
      <p:pic>
        <p:nvPicPr>
          <p:cNvPr id="5" name="Obrázek 4" descr="ředkvič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2348880"/>
            <a:ext cx="2281436" cy="1711077"/>
          </a:xfrm>
          <a:prstGeom prst="rect">
            <a:avLst/>
          </a:prstGeom>
        </p:spPr>
      </p:pic>
      <p:pic>
        <p:nvPicPr>
          <p:cNvPr id="6" name="Obrázek 5" descr="kuř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24724" y="2348880"/>
            <a:ext cx="2184709" cy="1800200"/>
          </a:xfrm>
          <a:prstGeom prst="rect">
            <a:avLst/>
          </a:prstGeom>
        </p:spPr>
      </p:pic>
      <p:pic>
        <p:nvPicPr>
          <p:cNvPr id="8" name="Obrázek 7" descr="řeřicha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907704" y="4509120"/>
            <a:ext cx="2321247" cy="1628583"/>
          </a:xfrm>
          <a:prstGeom prst="rect">
            <a:avLst/>
          </a:prstGeom>
        </p:spPr>
      </p:pic>
      <p:pic>
        <p:nvPicPr>
          <p:cNvPr id="10" name="Obrázek 9" descr="úhoř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76056" y="4437112"/>
            <a:ext cx="2520280" cy="1758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83568" y="332656"/>
            <a:ext cx="7920880" cy="2195666"/>
            <a:chOff x="683568" y="332656"/>
            <a:chExt cx="7920880" cy="2195666"/>
          </a:xfrm>
        </p:grpSpPr>
        <p:pic>
          <p:nvPicPr>
            <p:cNvPr id="2" name="Picture 2" descr="C:\Documents and Settings\PM\Local Settings\Temporary Internet Files\Content.IE5\D41JE08L\MC900349109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83568" y="332656"/>
              <a:ext cx="1891894" cy="1896466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>
              <a:spLocks noChangeArrowheads="1"/>
            </p:cNvSpPr>
            <p:nvPr/>
          </p:nvSpPr>
          <p:spPr bwMode="auto">
            <a:xfrm>
              <a:off x="2771800" y="404664"/>
              <a:ext cx="5832648" cy="21236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r>
                <a:rPr lang="cs-CZ" sz="4400" dirty="0" smtClean="0">
                  <a:solidFill>
                    <a:srgbClr val="FFFF00"/>
                  </a:solidFill>
                  <a:cs typeface="Arial" pitchFamily="34" charset="0"/>
                </a:rPr>
                <a:t>NYNÍ  UHODNU, NA CO  MÁTE  NEJVĚTŠÍ  CHUŤ: </a:t>
              </a:r>
              <a:endParaRPr lang="cs-CZ" sz="4400" dirty="0">
                <a:solidFill>
                  <a:srgbClr val="FFFF00"/>
                </a:solidFill>
                <a:cs typeface="Arial" pitchFamily="34" charset="0"/>
              </a:endParaRPr>
            </a:p>
          </p:txBody>
        </p:sp>
      </p:grpSp>
      <p:pic>
        <p:nvPicPr>
          <p:cNvPr id="4" name="Obrázek 3" descr="ŘÍZ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2636912"/>
            <a:ext cx="4011910" cy="32169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3568" y="332656"/>
            <a:ext cx="7920880" cy="1896466"/>
            <a:chOff x="683568" y="332656"/>
            <a:chExt cx="7920880" cy="1896466"/>
          </a:xfrm>
        </p:grpSpPr>
        <p:pic>
          <p:nvPicPr>
            <p:cNvPr id="2" name="Picture 2" descr="C:\Documents and Settings\PM\Local Settings\Temporary Internet Files\Content.IE5\D41JE08L\MC900349109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83568" y="332656"/>
              <a:ext cx="1891894" cy="1896466"/>
            </a:xfrm>
            <a:prstGeom prst="rect">
              <a:avLst/>
            </a:prstGeom>
            <a:noFill/>
          </p:spPr>
        </p:pic>
        <p:sp>
          <p:nvSpPr>
            <p:cNvPr id="3" name="TextovéPole 2"/>
            <p:cNvSpPr txBox="1">
              <a:spLocks noChangeArrowheads="1"/>
            </p:cNvSpPr>
            <p:nvPr/>
          </p:nvSpPr>
          <p:spPr bwMode="auto">
            <a:xfrm>
              <a:off x="2771800" y="404664"/>
              <a:ext cx="5832648" cy="76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r>
                <a:rPr lang="cs-CZ" sz="4400" dirty="0" smtClean="0">
                  <a:solidFill>
                    <a:srgbClr val="FFFF00"/>
                  </a:solidFill>
                  <a:cs typeface="Arial" pitchFamily="34" charset="0"/>
                </a:rPr>
                <a:t>NEBO  TOHLE ? </a:t>
              </a:r>
              <a:endParaRPr lang="cs-CZ" sz="4400" dirty="0">
                <a:solidFill>
                  <a:srgbClr val="FFFF00"/>
                </a:solidFill>
                <a:cs typeface="Arial" pitchFamily="34" charset="0"/>
              </a:endParaRPr>
            </a:p>
          </p:txBody>
        </p:sp>
      </p:grpSp>
      <p:pic>
        <p:nvPicPr>
          <p:cNvPr id="5" name="Obrázek 4" descr="kuř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1772816"/>
            <a:ext cx="4863033" cy="40071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283</TotalTime>
  <Words>254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PM</dc:creator>
  <cp:lastModifiedBy>PM</cp:lastModifiedBy>
  <cp:revision>31</cp:revision>
  <dcterms:created xsi:type="dcterms:W3CDTF">2013-05-18T07:02:12Z</dcterms:created>
  <dcterms:modified xsi:type="dcterms:W3CDTF">2013-07-25T07:35:40Z</dcterms:modified>
</cp:coreProperties>
</file>