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305" r:id="rId2"/>
    <p:sldId id="306" r:id="rId3"/>
    <p:sldId id="307" r:id="rId4"/>
    <p:sldId id="281" r:id="rId5"/>
    <p:sldId id="285" r:id="rId6"/>
    <p:sldId id="300" r:id="rId7"/>
    <p:sldId id="287" r:id="rId8"/>
    <p:sldId id="295" r:id="rId9"/>
    <p:sldId id="298" r:id="rId10"/>
    <p:sldId id="296" r:id="rId11"/>
    <p:sldId id="301" r:id="rId12"/>
    <p:sldId id="289" r:id="rId13"/>
    <p:sldId id="290" r:id="rId14"/>
    <p:sldId id="303" r:id="rId15"/>
    <p:sldId id="291" r:id="rId16"/>
    <p:sldId id="292" r:id="rId17"/>
    <p:sldId id="299" r:id="rId18"/>
    <p:sldId id="294" r:id="rId19"/>
    <p:sldId id="280" r:id="rId20"/>
    <p:sldId id="286" r:id="rId21"/>
    <p:sldId id="293" r:id="rId22"/>
    <p:sldId id="297" r:id="rId23"/>
    <p:sldId id="302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51" autoAdjust="0"/>
    <p:restoredTop sz="92895" autoAdjust="0"/>
  </p:normalViewPr>
  <p:slideViewPr>
    <p:cSldViewPr showGuides="1">
      <p:cViewPr varScale="1">
        <p:scale>
          <a:sx n="85" d="100"/>
          <a:sy n="85" d="100"/>
        </p:scale>
        <p:origin x="-84" y="-306"/>
      </p:cViewPr>
      <p:guideLst>
        <p:guide orient="horz" pos="220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BE8402-C01D-433B-A7F8-6EAA0C4C7FEA}" type="datetimeFigureOut">
              <a:rPr lang="cs-CZ" smtClean="0"/>
              <a:t>25.11.2013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E504E-9321-497B-93C7-8611D201290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61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E504E-9321-497B-93C7-8611D201290F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263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E504E-9321-497B-93C7-8611D201290F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78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8F5A7-1634-413C-8EC5-4312116EC87C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96727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08EA5-E19F-4B1D-A045-61FFF52A2C85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474420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B8721F-5CF3-4BDB-8B47-390411205707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017092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1734FC-9509-4573-9393-F73F0DF650CA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651935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55A5D-152C-4BB5-B1F9-ED836BFFDE95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486968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82C66E-E9E9-495A-8F7F-0BB4C68986CA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4077783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6EC43-340C-4D82-B53D-72E230ED210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628989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182A-4778-4091-9CD9-606EB16A0E78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9505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F8C289-3C96-4314-B4AD-99C092229CED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828769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9C74CC-AA02-4057-9CE5-291178A43091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239655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1069-6307-48CF-862C-3AD916F5E1FF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354755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812EC4D-8744-4AE6-8414-8C6CE792424D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1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21.11.2013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VY_32_INOVACE_11A_Z6_04_Sopečná 	  		       činnost		               	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slova:        sopka, sopouch, magma, láva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71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754326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Sopečná činnost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jednotlivými částmi sopky, s projevy sopečné činnosti a dozví se,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a kde vznikají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gejzíry.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307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35329" y="1412776"/>
            <a:ext cx="5820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5000" endA="50" endPos="85000" dist="29997" dir="5400000" sy="-100000" algn="bl" rotWithShape="0"/>
                </a:effectLst>
              </a:rPr>
              <a:t>Sopečná činnost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5000" endA="50" endPos="85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6832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50" t="58459" r="30389" b="14299"/>
          <a:stretch>
            <a:fillRect/>
          </a:stretch>
        </p:blipFill>
        <p:spPr bwMode="auto">
          <a:xfrm>
            <a:off x="34925" y="2565400"/>
            <a:ext cx="6653213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0" y="115888"/>
            <a:ext cx="9251950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Při západním pobřeží Jižní Ameriky se stýkají </a:t>
            </a:r>
            <a:r>
              <a:rPr lang="cs-CZ" altLang="cs-CZ" sz="2000" b="1" dirty="0"/>
              <a:t>2 litosférické desky</a:t>
            </a:r>
            <a:r>
              <a:rPr lang="cs-CZ" altLang="cs-CZ" sz="2000" dirty="0"/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Přečti z obrázku, jak se jmenují.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Deska </a:t>
            </a:r>
            <a:r>
              <a:rPr lang="cs-CZ" altLang="cs-CZ" sz="2000" dirty="0"/>
              <a:t>Nazca</a:t>
            </a:r>
            <a:r>
              <a:rPr lang="cs-CZ" altLang="cs-CZ" sz="2000" dirty="0"/>
              <a:t> se ohýbá a ponořuje do hloubky. Směrem do nitra Země stoupá teplota a horniny se začnou tavit. </a:t>
            </a:r>
            <a:endParaRPr lang="cs-CZ" altLang="cs-CZ" sz="2000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/>
              <a:t>Víš</a:t>
            </a:r>
            <a:r>
              <a:rPr lang="cs-CZ" altLang="cs-CZ" sz="2000" dirty="0"/>
              <a:t>, jak se říká těmto </a:t>
            </a:r>
            <a:r>
              <a:rPr lang="cs-CZ" altLang="cs-CZ" sz="2000" b="1" dirty="0" smtClean="0"/>
              <a:t>rozžhaveným a roztaveným</a:t>
            </a:r>
            <a:r>
              <a:rPr lang="cs-CZ" altLang="cs-CZ" sz="2000" dirty="0"/>
              <a:t> </a:t>
            </a:r>
            <a:r>
              <a:rPr lang="cs-CZ" altLang="cs-CZ" sz="2000" dirty="0" smtClean="0"/>
              <a:t>horninám?</a:t>
            </a:r>
            <a:endParaRPr lang="cs-CZ" altLang="cs-CZ" sz="2000" dirty="0"/>
          </a:p>
        </p:txBody>
      </p:sp>
      <p:sp>
        <p:nvSpPr>
          <p:cNvPr id="4100" name="TextovéPole 2"/>
          <p:cNvSpPr txBox="1">
            <a:spLocks noChangeArrowheads="1"/>
          </p:cNvSpPr>
          <p:nvPr/>
        </p:nvSpPr>
        <p:spPr bwMode="auto">
          <a:xfrm>
            <a:off x="6732141" y="2565400"/>
            <a:ext cx="2376363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V místě, kde žhavé magma dosáhne povrchu, vzniká </a:t>
            </a:r>
            <a:r>
              <a:rPr lang="cs-CZ" altLang="cs-CZ" sz="2000" b="1" dirty="0">
                <a:solidFill>
                  <a:srgbClr val="FF0000"/>
                </a:solidFill>
              </a:rPr>
              <a:t>sopka</a:t>
            </a:r>
            <a:r>
              <a:rPr lang="cs-CZ" altLang="cs-CZ" sz="2000" dirty="0" smtClean="0"/>
              <a:t>.</a:t>
            </a:r>
            <a:endParaRPr lang="cs-CZ" altLang="cs-CZ" sz="2000" dirty="0"/>
          </a:p>
        </p:txBody>
      </p:sp>
      <p:cxnSp>
        <p:nvCxnSpPr>
          <p:cNvPr id="5" name="Přímá spojnice se šipkou 4"/>
          <p:cNvCxnSpPr>
            <a:stCxn id="2" idx="3"/>
          </p:cNvCxnSpPr>
          <p:nvPr/>
        </p:nvCxnSpPr>
        <p:spPr>
          <a:xfrm flipH="1">
            <a:off x="8748714" y="931496"/>
            <a:ext cx="503236" cy="3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987824" y="1747104"/>
            <a:ext cx="747266" cy="3338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103" name="TextovéPole 13"/>
          <p:cNvSpPr txBox="1">
            <a:spLocks noChangeArrowheads="1"/>
          </p:cNvSpPr>
          <p:nvPr/>
        </p:nvSpPr>
        <p:spPr bwMode="auto">
          <a:xfrm>
            <a:off x="5148263" y="4365625"/>
            <a:ext cx="1223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/>
              <a:t>(sopouch</a:t>
            </a:r>
            <a:r>
              <a:rPr lang="cs-CZ" altLang="cs-CZ" sz="1800" dirty="0"/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496" y="1700808"/>
            <a:ext cx="84971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Najdi na obrázku, kde se magma </a:t>
            </a:r>
            <a:r>
              <a:rPr lang="cs-CZ" altLang="cs-CZ" sz="2000" b="1" dirty="0" smtClean="0"/>
              <a:t>hromadí</a:t>
            </a:r>
            <a:r>
              <a:rPr lang="cs-CZ" altLang="cs-CZ" sz="2000" b="1" dirty="0" smtClean="0"/>
              <a:t>.</a:t>
            </a:r>
            <a:endParaRPr lang="cs-CZ" alt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4246056"/>
            <a:ext cx="220434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Magmatu rozlévajícímu se </a:t>
            </a:r>
          </a:p>
          <a:p>
            <a:r>
              <a:rPr lang="cs-CZ" altLang="cs-CZ" sz="2000" dirty="0" smtClean="0"/>
              <a:t>z kráteru říkáme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 láva</a:t>
            </a:r>
            <a:r>
              <a:rPr lang="cs-CZ" altLang="cs-CZ" sz="2000" dirty="0" smtClean="0"/>
              <a:t>.</a:t>
            </a:r>
          </a:p>
          <a:p>
            <a:endParaRPr lang="cs-CZ" sz="20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139952" y="2023973"/>
            <a:ext cx="1008311" cy="32534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123728" y="2347139"/>
            <a:ext cx="3528392" cy="20184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5495" y="2070140"/>
            <a:ext cx="72728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/>
              <a:t>J</a:t>
            </a:r>
            <a:r>
              <a:rPr lang="cs-CZ" altLang="cs-CZ" sz="2000" dirty="0" smtClean="0"/>
              <a:t>ak se jmenuje </a:t>
            </a:r>
            <a:r>
              <a:rPr lang="cs-CZ" altLang="cs-CZ" sz="2000" b="1" dirty="0" smtClean="0"/>
              <a:t>cesta</a:t>
            </a:r>
            <a:r>
              <a:rPr lang="cs-CZ" altLang="cs-CZ" sz="2000" dirty="0" smtClean="0"/>
              <a:t>, kterou vystupuje magma na povrch?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3" grpId="1"/>
      <p:bldP spid="6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50" t="58459" r="30389" b="14299"/>
          <a:stretch>
            <a:fillRect/>
          </a:stretch>
        </p:blipFill>
        <p:spPr bwMode="auto">
          <a:xfrm>
            <a:off x="34925" y="2565400"/>
            <a:ext cx="6653213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39713" y="404664"/>
            <a:ext cx="903605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/>
              <a:t>Popiš sopku.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/>
              <a:t>Jak </a:t>
            </a:r>
            <a:r>
              <a:rPr lang="cs-CZ" altLang="cs-CZ" sz="2400" dirty="0"/>
              <a:t>si představuješ její </a:t>
            </a:r>
            <a:r>
              <a:rPr lang="cs-CZ" altLang="cs-CZ" sz="2400" dirty="0" smtClean="0"/>
              <a:t>výbuch?</a:t>
            </a:r>
            <a:endParaRPr lang="cs-CZ" altLang="cs-CZ" sz="2400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/>
              <a:t>Slyšel jsi někdy o výbuchu sopky někde na zeměkouli a jaké měl následky na krajinu a obyvatelstvo?  </a:t>
            </a:r>
            <a:endParaRPr lang="cs-CZ" altLang="cs-CZ" sz="2400" dirty="0"/>
          </a:p>
        </p:txBody>
      </p:sp>
      <p:cxnSp>
        <p:nvCxnSpPr>
          <p:cNvPr id="5" name="Přímá spojnice se šipkou 4"/>
          <p:cNvCxnSpPr>
            <a:stCxn id="2" idx="3"/>
          </p:cNvCxnSpPr>
          <p:nvPr/>
        </p:nvCxnSpPr>
        <p:spPr>
          <a:xfrm flipH="1">
            <a:off x="8988425" y="1189494"/>
            <a:ext cx="287338" cy="295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7" name="TextovéPole 13"/>
          <p:cNvSpPr txBox="1">
            <a:spLocks noChangeArrowheads="1"/>
          </p:cNvSpPr>
          <p:nvPr/>
        </p:nvSpPr>
        <p:spPr bwMode="auto">
          <a:xfrm>
            <a:off x="5148263" y="4365625"/>
            <a:ext cx="1223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(sopouch)</a:t>
            </a:r>
          </a:p>
        </p:txBody>
      </p:sp>
      <p:sp>
        <p:nvSpPr>
          <p:cNvPr id="5128" name="TextovéPole 15"/>
          <p:cNvSpPr txBox="1">
            <a:spLocks noChangeArrowheads="1"/>
          </p:cNvSpPr>
          <p:nvPr/>
        </p:nvSpPr>
        <p:spPr bwMode="auto">
          <a:xfrm>
            <a:off x="6516116" y="2132856"/>
            <a:ext cx="2592388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/>
              <a:t>Co dalšího kromě magmatu vyvrhuje sopka při výbuchu do ovzduší?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474873"/>
            <a:ext cx="6336704" cy="63831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28184" y="404664"/>
            <a:ext cx="291581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Kde se magma </a:t>
            </a:r>
            <a:r>
              <a:rPr lang="cs-CZ" altLang="cs-CZ" sz="2000" b="1" dirty="0" smtClean="0"/>
              <a:t>hromadí?</a:t>
            </a:r>
          </a:p>
          <a:p>
            <a:endParaRPr lang="cs-CZ" altLang="cs-CZ" sz="2000" dirty="0" smtClean="0"/>
          </a:p>
          <a:p>
            <a:r>
              <a:rPr lang="cs-CZ" altLang="cs-CZ" sz="2000" dirty="0" smtClean="0"/>
              <a:t>Jak se jmenuje</a:t>
            </a:r>
            <a:r>
              <a:rPr lang="cs-CZ" altLang="cs-CZ" sz="2000" b="1" dirty="0" smtClean="0"/>
              <a:t> cesta</a:t>
            </a:r>
            <a:r>
              <a:rPr lang="cs-CZ" altLang="cs-CZ" sz="2000" dirty="0" smtClean="0"/>
              <a:t>, kterou vystupuje magma na povrch?</a:t>
            </a:r>
          </a:p>
          <a:p>
            <a:endParaRPr lang="cs-CZ" altLang="cs-CZ" sz="2000" dirty="0" smtClean="0"/>
          </a:p>
          <a:p>
            <a:r>
              <a:rPr lang="cs-CZ" altLang="cs-CZ" sz="2000" dirty="0" smtClean="0"/>
              <a:t>Jak říkáme magmatu rozlévajícímu se </a:t>
            </a:r>
          </a:p>
          <a:p>
            <a:r>
              <a:rPr lang="cs-CZ" altLang="cs-CZ" sz="2000" b="1" dirty="0" smtClean="0"/>
              <a:t>z kráteru?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3717032"/>
            <a:ext cx="23397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Co dalšího kromě magmatu vyvrhuje sopka při výbuchu do ovzduší? 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663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Zopakujeme si: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5805264"/>
            <a:ext cx="3456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Co vzniká nad místem, kde </a:t>
            </a:r>
          </a:p>
          <a:p>
            <a:r>
              <a:rPr lang="cs-CZ" sz="2000" dirty="0" smtClean="0">
                <a:effectLst/>
              </a:rPr>
              <a:t>k povrchu vystupuje magma?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0978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7620000" cy="519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165304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/>
                </a:solidFill>
              </a:rPr>
              <a:t>Sopečná činnost je také projevem pohybů litosférických desek</a:t>
            </a:r>
          </a:p>
          <a:p>
            <a:pPr algn="ctr"/>
            <a:r>
              <a:rPr lang="cs-CZ" sz="2000" b="1" dirty="0" smtClean="0">
                <a:solidFill>
                  <a:schemeClr val="accent2"/>
                </a:solidFill>
              </a:rPr>
              <a:t>(podsouváním nebo pohybem od sebe).</a:t>
            </a:r>
          </a:p>
          <a:p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6632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Popiš části sopky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sopečný popel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sopečný kráter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93758" y="2948673"/>
            <a:ext cx="1908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sopouch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1700808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láva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2780928"/>
            <a:ext cx="2123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sopečný kužel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393305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magma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2555776" y="1211560"/>
            <a:ext cx="2016224" cy="2308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771800" y="2219672"/>
            <a:ext cx="2448272" cy="2308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779912" y="3242593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436096" y="1988840"/>
            <a:ext cx="2016224" cy="2308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6156176" y="3179505"/>
            <a:ext cx="936104" cy="63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5580112" y="4394721"/>
            <a:ext cx="1872208" cy="3304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6935265" y="1268760"/>
            <a:ext cx="253327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Gejzír </a:t>
            </a:r>
            <a:r>
              <a:rPr lang="cs-CZ" altLang="cs-CZ" sz="2000" b="1" dirty="0" smtClean="0"/>
              <a:t>Strokkura</a:t>
            </a:r>
            <a:r>
              <a:rPr lang="cs-CZ" altLang="cs-CZ" sz="2000" b="1" dirty="0" smtClean="0"/>
              <a:t> </a:t>
            </a:r>
          </a:p>
          <a:p>
            <a:pPr eaLnBrk="1" hangingPunct="1"/>
            <a:r>
              <a:rPr lang="cs-CZ" altLang="cs-CZ" sz="2000" b="1" dirty="0" smtClean="0"/>
              <a:t>na </a:t>
            </a:r>
            <a:r>
              <a:rPr lang="cs-CZ" altLang="cs-CZ" sz="2000" b="1" dirty="0"/>
              <a:t>Islandu</a:t>
            </a:r>
          </a:p>
        </p:txBody>
      </p:sp>
      <p:pic>
        <p:nvPicPr>
          <p:cNvPr id="7171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4" y="74899"/>
            <a:ext cx="6624738" cy="441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1759" y="4596804"/>
            <a:ext cx="91440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Ke vzniku</a:t>
            </a:r>
            <a:r>
              <a:rPr lang="cs-CZ" sz="240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effectLst/>
              </a:rPr>
              <a:t>gejzírů</a:t>
            </a:r>
            <a:r>
              <a:rPr lang="cs-CZ" sz="240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2000" dirty="0" smtClean="0">
                <a:effectLst/>
              </a:rPr>
              <a:t>dochází jen na několika místech na Zemi. Jsou v blízkosti sopek, jelikož </a:t>
            </a:r>
            <a:r>
              <a:rPr lang="cs-CZ" sz="2000" b="1" dirty="0" smtClean="0">
                <a:effectLst/>
              </a:rPr>
              <a:t>žhavé magma </a:t>
            </a:r>
            <a:r>
              <a:rPr lang="cs-CZ" sz="2000" dirty="0" smtClean="0">
                <a:effectLst/>
              </a:rPr>
              <a:t>pod povrchem dodává vodě teplo potřebné k přehřátí a vzniku gejzíru. Voda se vsakuje systémem trhlin do podzemí do hloubky okolo </a:t>
            </a:r>
            <a:r>
              <a:rPr lang="cs-CZ" sz="2000" b="1" dirty="0" smtClean="0">
                <a:effectLst/>
              </a:rPr>
              <a:t>2000</a:t>
            </a:r>
            <a:r>
              <a:rPr lang="cs-CZ" sz="2000" dirty="0" smtClean="0">
                <a:effectLst/>
              </a:rPr>
              <a:t> metrů, kde se dostává do kontaktu s horkými horninami, což vede k zahřátí a explozivnímu vytlačení vody a páry na povrch a vzniku gejzíru.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5463" y="3501008"/>
            <a:ext cx="244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36450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0" y="97645"/>
            <a:ext cx="6196993" cy="67603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28183" y="188640"/>
            <a:ext cx="273630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Animace ukazující </a:t>
            </a:r>
            <a:r>
              <a:rPr lang="cs-CZ" sz="2000" b="1" dirty="0" smtClean="0">
                <a:effectLst/>
              </a:rPr>
              <a:t>vznik vodní páry </a:t>
            </a:r>
            <a:r>
              <a:rPr lang="cs-CZ" sz="2000" dirty="0" smtClean="0">
                <a:effectLst/>
              </a:rPr>
              <a:t>a následného </a:t>
            </a:r>
            <a:r>
              <a:rPr lang="cs-CZ" sz="2000" b="1" dirty="0" smtClean="0">
                <a:effectLst/>
              </a:rPr>
              <a:t>výtrysku</a:t>
            </a:r>
            <a:r>
              <a:rPr lang="cs-CZ" sz="2000" dirty="0" smtClean="0">
                <a:effectLst/>
              </a:rPr>
              <a:t> a opětovného </a:t>
            </a:r>
            <a:r>
              <a:rPr lang="cs-CZ" sz="2000" b="1" dirty="0" smtClean="0">
                <a:effectLst/>
              </a:rPr>
              <a:t>naplnění </a:t>
            </a:r>
            <a:r>
              <a:rPr lang="cs-CZ" sz="2000" dirty="0" smtClean="0">
                <a:effectLst/>
              </a:rPr>
              <a:t>rezervoáru.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2636912"/>
            <a:ext cx="25922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Vodní </a:t>
            </a:r>
            <a:r>
              <a:rPr lang="cs-CZ" dirty="0" smtClean="0"/>
              <a:t>erupce </a:t>
            </a:r>
            <a:r>
              <a:rPr lang="cs-CZ" dirty="0"/>
              <a:t>nastávají vždy, když dojde k potřebné akumulaci vody v podzemních přívodových cestách a jejímu </a:t>
            </a:r>
            <a:r>
              <a:rPr lang="cs-CZ" b="1" dirty="0"/>
              <a:t>přehřátí.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26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51619"/>
            <a:ext cx="4648619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148064" y="-243408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effectLst/>
            </a:endParaRPr>
          </a:p>
          <a:p>
            <a:r>
              <a:rPr lang="cs-CZ" sz="2000" b="1" dirty="0" smtClean="0">
                <a:effectLst/>
              </a:rPr>
              <a:t>Výtrysk gejzíru </a:t>
            </a:r>
            <a:r>
              <a:rPr lang="cs-CZ" sz="2000" b="1" dirty="0" smtClean="0">
                <a:effectLst/>
              </a:rPr>
              <a:t>Steamboat</a:t>
            </a:r>
            <a:endParaRPr lang="cs-CZ" sz="2000" b="1" dirty="0" smtClean="0">
              <a:effectLst/>
            </a:endParaRPr>
          </a:p>
          <a:p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620688"/>
            <a:ext cx="4355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Steamboat</a:t>
            </a:r>
            <a:r>
              <a:rPr lang="cs-CZ" sz="2000" b="1" dirty="0" smtClean="0">
                <a:effectLst/>
              </a:rPr>
              <a:t> </a:t>
            </a:r>
            <a:r>
              <a:rPr lang="cs-CZ" sz="2000" b="1" dirty="0" smtClean="0">
                <a:effectLst/>
              </a:rPr>
              <a:t>Geyser</a:t>
            </a:r>
            <a:r>
              <a:rPr lang="cs-CZ" sz="2000" dirty="0" smtClean="0">
                <a:effectLst/>
              </a:rPr>
              <a:t> je nejvyšší známý aktivní gejzír na Zemi nacházející se v </a:t>
            </a:r>
            <a:r>
              <a:rPr lang="cs-CZ" sz="2000" dirty="0" smtClean="0">
                <a:effectLst/>
              </a:rPr>
              <a:t>Yellowstonském</a:t>
            </a:r>
            <a:r>
              <a:rPr lang="cs-CZ" sz="2000" dirty="0" smtClean="0">
                <a:effectLst/>
              </a:rPr>
              <a:t> národním parku ( Wyoming, USA). Dosahuje výšky okolo</a:t>
            </a:r>
            <a:r>
              <a:rPr lang="cs-CZ" sz="2000" b="1" dirty="0" smtClean="0">
                <a:effectLst/>
              </a:rPr>
              <a:t> 90 </a:t>
            </a:r>
            <a:r>
              <a:rPr lang="cs-CZ" sz="2000" dirty="0" smtClean="0">
                <a:effectLst/>
              </a:rPr>
              <a:t>metrů a za posledních 20 let soptil přibližně desetkrát. </a:t>
            </a:r>
          </a:p>
          <a:p>
            <a:endParaRPr lang="cs-CZ" sz="20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3284984"/>
            <a:ext cx="43559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Gejzír vyvrhuje vodu zcela nepravidelně a nepředvídatelně, doba jednoho výtrysku se pohybuje mezi</a:t>
            </a:r>
            <a:r>
              <a:rPr lang="cs-CZ" sz="2000" b="1" dirty="0" smtClean="0">
                <a:effectLst/>
              </a:rPr>
              <a:t> 3 </a:t>
            </a:r>
            <a:r>
              <a:rPr lang="cs-CZ" sz="2000" dirty="0" smtClean="0">
                <a:effectLst/>
              </a:rPr>
              <a:t>až </a:t>
            </a:r>
            <a:r>
              <a:rPr lang="cs-CZ" sz="2000" b="1" dirty="0" smtClean="0">
                <a:effectLst/>
              </a:rPr>
              <a:t>40</a:t>
            </a:r>
            <a:r>
              <a:rPr lang="cs-CZ" sz="2000" dirty="0" smtClean="0">
                <a:effectLst/>
              </a:rPr>
              <a:t> minutami.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84115" y="4941168"/>
            <a:ext cx="445988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minulosti byl nejvyšší g</a:t>
            </a:r>
            <a:r>
              <a:rPr lang="cs-CZ" sz="2000" dirty="0" smtClean="0">
                <a:effectLst/>
              </a:rPr>
              <a:t>ejzír na Novém Zélandu dosahující výšky okolo 160 m, ale některé výtrysky vyvrhly vodu až do výšky 460 m. Tento gejzír je ale od roku 1904 neaktivní.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494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28800"/>
            <a:ext cx="3969613" cy="498583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188640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Vesuv</a:t>
            </a:r>
            <a:r>
              <a:rPr lang="cs-CZ" sz="2000" dirty="0" smtClean="0">
                <a:effectLst/>
              </a:rPr>
              <a:t> </a:t>
            </a:r>
          </a:p>
          <a:p>
            <a:r>
              <a:rPr lang="cs-CZ" sz="2000" dirty="0" smtClean="0">
                <a:effectLst/>
              </a:rPr>
              <a:t>Sopka se vypíná 1 279 metrů nad Neapolským zálivem. Je </a:t>
            </a:r>
            <a:r>
              <a:rPr lang="cs-CZ" sz="2000" b="1" dirty="0" smtClean="0">
                <a:effectLst/>
              </a:rPr>
              <a:t>jedinou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činnou</a:t>
            </a:r>
            <a:r>
              <a:rPr lang="cs-CZ" sz="2000" dirty="0" smtClean="0">
                <a:effectLst/>
              </a:rPr>
              <a:t> sopkou na evropské </a:t>
            </a:r>
            <a:r>
              <a:rPr lang="cs-CZ" sz="2000" b="1" dirty="0" smtClean="0">
                <a:effectLst/>
              </a:rPr>
              <a:t>pevnině</a:t>
            </a:r>
            <a:r>
              <a:rPr lang="cs-CZ" sz="2000" dirty="0" smtClean="0">
                <a:effectLst/>
              </a:rPr>
              <a:t>.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74" y="1728191"/>
            <a:ext cx="4703041" cy="3527281"/>
          </a:xfrm>
          <a:prstGeom prst="rect">
            <a:avLst/>
          </a:prstGeom>
        </p:spPr>
      </p:pic>
      <p:sp>
        <p:nvSpPr>
          <p:cNvPr id="6" name="Rovnoramenný trojúhelník 5"/>
          <p:cNvSpPr/>
          <p:nvPr/>
        </p:nvSpPr>
        <p:spPr>
          <a:xfrm>
            <a:off x="7524328" y="4869160"/>
            <a:ext cx="72008" cy="857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7452320" y="4203763"/>
            <a:ext cx="216024" cy="21602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24228" y="4567436"/>
            <a:ext cx="1188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Vesuv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8390" y="5589240"/>
            <a:ext cx="49876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Slyšel jsi někdy o  </a:t>
            </a:r>
            <a:r>
              <a:rPr lang="cs-CZ" sz="2000" dirty="0"/>
              <a:t>katastrofální vulkanické erupci, která pohřbila </a:t>
            </a:r>
            <a:r>
              <a:rPr lang="cs-CZ" sz="2000" dirty="0" smtClean="0"/>
              <a:t>město Pompeje </a:t>
            </a:r>
            <a:r>
              <a:rPr lang="cs-CZ" sz="2000" dirty="0"/>
              <a:t>a zaclonila slunce v pravé </a:t>
            </a:r>
            <a:r>
              <a:rPr lang="cs-CZ" sz="2000" dirty="0" smtClean="0"/>
              <a:t>poledne</a:t>
            </a:r>
            <a:r>
              <a:rPr lang="cs-CZ" sz="2000" dirty="0"/>
              <a:t> 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436096" y="908720"/>
            <a:ext cx="1944216" cy="32129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82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1538605"/>
            <a:ext cx="4248721" cy="3186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179388" y="777875"/>
            <a:ext cx="85693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/>
              <a:t>Najdi tuto sopku v atlasu. V </a:t>
            </a:r>
            <a:r>
              <a:rPr lang="cs-CZ" altLang="cs-CZ" sz="2000" dirty="0"/>
              <a:t>roce 1997 byly Pompeje zapsány na </a:t>
            </a:r>
            <a:r>
              <a:rPr lang="cs-CZ" altLang="cs-CZ" sz="2000" dirty="0" smtClean="0"/>
              <a:t>Seznam </a:t>
            </a:r>
            <a:r>
              <a:rPr lang="cs-CZ" altLang="cs-CZ" sz="2000" dirty="0"/>
              <a:t>světového dědictví </a:t>
            </a:r>
            <a:r>
              <a:rPr lang="cs-CZ" altLang="cs-CZ" sz="2000" b="1" dirty="0"/>
              <a:t>UNESCO</a:t>
            </a:r>
            <a:r>
              <a:rPr lang="cs-CZ" altLang="cs-CZ" sz="2000" dirty="0"/>
              <a:t>. Nedaleko trosek starověkých Pompejí se nachází současné město </a:t>
            </a:r>
            <a:r>
              <a:rPr lang="cs-CZ" altLang="cs-CZ" sz="2000" dirty="0"/>
              <a:t>Pompei</a:t>
            </a:r>
            <a:r>
              <a:rPr lang="cs-CZ" altLang="cs-CZ" sz="2000" dirty="0"/>
              <a:t>.</a:t>
            </a:r>
          </a:p>
        </p:txBody>
      </p:sp>
      <p:pic>
        <p:nvPicPr>
          <p:cNvPr id="9220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977373"/>
            <a:ext cx="4248472" cy="2836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ovéPole 5"/>
          <p:cNvSpPr txBox="1">
            <a:spLocks noChangeArrowheads="1"/>
          </p:cNvSpPr>
          <p:nvPr/>
        </p:nvSpPr>
        <p:spPr bwMode="auto">
          <a:xfrm>
            <a:off x="4438650" y="4966136"/>
            <a:ext cx="460851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/>
              <a:t>Vulkanický popel</a:t>
            </a:r>
            <a:r>
              <a:rPr lang="cs-CZ" altLang="cs-CZ" sz="2000" dirty="0"/>
              <a:t>, který města zasypal, dokonale zakonzervoval budovy a předměty a umožnil nám tak poznat vzhled starořímského města střední velikosti a život jeho obyvatel. </a:t>
            </a:r>
          </a:p>
        </p:txBody>
      </p:sp>
      <p:sp>
        <p:nvSpPr>
          <p:cNvPr id="9222" name="TextovéPole 6"/>
          <p:cNvSpPr txBox="1">
            <a:spLocks noChangeArrowheads="1"/>
          </p:cNvSpPr>
          <p:nvPr/>
        </p:nvSpPr>
        <p:spPr bwMode="auto">
          <a:xfrm>
            <a:off x="1548954" y="2339033"/>
            <a:ext cx="316706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/>
              <a:t>Fórum v Pompejích</a:t>
            </a:r>
          </a:p>
        </p:txBody>
      </p:sp>
      <p:sp>
        <p:nvSpPr>
          <p:cNvPr id="9223" name="TextovéPole 1"/>
          <p:cNvSpPr txBox="1">
            <a:spLocks noChangeArrowheads="1"/>
          </p:cNvSpPr>
          <p:nvPr/>
        </p:nvSpPr>
        <p:spPr bwMode="auto">
          <a:xfrm>
            <a:off x="179387" y="0"/>
            <a:ext cx="88677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S</a:t>
            </a:r>
            <a:r>
              <a:rPr lang="cs-CZ" altLang="cs-CZ" sz="2000" b="1" dirty="0" smtClean="0"/>
              <a:t>opka</a:t>
            </a:r>
            <a:r>
              <a:rPr lang="cs-CZ" altLang="cs-CZ" sz="2000" dirty="0" smtClean="0"/>
              <a:t> </a:t>
            </a:r>
            <a:r>
              <a:rPr lang="cs-CZ" altLang="cs-CZ" sz="2000" b="1" dirty="0" smtClean="0"/>
              <a:t>Vesuv </a:t>
            </a:r>
            <a:r>
              <a:rPr lang="cs-CZ" altLang="cs-CZ" sz="2000" dirty="0" smtClean="0"/>
              <a:t>vybuchla v roce 79 n.l. </a:t>
            </a:r>
            <a:r>
              <a:rPr lang="cs-CZ" altLang="cs-CZ" sz="2000" dirty="0"/>
              <a:t>Pod jejím popelem byla </a:t>
            </a:r>
            <a:r>
              <a:rPr lang="cs-CZ" altLang="cs-CZ" sz="2000" dirty="0" smtClean="0"/>
              <a:t>pohřbena města</a:t>
            </a:r>
            <a:r>
              <a:rPr lang="cs-CZ" altLang="cs-CZ" sz="2000" b="1" dirty="0" smtClean="0"/>
              <a:t> </a:t>
            </a:r>
            <a:r>
              <a:rPr lang="cs-CZ" altLang="cs-CZ" sz="2000" b="1" dirty="0"/>
              <a:t>Pompeje </a:t>
            </a:r>
            <a:r>
              <a:rPr lang="cs-CZ" altLang="cs-CZ" sz="2000" dirty="0"/>
              <a:t>a </a:t>
            </a:r>
            <a:r>
              <a:rPr lang="cs-CZ" altLang="cs-CZ" sz="2000" dirty="0" smtClean="0"/>
              <a:t> </a:t>
            </a:r>
            <a:r>
              <a:rPr lang="cs-CZ" altLang="cs-CZ" sz="2000" b="1" dirty="0"/>
              <a:t>Herculaneum</a:t>
            </a:r>
            <a:r>
              <a:rPr lang="cs-CZ" altLang="cs-CZ" sz="2000" dirty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1" grpId="0"/>
      <p:bldP spid="9222" grpId="0"/>
      <p:bldP spid="92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42" y="1397761"/>
            <a:ext cx="8191127" cy="5460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0" y="0"/>
            <a:ext cx="896461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Tak vznikla podivuhodná sbírka umírajících </a:t>
            </a:r>
            <a:r>
              <a:rPr lang="cs-CZ" altLang="cs-CZ" sz="2000" dirty="0"/>
              <a:t>Pompejanů</a:t>
            </a:r>
            <a:r>
              <a:rPr lang="cs-CZ" altLang="cs-CZ" sz="2000" dirty="0"/>
              <a:t>, neuvěřitelně bizarní sochy, které odhalují krutou katastrofu. Hledíme na lidi, ze kterých nezbylo vůbec nic - jen výraz jejich tváře a zkroucená poloha těla, v níž je zastihla smrt. Je to až příliš pochmurná podívaná. </a:t>
            </a:r>
          </a:p>
          <a:p>
            <a:pPr eaLnBrk="1" hangingPunct="1"/>
            <a:endParaRPr lang="cs-CZ" alt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396223" cy="58143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31031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Kráter Vesuvu z výšky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227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42" y="895481"/>
            <a:ext cx="7754715" cy="5816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95536" y="188913"/>
            <a:ext cx="842530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ETNA</a:t>
            </a:r>
            <a:r>
              <a:rPr lang="cs-CZ" altLang="cs-CZ" sz="2400" dirty="0" smtClean="0"/>
              <a:t> - oblast </a:t>
            </a:r>
            <a:r>
              <a:rPr lang="cs-CZ" altLang="cs-CZ" sz="2400" dirty="0"/>
              <a:t>Valle</a:t>
            </a:r>
            <a:r>
              <a:rPr lang="cs-CZ" altLang="cs-CZ" sz="2400" dirty="0"/>
              <a:t> de </a:t>
            </a:r>
            <a:r>
              <a:rPr lang="cs-CZ" altLang="cs-CZ" sz="2400" dirty="0"/>
              <a:t>Bove</a:t>
            </a:r>
            <a:r>
              <a:rPr lang="cs-CZ" altLang="cs-CZ" sz="2400" dirty="0"/>
              <a:t> v noci během sopečné činnosti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593032"/>
            <a:ext cx="5665788" cy="4262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01285" y="5622339"/>
            <a:ext cx="3623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Etna, letecký pohled</a:t>
            </a:r>
          </a:p>
          <a:p>
            <a:r>
              <a:rPr lang="cs-CZ" sz="2400" dirty="0" smtClean="0"/>
              <a:t>(</a:t>
            </a:r>
            <a:r>
              <a:rPr lang="cs-CZ" sz="2400" dirty="0" smtClean="0">
                <a:effectLst/>
              </a:rPr>
              <a:t>3329 metrů nad mořem)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5731" y="620688"/>
            <a:ext cx="88287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je nejvyšší činná sopka  v Evropě. Nachází se v Itálii – na východním pobřeží ostrova Sicílie.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663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Etna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572492"/>
            <a:ext cx="2987824" cy="3752707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7650088" y="2852936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581328" y="1196752"/>
            <a:ext cx="1591072" cy="33123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17" y="1124743"/>
            <a:ext cx="8396965" cy="544753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1663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Erupce Etny z blízka.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6432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273106" cy="5451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827088" y="115888"/>
            <a:ext cx="806539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/>
              <a:t>Exploze </a:t>
            </a:r>
            <a:r>
              <a:rPr lang="cs-CZ" altLang="cs-CZ" sz="2400" dirty="0" smtClean="0"/>
              <a:t>sopky. Úžasná podívaná, že? Ale nebezpečná…..</a:t>
            </a:r>
            <a:endParaRPr lang="cs-CZ" alt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403648" y="44624"/>
            <a:ext cx="47513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 dirty="0">
                <a:solidFill>
                  <a:srgbClr val="FF3300"/>
                </a:solidFill>
              </a:rPr>
              <a:t>Sopečná činnost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0" y="548680"/>
            <a:ext cx="910625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>
                <a:solidFill>
                  <a:srgbClr val="FF9900"/>
                </a:solidFill>
              </a:rPr>
              <a:t>Sopka</a:t>
            </a:r>
            <a:r>
              <a:rPr lang="cs-CZ" altLang="cs-CZ" sz="2400" dirty="0"/>
              <a:t> – místo, kde roztavené a rozžhavené horniny </a:t>
            </a:r>
            <a:r>
              <a:rPr lang="cs-CZ" altLang="cs-CZ" sz="2400" dirty="0" smtClean="0"/>
              <a:t>( </a:t>
            </a:r>
            <a:r>
              <a:rPr lang="cs-CZ" altLang="cs-CZ" sz="2400" u="sng" dirty="0"/>
              <a:t>magma</a:t>
            </a:r>
            <a:r>
              <a:rPr lang="cs-CZ" altLang="cs-CZ" sz="2400" dirty="0"/>
              <a:t> ) vystupují na povrch Z. </a:t>
            </a:r>
            <a:br>
              <a:rPr lang="cs-CZ" altLang="cs-CZ" sz="2400" dirty="0"/>
            </a:br>
            <a:r>
              <a:rPr lang="cs-CZ" altLang="cs-CZ" sz="2400" dirty="0" smtClean="0"/>
              <a:t>Magmatu </a:t>
            </a:r>
            <a:r>
              <a:rPr lang="cs-CZ" altLang="cs-CZ" sz="2400" dirty="0"/>
              <a:t>vytékajícímu z kráteru říkáme </a:t>
            </a:r>
            <a:r>
              <a:rPr lang="cs-CZ" altLang="cs-CZ" sz="2400" u="sng" dirty="0"/>
              <a:t>láva.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107503" y="1772816"/>
            <a:ext cx="482453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>
                <a:solidFill>
                  <a:srgbClr val="FF9900"/>
                </a:solidFill>
              </a:rPr>
              <a:t>Gejzíry</a:t>
            </a:r>
            <a:r>
              <a:rPr lang="cs-CZ" altLang="cs-CZ" sz="2400" dirty="0"/>
              <a:t> – jsou výrony horké vody v blízkosti sopek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588224" y="116632"/>
            <a:ext cx="2304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540320" y="2205037"/>
            <a:ext cx="7496176" cy="4689475"/>
            <a:chOff x="-36513" y="709613"/>
            <a:chExt cx="9288463" cy="6184900"/>
          </a:xfrm>
        </p:grpSpPr>
        <p:sp>
          <p:nvSpPr>
            <p:cNvPr id="9" name="Freeform 2"/>
            <p:cNvSpPr>
              <a:spLocks/>
            </p:cNvSpPr>
            <p:nvPr/>
          </p:nvSpPr>
          <p:spPr bwMode="auto">
            <a:xfrm>
              <a:off x="-36513" y="2708275"/>
              <a:ext cx="4392613" cy="1584325"/>
            </a:xfrm>
            <a:custGeom>
              <a:avLst/>
              <a:gdLst>
                <a:gd name="T0" fmla="*/ 2147483647 w 2767"/>
                <a:gd name="T1" fmla="*/ 0 h 998"/>
                <a:gd name="T2" fmla="*/ 2147483647 w 2767"/>
                <a:gd name="T3" fmla="*/ 0 h 998"/>
                <a:gd name="T4" fmla="*/ 2147483647 w 2767"/>
                <a:gd name="T5" fmla="*/ 2147483647 h 998"/>
                <a:gd name="T6" fmla="*/ 2147483647 w 2767"/>
                <a:gd name="T7" fmla="*/ 2147483647 h 998"/>
                <a:gd name="T8" fmla="*/ 2147483647 w 2767"/>
                <a:gd name="T9" fmla="*/ 2147483647 h 998"/>
                <a:gd name="T10" fmla="*/ 0 w 2767"/>
                <a:gd name="T11" fmla="*/ 2147483647 h 998"/>
                <a:gd name="T12" fmla="*/ 0 w 2767"/>
                <a:gd name="T13" fmla="*/ 0 h 998"/>
                <a:gd name="T14" fmla="*/ 2147483647 w 2767"/>
                <a:gd name="T15" fmla="*/ 0 h 99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67" h="998">
                  <a:moveTo>
                    <a:pt x="318" y="0"/>
                  </a:moveTo>
                  <a:lnTo>
                    <a:pt x="2767" y="0"/>
                  </a:lnTo>
                  <a:lnTo>
                    <a:pt x="2540" y="363"/>
                  </a:lnTo>
                  <a:lnTo>
                    <a:pt x="2449" y="998"/>
                  </a:lnTo>
                  <a:lnTo>
                    <a:pt x="1588" y="454"/>
                  </a:lnTo>
                  <a:lnTo>
                    <a:pt x="0" y="454"/>
                  </a:lnTo>
                  <a:lnTo>
                    <a:pt x="0" y="0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0" name="Freeform 3"/>
            <p:cNvSpPr>
              <a:spLocks/>
            </p:cNvSpPr>
            <p:nvPr/>
          </p:nvSpPr>
          <p:spPr bwMode="auto">
            <a:xfrm>
              <a:off x="-36513" y="3284538"/>
              <a:ext cx="5418138" cy="3609975"/>
            </a:xfrm>
            <a:custGeom>
              <a:avLst/>
              <a:gdLst>
                <a:gd name="T0" fmla="*/ 0 w 3413"/>
                <a:gd name="T1" fmla="*/ 2147483647 h 2274"/>
                <a:gd name="T2" fmla="*/ 2147483647 w 3413"/>
                <a:gd name="T3" fmla="*/ 2147483647 h 2274"/>
                <a:gd name="T4" fmla="*/ 2147483647 w 3413"/>
                <a:gd name="T5" fmla="*/ 2147483647 h 2274"/>
                <a:gd name="T6" fmla="*/ 2147483647 w 3413"/>
                <a:gd name="T7" fmla="*/ 0 h 2274"/>
                <a:gd name="T8" fmla="*/ 2147483647 w 3413"/>
                <a:gd name="T9" fmla="*/ 2147483647 h 2274"/>
                <a:gd name="T10" fmla="*/ 0 w 3413"/>
                <a:gd name="T11" fmla="*/ 2147483647 h 2274"/>
                <a:gd name="T12" fmla="*/ 0 w 3413"/>
                <a:gd name="T13" fmla="*/ 2147483647 h 227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413" h="2274">
                  <a:moveTo>
                    <a:pt x="0" y="91"/>
                  </a:moveTo>
                  <a:lnTo>
                    <a:pt x="1588" y="91"/>
                  </a:lnTo>
                  <a:lnTo>
                    <a:pt x="2449" y="635"/>
                  </a:lnTo>
                  <a:lnTo>
                    <a:pt x="2540" y="0"/>
                  </a:lnTo>
                  <a:cubicBezTo>
                    <a:pt x="2679" y="759"/>
                    <a:pt x="3413" y="1896"/>
                    <a:pt x="2967" y="2274"/>
                  </a:cubicBezTo>
                  <a:lnTo>
                    <a:pt x="0" y="2268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CCFF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1" name="Freeform 4"/>
            <p:cNvSpPr>
              <a:spLocks/>
            </p:cNvSpPr>
            <p:nvPr/>
          </p:nvSpPr>
          <p:spPr bwMode="auto">
            <a:xfrm>
              <a:off x="3995738" y="2060575"/>
              <a:ext cx="5256212" cy="4824413"/>
            </a:xfrm>
            <a:custGeom>
              <a:avLst/>
              <a:gdLst>
                <a:gd name="T0" fmla="*/ 0 w 3311"/>
                <a:gd name="T1" fmla="*/ 2147483647 h 3039"/>
                <a:gd name="T2" fmla="*/ 2147483647 w 3311"/>
                <a:gd name="T3" fmla="*/ 2147483647 h 3039"/>
                <a:gd name="T4" fmla="*/ 2147483647 w 3311"/>
                <a:gd name="T5" fmla="*/ 2147483647 h 3039"/>
                <a:gd name="T6" fmla="*/ 2147483647 w 3311"/>
                <a:gd name="T7" fmla="*/ 0 h 3039"/>
                <a:gd name="T8" fmla="*/ 2147483647 w 3311"/>
                <a:gd name="T9" fmla="*/ 2147483647 h 3039"/>
                <a:gd name="T10" fmla="*/ 2147483647 w 3311"/>
                <a:gd name="T11" fmla="*/ 2147483647 h 3039"/>
                <a:gd name="T12" fmla="*/ 2147483647 w 3311"/>
                <a:gd name="T13" fmla="*/ 2147483647 h 3039"/>
                <a:gd name="T14" fmla="*/ 2147483647 w 3311"/>
                <a:gd name="T15" fmla="*/ 2147483647 h 3039"/>
                <a:gd name="T16" fmla="*/ 2147483647 w 3311"/>
                <a:gd name="T17" fmla="*/ 2147483647 h 3039"/>
                <a:gd name="T18" fmla="*/ 0 w 3311"/>
                <a:gd name="T19" fmla="*/ 2147483647 h 303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3311" h="3039">
                  <a:moveTo>
                    <a:pt x="0" y="771"/>
                  </a:moveTo>
                  <a:lnTo>
                    <a:pt x="227" y="408"/>
                  </a:lnTo>
                  <a:lnTo>
                    <a:pt x="499" y="182"/>
                  </a:lnTo>
                  <a:lnTo>
                    <a:pt x="1225" y="0"/>
                  </a:lnTo>
                  <a:lnTo>
                    <a:pt x="2313" y="182"/>
                  </a:lnTo>
                  <a:lnTo>
                    <a:pt x="3221" y="363"/>
                  </a:lnTo>
                  <a:lnTo>
                    <a:pt x="3311" y="363"/>
                  </a:lnTo>
                  <a:lnTo>
                    <a:pt x="3311" y="3039"/>
                  </a:lnTo>
                  <a:lnTo>
                    <a:pt x="454" y="3039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2" name="Freeform 6"/>
            <p:cNvSpPr>
              <a:spLocks/>
            </p:cNvSpPr>
            <p:nvPr/>
          </p:nvSpPr>
          <p:spPr bwMode="auto">
            <a:xfrm>
              <a:off x="4643438" y="3284538"/>
              <a:ext cx="936625" cy="1366837"/>
            </a:xfrm>
            <a:custGeom>
              <a:avLst/>
              <a:gdLst>
                <a:gd name="T0" fmla="*/ 2147483647 w 590"/>
                <a:gd name="T1" fmla="*/ 2147483647 h 861"/>
                <a:gd name="T2" fmla="*/ 2147483647 w 590"/>
                <a:gd name="T3" fmla="*/ 2147483647 h 861"/>
                <a:gd name="T4" fmla="*/ 2147483647 w 590"/>
                <a:gd name="T5" fmla="*/ 2147483647 h 861"/>
                <a:gd name="T6" fmla="*/ 0 w 590"/>
                <a:gd name="T7" fmla="*/ 0 h 861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590" h="861">
                  <a:moveTo>
                    <a:pt x="590" y="861"/>
                  </a:moveTo>
                  <a:cubicBezTo>
                    <a:pt x="560" y="842"/>
                    <a:pt x="530" y="824"/>
                    <a:pt x="454" y="771"/>
                  </a:cubicBezTo>
                  <a:cubicBezTo>
                    <a:pt x="378" y="718"/>
                    <a:pt x="212" y="672"/>
                    <a:pt x="136" y="544"/>
                  </a:cubicBezTo>
                  <a:cubicBezTo>
                    <a:pt x="60" y="416"/>
                    <a:pt x="30" y="208"/>
                    <a:pt x="0" y="0"/>
                  </a:cubicBezTo>
                </a:path>
              </a:pathLst>
            </a:custGeom>
            <a:noFill/>
            <a:ln w="76200" cmpd="sng">
              <a:solidFill>
                <a:srgbClr val="DC3D2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" name="Freeform 7"/>
            <p:cNvSpPr>
              <a:spLocks/>
            </p:cNvSpPr>
            <p:nvPr/>
          </p:nvSpPr>
          <p:spPr bwMode="auto">
            <a:xfrm>
              <a:off x="179388" y="3838575"/>
              <a:ext cx="6192837" cy="2254250"/>
            </a:xfrm>
            <a:custGeom>
              <a:avLst/>
              <a:gdLst>
                <a:gd name="T0" fmla="*/ 0 w 3901"/>
                <a:gd name="T1" fmla="*/ 2147483647 h 1420"/>
                <a:gd name="T2" fmla="*/ 2147483647 w 3901"/>
                <a:gd name="T3" fmla="*/ 2147483647 h 1420"/>
                <a:gd name="T4" fmla="*/ 2147483647 w 3901"/>
                <a:gd name="T5" fmla="*/ 2147483647 h 1420"/>
                <a:gd name="T6" fmla="*/ 2147483647 w 3901"/>
                <a:gd name="T7" fmla="*/ 2147483647 h 1420"/>
                <a:gd name="T8" fmla="*/ 2147483647 w 3901"/>
                <a:gd name="T9" fmla="*/ 2147483647 h 14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901" h="1420">
                  <a:moveTo>
                    <a:pt x="0" y="60"/>
                  </a:moveTo>
                  <a:cubicBezTo>
                    <a:pt x="442" y="30"/>
                    <a:pt x="884" y="0"/>
                    <a:pt x="1179" y="60"/>
                  </a:cubicBezTo>
                  <a:cubicBezTo>
                    <a:pt x="1474" y="120"/>
                    <a:pt x="1587" y="271"/>
                    <a:pt x="1769" y="422"/>
                  </a:cubicBezTo>
                  <a:cubicBezTo>
                    <a:pt x="1951" y="573"/>
                    <a:pt x="1913" y="801"/>
                    <a:pt x="2268" y="967"/>
                  </a:cubicBezTo>
                  <a:cubicBezTo>
                    <a:pt x="2623" y="1133"/>
                    <a:pt x="3262" y="1276"/>
                    <a:pt x="3901" y="1420"/>
                  </a:cubicBezTo>
                </a:path>
              </a:pathLst>
            </a:custGeom>
            <a:noFill/>
            <a:ln w="76200" cmpd="sng">
              <a:solidFill>
                <a:srgbClr val="DC3D2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4" name="AutoShape 8"/>
            <p:cNvSpPr>
              <a:spLocks noChangeArrowheads="1"/>
            </p:cNvSpPr>
            <p:nvPr/>
          </p:nvSpPr>
          <p:spPr bwMode="auto">
            <a:xfrm rot="1987929">
              <a:off x="2771775" y="5373688"/>
              <a:ext cx="976313" cy="485775"/>
            </a:xfrm>
            <a:prstGeom prst="rightArrow">
              <a:avLst>
                <a:gd name="adj1" fmla="val 50000"/>
                <a:gd name="adj2" fmla="val 50245"/>
              </a:avLst>
            </a:prstGeom>
            <a:solidFill>
              <a:srgbClr val="DC3D2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15" name="AutoShape 9"/>
            <p:cNvSpPr>
              <a:spLocks noChangeArrowheads="1"/>
            </p:cNvSpPr>
            <p:nvPr/>
          </p:nvSpPr>
          <p:spPr bwMode="auto">
            <a:xfrm rot="-1293164">
              <a:off x="4427538" y="4076700"/>
              <a:ext cx="485775" cy="976313"/>
            </a:xfrm>
            <a:prstGeom prst="upArrow">
              <a:avLst>
                <a:gd name="adj1" fmla="val 50000"/>
                <a:gd name="adj2" fmla="val 50245"/>
              </a:avLst>
            </a:prstGeom>
            <a:solidFill>
              <a:srgbClr val="DC3D2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16" name="Freeform 10"/>
            <p:cNvSpPr>
              <a:spLocks/>
            </p:cNvSpPr>
            <p:nvPr/>
          </p:nvSpPr>
          <p:spPr bwMode="auto">
            <a:xfrm>
              <a:off x="5413375" y="1628775"/>
              <a:ext cx="1895475" cy="4467225"/>
            </a:xfrm>
            <a:custGeom>
              <a:avLst/>
              <a:gdLst>
                <a:gd name="T0" fmla="*/ 0 w 1194"/>
                <a:gd name="T1" fmla="*/ 2147483647 h 2814"/>
                <a:gd name="T2" fmla="*/ 2147483647 w 1194"/>
                <a:gd name="T3" fmla="*/ 2147483647 h 2814"/>
                <a:gd name="T4" fmla="*/ 2147483647 w 1194"/>
                <a:gd name="T5" fmla="*/ 2147483647 h 2814"/>
                <a:gd name="T6" fmla="*/ 2147483647 w 1194"/>
                <a:gd name="T7" fmla="*/ 2147483647 h 2814"/>
                <a:gd name="T8" fmla="*/ 2147483647 w 1194"/>
                <a:gd name="T9" fmla="*/ 0 h 2814"/>
                <a:gd name="T10" fmla="*/ 2147483647 w 1194"/>
                <a:gd name="T11" fmla="*/ 2147483647 h 2814"/>
                <a:gd name="T12" fmla="*/ 2147483647 w 1194"/>
                <a:gd name="T13" fmla="*/ 2147483647 h 2814"/>
                <a:gd name="T14" fmla="*/ 2147483647 w 1194"/>
                <a:gd name="T15" fmla="*/ 2147483647 h 2814"/>
                <a:gd name="T16" fmla="*/ 2147483647 w 1194"/>
                <a:gd name="T17" fmla="*/ 2147483647 h 2814"/>
                <a:gd name="T18" fmla="*/ 2147483647 w 1194"/>
                <a:gd name="T19" fmla="*/ 2147483647 h 2814"/>
                <a:gd name="T20" fmla="*/ 2147483647 w 1194"/>
                <a:gd name="T21" fmla="*/ 2147483647 h 2814"/>
                <a:gd name="T22" fmla="*/ 2147483647 w 1194"/>
                <a:gd name="T23" fmla="*/ 2147483647 h 2814"/>
                <a:gd name="T24" fmla="*/ 0 w 1194"/>
                <a:gd name="T25" fmla="*/ 2147483647 h 281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194" h="2814">
                  <a:moveTo>
                    <a:pt x="0" y="2549"/>
                  </a:moveTo>
                  <a:lnTo>
                    <a:pt x="196" y="2268"/>
                  </a:lnTo>
                  <a:lnTo>
                    <a:pt x="196" y="1406"/>
                  </a:lnTo>
                  <a:lnTo>
                    <a:pt x="332" y="227"/>
                  </a:lnTo>
                  <a:lnTo>
                    <a:pt x="377" y="0"/>
                  </a:lnTo>
                  <a:lnTo>
                    <a:pt x="468" y="272"/>
                  </a:lnTo>
                  <a:lnTo>
                    <a:pt x="649" y="136"/>
                  </a:lnTo>
                  <a:lnTo>
                    <a:pt x="559" y="318"/>
                  </a:lnTo>
                  <a:lnTo>
                    <a:pt x="513" y="1089"/>
                  </a:lnTo>
                  <a:lnTo>
                    <a:pt x="695" y="2041"/>
                  </a:lnTo>
                  <a:lnTo>
                    <a:pt x="1194" y="2586"/>
                  </a:lnTo>
                  <a:lnTo>
                    <a:pt x="1079" y="2814"/>
                  </a:lnTo>
                  <a:lnTo>
                    <a:pt x="0" y="2549"/>
                  </a:lnTo>
                  <a:close/>
                </a:path>
              </a:pathLst>
            </a:custGeom>
            <a:solidFill>
              <a:srgbClr val="CD0917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7" name="Freeform 11"/>
            <p:cNvSpPr>
              <a:spLocks/>
            </p:cNvSpPr>
            <p:nvPr/>
          </p:nvSpPr>
          <p:spPr bwMode="auto">
            <a:xfrm>
              <a:off x="5292725" y="1628775"/>
              <a:ext cx="719138" cy="576263"/>
            </a:xfrm>
            <a:custGeom>
              <a:avLst/>
              <a:gdLst>
                <a:gd name="T0" fmla="*/ 0 w 453"/>
                <a:gd name="T1" fmla="*/ 2147483647 h 363"/>
                <a:gd name="T2" fmla="*/ 2147483647 w 453"/>
                <a:gd name="T3" fmla="*/ 0 h 363"/>
                <a:gd name="T4" fmla="*/ 2147483647 w 453"/>
                <a:gd name="T5" fmla="*/ 2147483647 h 363"/>
                <a:gd name="T6" fmla="*/ 0 w 453"/>
                <a:gd name="T7" fmla="*/ 2147483647 h 36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453" h="363">
                  <a:moveTo>
                    <a:pt x="0" y="363"/>
                  </a:moveTo>
                  <a:lnTo>
                    <a:pt x="453" y="0"/>
                  </a:lnTo>
                  <a:lnTo>
                    <a:pt x="408" y="272"/>
                  </a:lnTo>
                  <a:lnTo>
                    <a:pt x="0" y="363"/>
                  </a:lnTo>
                  <a:close/>
                </a:path>
              </a:pathLst>
            </a:custGeom>
            <a:solidFill>
              <a:srgbClr val="9B938D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8" name="Freeform 12"/>
            <p:cNvSpPr>
              <a:spLocks/>
            </p:cNvSpPr>
            <p:nvPr/>
          </p:nvSpPr>
          <p:spPr bwMode="auto">
            <a:xfrm>
              <a:off x="6022975" y="1639888"/>
              <a:ext cx="30163" cy="28575"/>
            </a:xfrm>
            <a:custGeom>
              <a:avLst/>
              <a:gdLst>
                <a:gd name="T0" fmla="*/ 0 w 19"/>
                <a:gd name="T1" fmla="*/ 0 h 18"/>
                <a:gd name="T2" fmla="*/ 2147483647 w 19"/>
                <a:gd name="T3" fmla="*/ 2147483647 h 18"/>
                <a:gd name="T4" fmla="*/ 0 w 19"/>
                <a:gd name="T5" fmla="*/ 0 h 1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9" h="18">
                  <a:moveTo>
                    <a:pt x="0" y="0"/>
                  </a:moveTo>
                  <a:cubicBezTo>
                    <a:pt x="6" y="6"/>
                    <a:pt x="19" y="18"/>
                    <a:pt x="19" y="18"/>
                  </a:cubicBezTo>
                  <a:cubicBezTo>
                    <a:pt x="19" y="18"/>
                    <a:pt x="6" y="6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9" name="Freeform 13"/>
            <p:cNvSpPr>
              <a:spLocks/>
            </p:cNvSpPr>
            <p:nvPr/>
          </p:nvSpPr>
          <p:spPr bwMode="auto">
            <a:xfrm>
              <a:off x="6022975" y="1639888"/>
              <a:ext cx="420688" cy="420687"/>
            </a:xfrm>
            <a:custGeom>
              <a:avLst/>
              <a:gdLst>
                <a:gd name="T0" fmla="*/ 0 w 265"/>
                <a:gd name="T1" fmla="*/ 0 h 265"/>
                <a:gd name="T2" fmla="*/ 2147483647 w 265"/>
                <a:gd name="T3" fmla="*/ 0 h 265"/>
                <a:gd name="T4" fmla="*/ 2147483647 w 265"/>
                <a:gd name="T5" fmla="*/ 2147483647 h 265"/>
                <a:gd name="T6" fmla="*/ 2147483647 w 265"/>
                <a:gd name="T7" fmla="*/ 2147483647 h 265"/>
                <a:gd name="T8" fmla="*/ 0 w 265"/>
                <a:gd name="T9" fmla="*/ 0 h 26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65" h="265">
                  <a:moveTo>
                    <a:pt x="0" y="0"/>
                  </a:moveTo>
                  <a:cubicBezTo>
                    <a:pt x="18" y="0"/>
                    <a:pt x="37" y="0"/>
                    <a:pt x="55" y="0"/>
                  </a:cubicBezTo>
                  <a:lnTo>
                    <a:pt x="265" y="129"/>
                  </a:lnTo>
                  <a:lnTo>
                    <a:pt x="84" y="2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B938D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" name="Freeform 14"/>
            <p:cNvSpPr>
              <a:spLocks/>
            </p:cNvSpPr>
            <p:nvPr/>
          </p:nvSpPr>
          <p:spPr bwMode="auto">
            <a:xfrm>
              <a:off x="6300788" y="1844675"/>
              <a:ext cx="1223962" cy="504825"/>
            </a:xfrm>
            <a:custGeom>
              <a:avLst/>
              <a:gdLst>
                <a:gd name="T0" fmla="*/ 2147483647 w 771"/>
                <a:gd name="T1" fmla="*/ 0 h 318"/>
                <a:gd name="T2" fmla="*/ 0 w 771"/>
                <a:gd name="T3" fmla="*/ 2147483647 h 318"/>
                <a:gd name="T4" fmla="*/ 2147483647 w 771"/>
                <a:gd name="T5" fmla="*/ 2147483647 h 318"/>
                <a:gd name="T6" fmla="*/ 2147483647 w 771"/>
                <a:gd name="T7" fmla="*/ 0 h 31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771" h="318">
                  <a:moveTo>
                    <a:pt x="90" y="0"/>
                  </a:moveTo>
                  <a:lnTo>
                    <a:pt x="0" y="182"/>
                  </a:lnTo>
                  <a:lnTo>
                    <a:pt x="771" y="318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9B938D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1" name="Freeform 15"/>
            <p:cNvSpPr>
              <a:spLocks/>
            </p:cNvSpPr>
            <p:nvPr/>
          </p:nvSpPr>
          <p:spPr bwMode="auto">
            <a:xfrm>
              <a:off x="5832475" y="709613"/>
              <a:ext cx="1285875" cy="890587"/>
            </a:xfrm>
            <a:custGeom>
              <a:avLst/>
              <a:gdLst>
                <a:gd name="T0" fmla="*/ 2147483647 w 810"/>
                <a:gd name="T1" fmla="*/ 2147483647 h 561"/>
                <a:gd name="T2" fmla="*/ 2147483647 w 810"/>
                <a:gd name="T3" fmla="*/ 2147483647 h 561"/>
                <a:gd name="T4" fmla="*/ 2147483647 w 810"/>
                <a:gd name="T5" fmla="*/ 2147483647 h 561"/>
                <a:gd name="T6" fmla="*/ 2147483647 w 810"/>
                <a:gd name="T7" fmla="*/ 2147483647 h 561"/>
                <a:gd name="T8" fmla="*/ 2147483647 w 810"/>
                <a:gd name="T9" fmla="*/ 2147483647 h 561"/>
                <a:gd name="T10" fmla="*/ 2147483647 w 810"/>
                <a:gd name="T11" fmla="*/ 2147483647 h 561"/>
                <a:gd name="T12" fmla="*/ 2147483647 w 810"/>
                <a:gd name="T13" fmla="*/ 2147483647 h 561"/>
                <a:gd name="T14" fmla="*/ 2147483647 w 810"/>
                <a:gd name="T15" fmla="*/ 2147483647 h 561"/>
                <a:gd name="T16" fmla="*/ 2147483647 w 810"/>
                <a:gd name="T17" fmla="*/ 2147483647 h 561"/>
                <a:gd name="T18" fmla="*/ 2147483647 w 810"/>
                <a:gd name="T19" fmla="*/ 2147483647 h 561"/>
                <a:gd name="T20" fmla="*/ 2147483647 w 810"/>
                <a:gd name="T21" fmla="*/ 2147483647 h 561"/>
                <a:gd name="T22" fmla="*/ 2147483647 w 810"/>
                <a:gd name="T23" fmla="*/ 2147483647 h 561"/>
                <a:gd name="T24" fmla="*/ 2147483647 w 810"/>
                <a:gd name="T25" fmla="*/ 2147483647 h 561"/>
                <a:gd name="T26" fmla="*/ 2147483647 w 810"/>
                <a:gd name="T27" fmla="*/ 2147483647 h 561"/>
                <a:gd name="T28" fmla="*/ 2147483647 w 810"/>
                <a:gd name="T29" fmla="*/ 2147483647 h 561"/>
                <a:gd name="T30" fmla="*/ 2147483647 w 810"/>
                <a:gd name="T31" fmla="*/ 2147483647 h 561"/>
                <a:gd name="T32" fmla="*/ 2147483647 w 810"/>
                <a:gd name="T33" fmla="*/ 2147483647 h 561"/>
                <a:gd name="T34" fmla="*/ 2147483647 w 810"/>
                <a:gd name="T35" fmla="*/ 2147483647 h 561"/>
                <a:gd name="T36" fmla="*/ 2147483647 w 810"/>
                <a:gd name="T37" fmla="*/ 2147483647 h 561"/>
                <a:gd name="T38" fmla="*/ 2147483647 w 810"/>
                <a:gd name="T39" fmla="*/ 2147483647 h 561"/>
                <a:gd name="T40" fmla="*/ 2147483647 w 810"/>
                <a:gd name="T41" fmla="*/ 2147483647 h 561"/>
                <a:gd name="T42" fmla="*/ 2147483647 w 810"/>
                <a:gd name="T43" fmla="*/ 2147483647 h 561"/>
                <a:gd name="T44" fmla="*/ 2147483647 w 810"/>
                <a:gd name="T45" fmla="*/ 2147483647 h 561"/>
                <a:gd name="T46" fmla="*/ 2147483647 w 810"/>
                <a:gd name="T47" fmla="*/ 2147483647 h 561"/>
                <a:gd name="T48" fmla="*/ 2147483647 w 810"/>
                <a:gd name="T49" fmla="*/ 2147483647 h 561"/>
                <a:gd name="T50" fmla="*/ 2147483647 w 810"/>
                <a:gd name="T51" fmla="*/ 2147483647 h 561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810" h="561">
                  <a:moveTo>
                    <a:pt x="129" y="522"/>
                  </a:moveTo>
                  <a:cubicBezTo>
                    <a:pt x="105" y="487"/>
                    <a:pt x="97" y="452"/>
                    <a:pt x="65" y="422"/>
                  </a:cubicBezTo>
                  <a:cubicBezTo>
                    <a:pt x="41" y="347"/>
                    <a:pt x="0" y="371"/>
                    <a:pt x="120" y="358"/>
                  </a:cubicBezTo>
                  <a:cubicBezTo>
                    <a:pt x="98" y="334"/>
                    <a:pt x="85" y="315"/>
                    <a:pt x="75" y="284"/>
                  </a:cubicBezTo>
                  <a:cubicBezTo>
                    <a:pt x="123" y="248"/>
                    <a:pt x="140" y="248"/>
                    <a:pt x="203" y="239"/>
                  </a:cubicBezTo>
                  <a:cubicBezTo>
                    <a:pt x="186" y="192"/>
                    <a:pt x="183" y="200"/>
                    <a:pt x="212" y="129"/>
                  </a:cubicBezTo>
                  <a:cubicBezTo>
                    <a:pt x="248" y="39"/>
                    <a:pt x="338" y="54"/>
                    <a:pt x="422" y="47"/>
                  </a:cubicBezTo>
                  <a:cubicBezTo>
                    <a:pt x="467" y="0"/>
                    <a:pt x="547" y="50"/>
                    <a:pt x="596" y="74"/>
                  </a:cubicBezTo>
                  <a:cubicBezTo>
                    <a:pt x="637" y="137"/>
                    <a:pt x="653" y="136"/>
                    <a:pt x="605" y="120"/>
                  </a:cubicBezTo>
                  <a:cubicBezTo>
                    <a:pt x="647" y="110"/>
                    <a:pt x="674" y="116"/>
                    <a:pt x="715" y="129"/>
                  </a:cubicBezTo>
                  <a:cubicBezTo>
                    <a:pt x="746" y="160"/>
                    <a:pt x="768" y="172"/>
                    <a:pt x="788" y="211"/>
                  </a:cubicBezTo>
                  <a:cubicBezTo>
                    <a:pt x="802" y="267"/>
                    <a:pt x="810" y="278"/>
                    <a:pt x="751" y="294"/>
                  </a:cubicBezTo>
                  <a:cubicBezTo>
                    <a:pt x="717" y="289"/>
                    <a:pt x="681" y="292"/>
                    <a:pt x="651" y="275"/>
                  </a:cubicBezTo>
                  <a:cubicBezTo>
                    <a:pt x="640" y="269"/>
                    <a:pt x="623" y="261"/>
                    <a:pt x="623" y="248"/>
                  </a:cubicBezTo>
                  <a:cubicBezTo>
                    <a:pt x="623" y="238"/>
                    <a:pt x="642" y="254"/>
                    <a:pt x="651" y="257"/>
                  </a:cubicBezTo>
                  <a:cubicBezTo>
                    <a:pt x="698" y="399"/>
                    <a:pt x="535" y="321"/>
                    <a:pt x="422" y="312"/>
                  </a:cubicBezTo>
                  <a:cubicBezTo>
                    <a:pt x="407" y="297"/>
                    <a:pt x="391" y="281"/>
                    <a:pt x="376" y="266"/>
                  </a:cubicBezTo>
                  <a:cubicBezTo>
                    <a:pt x="369" y="259"/>
                    <a:pt x="358" y="239"/>
                    <a:pt x="367" y="239"/>
                  </a:cubicBezTo>
                  <a:cubicBezTo>
                    <a:pt x="378" y="239"/>
                    <a:pt x="377" y="258"/>
                    <a:pt x="385" y="266"/>
                  </a:cubicBezTo>
                  <a:cubicBezTo>
                    <a:pt x="393" y="274"/>
                    <a:pt x="404" y="278"/>
                    <a:pt x="413" y="284"/>
                  </a:cubicBezTo>
                  <a:cubicBezTo>
                    <a:pt x="439" y="366"/>
                    <a:pt x="401" y="338"/>
                    <a:pt x="321" y="330"/>
                  </a:cubicBezTo>
                  <a:cubicBezTo>
                    <a:pt x="323" y="338"/>
                    <a:pt x="345" y="394"/>
                    <a:pt x="321" y="403"/>
                  </a:cubicBezTo>
                  <a:cubicBezTo>
                    <a:pt x="301" y="410"/>
                    <a:pt x="278" y="397"/>
                    <a:pt x="257" y="394"/>
                  </a:cubicBezTo>
                  <a:cubicBezTo>
                    <a:pt x="241" y="443"/>
                    <a:pt x="218" y="432"/>
                    <a:pt x="166" y="440"/>
                  </a:cubicBezTo>
                  <a:cubicBezTo>
                    <a:pt x="179" y="480"/>
                    <a:pt x="189" y="496"/>
                    <a:pt x="166" y="550"/>
                  </a:cubicBezTo>
                  <a:cubicBezTo>
                    <a:pt x="161" y="561"/>
                    <a:pt x="129" y="484"/>
                    <a:pt x="129" y="522"/>
                  </a:cubicBezTo>
                  <a:close/>
                </a:path>
              </a:pathLst>
            </a:custGeom>
            <a:solidFill>
              <a:srgbClr val="07101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2" name="Freeform 16"/>
            <p:cNvSpPr>
              <a:spLocks/>
            </p:cNvSpPr>
            <p:nvPr/>
          </p:nvSpPr>
          <p:spPr bwMode="auto">
            <a:xfrm>
              <a:off x="6877050" y="4941888"/>
              <a:ext cx="2087563" cy="574675"/>
            </a:xfrm>
            <a:custGeom>
              <a:avLst/>
              <a:gdLst>
                <a:gd name="T0" fmla="*/ 0 w 1315"/>
                <a:gd name="T1" fmla="*/ 0 h 362"/>
                <a:gd name="T2" fmla="*/ 2147483647 w 1315"/>
                <a:gd name="T3" fmla="*/ 2147483647 h 362"/>
                <a:gd name="T4" fmla="*/ 2147483647 w 1315"/>
                <a:gd name="T5" fmla="*/ 2147483647 h 36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315" h="362">
                  <a:moveTo>
                    <a:pt x="0" y="0"/>
                  </a:moveTo>
                  <a:cubicBezTo>
                    <a:pt x="139" y="106"/>
                    <a:pt x="279" y="212"/>
                    <a:pt x="498" y="272"/>
                  </a:cubicBezTo>
                  <a:cubicBezTo>
                    <a:pt x="717" y="332"/>
                    <a:pt x="1179" y="347"/>
                    <a:pt x="1315" y="362"/>
                  </a:cubicBezTo>
                </a:path>
              </a:pathLst>
            </a:custGeom>
            <a:noFill/>
            <a:ln w="76200" cmpd="sng">
              <a:solidFill>
                <a:srgbClr val="DC3D2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3" name="Text Box 17"/>
            <p:cNvSpPr txBox="1">
              <a:spLocks noChangeArrowheads="1"/>
            </p:cNvSpPr>
            <p:nvPr/>
          </p:nvSpPr>
          <p:spPr bwMode="auto">
            <a:xfrm>
              <a:off x="4427538" y="1484313"/>
              <a:ext cx="1060450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/>
                <a:t>SOPKA</a:t>
              </a:r>
            </a:p>
          </p:txBody>
        </p:sp>
        <p:sp>
          <p:nvSpPr>
            <p:cNvPr id="24" name="Text Box 18"/>
            <p:cNvSpPr txBox="1">
              <a:spLocks noChangeArrowheads="1"/>
            </p:cNvSpPr>
            <p:nvPr/>
          </p:nvSpPr>
          <p:spPr bwMode="auto">
            <a:xfrm>
              <a:off x="6640513" y="3135313"/>
              <a:ext cx="1638300" cy="1006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/>
                <a:t>PŘÍVODNÍ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/>
                <a:t>KANÁL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/>
                <a:t>(SOPOUCH)</a:t>
              </a:r>
            </a:p>
          </p:txBody>
        </p:sp>
        <p:sp>
          <p:nvSpPr>
            <p:cNvPr id="25" name="Text Box 19"/>
            <p:cNvSpPr txBox="1">
              <a:spLocks noChangeArrowheads="1"/>
            </p:cNvSpPr>
            <p:nvPr/>
          </p:nvSpPr>
          <p:spPr bwMode="auto">
            <a:xfrm>
              <a:off x="7235825" y="5949950"/>
              <a:ext cx="1892300" cy="701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/>
                <a:t>MAGMATICKÝ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/>
                <a:t>KRB</a:t>
              </a:r>
            </a:p>
          </p:txBody>
        </p:sp>
        <p:sp>
          <p:nvSpPr>
            <p:cNvPr id="26" name="Freeform 20"/>
            <p:cNvSpPr>
              <a:spLocks/>
            </p:cNvSpPr>
            <p:nvPr/>
          </p:nvSpPr>
          <p:spPr bwMode="auto">
            <a:xfrm>
              <a:off x="6443663" y="1844675"/>
              <a:ext cx="1441450" cy="576263"/>
            </a:xfrm>
            <a:custGeom>
              <a:avLst/>
              <a:gdLst>
                <a:gd name="T0" fmla="*/ 0 w 908"/>
                <a:gd name="T1" fmla="*/ 0 h 363"/>
                <a:gd name="T2" fmla="*/ 2147483647 w 908"/>
                <a:gd name="T3" fmla="*/ 2147483647 h 363"/>
                <a:gd name="T4" fmla="*/ 2147483647 w 908"/>
                <a:gd name="T5" fmla="*/ 2147483647 h 363"/>
                <a:gd name="T6" fmla="*/ 2147483647 w 908"/>
                <a:gd name="T7" fmla="*/ 2147483647 h 363"/>
                <a:gd name="T8" fmla="*/ 2147483647 w 908"/>
                <a:gd name="T9" fmla="*/ 2147483647 h 363"/>
                <a:gd name="T10" fmla="*/ 2147483647 w 908"/>
                <a:gd name="T11" fmla="*/ 2147483647 h 363"/>
                <a:gd name="T12" fmla="*/ 0 w 908"/>
                <a:gd name="T13" fmla="*/ 0 h 36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908" h="363">
                  <a:moveTo>
                    <a:pt x="0" y="0"/>
                  </a:moveTo>
                  <a:lnTo>
                    <a:pt x="227" y="45"/>
                  </a:lnTo>
                  <a:lnTo>
                    <a:pt x="681" y="272"/>
                  </a:lnTo>
                  <a:lnTo>
                    <a:pt x="908" y="272"/>
                  </a:lnTo>
                  <a:lnTo>
                    <a:pt x="908" y="363"/>
                  </a:lnTo>
                  <a:lnTo>
                    <a:pt x="635" y="3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D0917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7" name="Text Box 21"/>
            <p:cNvSpPr txBox="1">
              <a:spLocks noChangeArrowheads="1"/>
            </p:cNvSpPr>
            <p:nvPr/>
          </p:nvSpPr>
          <p:spPr bwMode="auto">
            <a:xfrm>
              <a:off x="7235825" y="1700213"/>
              <a:ext cx="8350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>
                  <a:solidFill>
                    <a:srgbClr val="DC3D22"/>
                  </a:solidFill>
                </a:rPr>
                <a:t>LÁVA</a:t>
              </a:r>
            </a:p>
          </p:txBody>
        </p:sp>
        <p:sp>
          <p:nvSpPr>
            <p:cNvPr id="28" name="Text Box 22"/>
            <p:cNvSpPr txBox="1">
              <a:spLocks noChangeArrowheads="1"/>
            </p:cNvSpPr>
            <p:nvPr/>
          </p:nvSpPr>
          <p:spPr bwMode="auto">
            <a:xfrm>
              <a:off x="6516688" y="4365625"/>
              <a:ext cx="1143000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000" dirty="0">
                  <a:solidFill>
                    <a:srgbClr val="DC3D22"/>
                  </a:solidFill>
                </a:rPr>
                <a:t>MAGMA</a:t>
              </a: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07503" y="6286661"/>
            <a:ext cx="2664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Obrázek-vlastní tvorba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835150" y="1054696"/>
            <a:ext cx="69135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FREDIK. </a:t>
            </a:r>
            <a:r>
              <a:rPr lang="cs-CZ" altLang="cs-CZ" sz="1800" i="1" dirty="0"/>
              <a:t>Wikipedie</a:t>
            </a:r>
            <a:r>
              <a:rPr lang="cs-CZ" altLang="cs-CZ" sz="1800" dirty="0"/>
              <a:t> [online]. [cit. 21.11.2013]. Dostupný na WWW: http://cs.wikipedia.org/wiki/Soubor:Destructive_plate_margin.png </a:t>
            </a:r>
          </a:p>
        </p:txBody>
      </p:sp>
      <p:pic>
        <p:nvPicPr>
          <p:cNvPr id="13315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908375"/>
            <a:ext cx="1373187" cy="936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1979613" y="2217043"/>
            <a:ext cx="6769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WKNIGHT94. </a:t>
            </a:r>
            <a:r>
              <a:rPr lang="cs-CZ" altLang="cs-CZ" sz="1800" i="1" dirty="0"/>
              <a:t>Wikipedie</a:t>
            </a:r>
            <a:r>
              <a:rPr lang="cs-CZ" altLang="cs-CZ" sz="1800" dirty="0"/>
              <a:t> [online]. [cit. 21.11.2013]. Dostupný na WWW: http://cs.wikipedia.org/wiki/Soubor:Forum_in_Pompeii_2.jpg </a:t>
            </a:r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1979613" y="3646983"/>
            <a:ext cx="63373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nl-NL" altLang="cs-CZ" sz="1800" dirty="0"/>
              <a:t>FENNERS. </a:t>
            </a:r>
            <a:r>
              <a:rPr lang="nl-NL" altLang="cs-CZ" sz="1800" i="1" dirty="0"/>
              <a:t>Wikipedie</a:t>
            </a:r>
            <a:r>
              <a:rPr lang="nl-NL" altLang="cs-CZ" sz="1800" dirty="0"/>
              <a:t> [online]. [cit. 21.11.2013]. Dostupný na WWW: http://cs.wikipedia.org/wiki/Soubor:Pompeii.jpg </a:t>
            </a:r>
            <a:endParaRPr lang="cs-CZ" altLang="cs-CZ" sz="1800" dirty="0"/>
          </a:p>
        </p:txBody>
      </p:sp>
      <p:pic>
        <p:nvPicPr>
          <p:cNvPr id="13318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571478"/>
            <a:ext cx="1512888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2183531"/>
            <a:ext cx="1373187" cy="1029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TextovéPole 1"/>
          <p:cNvSpPr txBox="1">
            <a:spLocks noChangeArrowheads="1"/>
          </p:cNvSpPr>
          <p:nvPr/>
        </p:nvSpPr>
        <p:spPr bwMode="auto">
          <a:xfrm>
            <a:off x="2339975" y="4963566"/>
            <a:ext cx="6553200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pt-BR" altLang="cs-CZ" dirty="0"/>
              <a:t>AUTOR NEUVEDEN. </a:t>
            </a:r>
            <a:r>
              <a:rPr lang="pt-BR" altLang="cs-CZ" i="1" dirty="0"/>
              <a:t>http://cestovani.idnes.cz</a:t>
            </a:r>
            <a:r>
              <a:rPr lang="pt-BR" altLang="cs-CZ" dirty="0"/>
              <a:t> [online]. [cit. 21.11.2013]. Dostupný na WWW: http://cestovani.idnes.cz/na-navsteve-v-nejstarsim-nevestinci-evropy-fex-/kolem-sveta.aspx?c=A080818_132635_igsvet_tom </a:t>
            </a:r>
            <a:endParaRPr lang="cs-CZ" altLang="cs-CZ" dirty="0"/>
          </a:p>
        </p:txBody>
      </p:sp>
      <p:pic>
        <p:nvPicPr>
          <p:cNvPr id="13321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5073104"/>
            <a:ext cx="1638300" cy="109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549275"/>
            <a:ext cx="1601787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132138" y="549275"/>
            <a:ext cx="56165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RENALIAS, </a:t>
            </a:r>
            <a:r>
              <a:rPr lang="cs-CZ" altLang="cs-CZ" dirty="0"/>
              <a:t>Josep</a:t>
            </a:r>
            <a:r>
              <a:rPr lang="cs-CZ" altLang="cs-CZ" dirty="0"/>
              <a:t>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21.11.2013]. Dostupný na WWW: http://cs.wikipedia.org/wiki/Soubor:EtnaAvi%C3%B3.JPG </a:t>
            </a:r>
          </a:p>
        </p:txBody>
      </p:sp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3276600" y="2060575"/>
            <a:ext cx="57594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GIUSEPPE FROM ITALIA.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21.11.2013]. Dostupný na WWW: http://cs.wikipedia.org/wiki/Soubor:Valle_del_Bove_(1999552567).jpg </a:t>
            </a:r>
          </a:p>
        </p:txBody>
      </p:sp>
      <p:pic>
        <p:nvPicPr>
          <p:cNvPr id="14341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360613"/>
            <a:ext cx="1601787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2987675" y="3860800"/>
            <a:ext cx="60483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pt-BR" altLang="cs-CZ"/>
              <a:t>AUTOR NEUVEDEN. </a:t>
            </a:r>
            <a:r>
              <a:rPr lang="pt-BR" altLang="cs-CZ" i="1"/>
              <a:t>http://galerie.gymjil.cz</a:t>
            </a:r>
            <a:r>
              <a:rPr lang="pt-BR" altLang="cs-CZ"/>
              <a:t> [online]. [cit. 21.11.2013]. Dostupný na WWW: http://galerie.gymjil.cz/zahradnik/litosfera/endogenni_vnitrni_krajinotvorne_procesy.htm </a:t>
            </a:r>
            <a:endParaRPr lang="cs-CZ" altLang="cs-CZ" dirty="0"/>
          </a:p>
        </p:txBody>
      </p:sp>
      <p:pic>
        <p:nvPicPr>
          <p:cNvPr id="14343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63" y="3978275"/>
            <a:ext cx="1657350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TextovéPole 8"/>
          <p:cNvSpPr txBox="1">
            <a:spLocks noChangeArrowheads="1"/>
          </p:cNvSpPr>
          <p:nvPr/>
        </p:nvSpPr>
        <p:spPr bwMode="auto">
          <a:xfrm>
            <a:off x="3132138" y="5445125"/>
            <a:ext cx="54721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TILLE, Andreas.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21.11.2013]. Dostupný na WWW: http://cs.wikipedia.org/wiki/Soubor:GeysirEruptionNear.jpg </a:t>
            </a:r>
          </a:p>
        </p:txBody>
      </p:sp>
      <p:pic>
        <p:nvPicPr>
          <p:cNvPr id="14345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" y="5535613"/>
            <a:ext cx="1690688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620688"/>
            <a:ext cx="6732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effectLst/>
              </a:rPr>
              <a:t>EE MACKIN.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</a:t>
            </a:r>
            <a:r>
              <a:rPr lang="nl-NL" dirty="0" smtClean="0">
                <a:effectLst/>
              </a:rPr>
              <a:t>[online]. [cit. 23.11.2013]. Dostupný na WWW: http://cs.wikipedia.org/wiki/Soubor:Steamboatgeyser1.jpg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113" y="539733"/>
            <a:ext cx="999482" cy="147451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55776" y="2348880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dirty="0" smtClean="0">
                <a:effectLst/>
              </a:rPr>
              <a:t>ЮК.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23.11.2013]. Dostupný na WWW: http://cs.wikipedia.org/wiki/Soubor:Geyser_animation.gif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23" y="2581848"/>
            <a:ext cx="1265664" cy="13807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55776" y="4221088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FABRICIUS.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23.11.2013]. Dostupný na WWW: http://cs.wikipedia.org/wiki/Soubor:Etna.png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21" y="4563752"/>
            <a:ext cx="1292932" cy="83879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699792" y="5661248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FINIZIO, </a:t>
            </a:r>
            <a:r>
              <a:rPr lang="cs-CZ" dirty="0" smtClean="0">
                <a:effectLst/>
              </a:rPr>
              <a:t>Massimo</a:t>
            </a:r>
            <a:r>
              <a:rPr lang="cs-CZ" dirty="0" smtClean="0">
                <a:effectLst/>
              </a:rPr>
              <a:t>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23.11.2013]. Dostupný na WWW: http://cs.wikipedia.org/wiki/Soubor:Vesuvius_from_Naples_at_sunset.jpg 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98" y="5847921"/>
            <a:ext cx="1102641" cy="826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67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476672"/>
            <a:ext cx="49685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PASTORIUS.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23.11.2013]. Dostupný na WWW: http://cs.wikipedia.org/wiki/Soubor:Vesuvius_from_plane.jpg </a:t>
            </a:r>
          </a:p>
          <a:p>
            <a:r>
              <a:rPr lang="cs-CZ" dirty="0" smtClean="0">
                <a:effectLst/>
              </a:rPr>
              <a:t>{{</a:t>
            </a:r>
            <a:r>
              <a:rPr lang="cs-CZ" dirty="0" smtClean="0">
                <a:effectLst/>
              </a:rPr>
              <a:t>Information</a:t>
            </a:r>
            <a:r>
              <a:rPr lang="cs-CZ" dirty="0" smtClean="0">
                <a:effectLst/>
              </a:rPr>
              <a:t> |</a:t>
            </a:r>
            <a:r>
              <a:rPr lang="cs-CZ" dirty="0" smtClean="0">
                <a:effectLst/>
              </a:rPr>
              <a:t>Description</a:t>
            </a:r>
            <a:r>
              <a:rPr lang="cs-CZ" dirty="0" smtClean="0">
                <a:effectLst/>
              </a:rPr>
              <a:t>=</a:t>
            </a:r>
            <a:r>
              <a:rPr lang="cs-CZ" dirty="0" smtClean="0">
                <a:effectLst/>
              </a:rPr>
              <a:t>Vesuvius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from</a:t>
            </a:r>
            <a:r>
              <a:rPr lang="cs-CZ" dirty="0" smtClean="0">
                <a:effectLst/>
              </a:rPr>
              <a:t> plane |Source= </a:t>
            </a:r>
            <a:r>
              <a:rPr lang="cs-CZ" dirty="0" smtClean="0">
                <a:effectLst/>
              </a:rPr>
              <a:t>own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photo</a:t>
            </a:r>
            <a:r>
              <a:rPr lang="cs-CZ" dirty="0" smtClean="0">
                <a:effectLst/>
              </a:rPr>
              <a:t> |</a:t>
            </a:r>
            <a:r>
              <a:rPr lang="cs-CZ" dirty="0" smtClean="0">
                <a:effectLst/>
              </a:rPr>
              <a:t>Date</a:t>
            </a:r>
            <a:r>
              <a:rPr lang="cs-CZ" dirty="0" smtClean="0">
                <a:effectLst/>
              </a:rPr>
              <a:t>= 7.8.2007 |</a:t>
            </a:r>
            <a:r>
              <a:rPr lang="cs-CZ" dirty="0" smtClean="0">
                <a:effectLst/>
              </a:rPr>
              <a:t>Author</a:t>
            </a:r>
            <a:r>
              <a:rPr lang="cs-CZ" dirty="0" smtClean="0">
                <a:effectLst/>
              </a:rPr>
              <a:t>= </a:t>
            </a:r>
            <a:r>
              <a:rPr lang="cs-CZ" dirty="0" smtClean="0">
                <a:effectLst/>
              </a:rPr>
              <a:t>Pastorius</a:t>
            </a:r>
            <a:r>
              <a:rPr lang="cs-CZ" dirty="0" smtClean="0">
                <a:effectLst/>
              </a:rPr>
              <a:t> |</a:t>
            </a:r>
            <a:r>
              <a:rPr lang="cs-CZ" dirty="0" smtClean="0">
                <a:effectLst/>
              </a:rPr>
              <a:t>Permission</a:t>
            </a:r>
            <a:r>
              <a:rPr lang="cs-CZ" dirty="0" smtClean="0">
                <a:effectLst/>
              </a:rPr>
              <a:t>= . |</a:t>
            </a:r>
            <a:r>
              <a:rPr lang="cs-CZ" dirty="0" smtClean="0">
                <a:effectLst/>
              </a:rPr>
              <a:t>other_versions</a:t>
            </a:r>
            <a:r>
              <a:rPr lang="cs-CZ" dirty="0" smtClean="0">
                <a:effectLst/>
              </a:rPr>
              <a:t>= }}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54053"/>
            <a:ext cx="2677176" cy="18539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815916" y="2946224"/>
            <a:ext cx="46085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http://www.prirodovedci.cz</a:t>
            </a:r>
            <a:r>
              <a:rPr lang="pt-BR" dirty="0" smtClean="0">
                <a:effectLst/>
              </a:rPr>
              <a:t> [online]. [cit. 23.11.2013]. Dostupný na WWW: http://www.prirodovedci.cz/zeptejte-se-prirodovedcu?action%5Bfaq%5D=detail&amp;faqID=218</a:t>
            </a:r>
            <a:r>
              <a:rPr lang="cs-CZ" dirty="0"/>
              <a:t> </a:t>
            </a:r>
            <a:r>
              <a:rPr lang="pt-BR" dirty="0" smtClean="0">
                <a:effectLst/>
              </a:rPr>
              <a:t> 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Schéma sopky. Zdroj </a:t>
            </a:r>
            <a:r>
              <a:rPr lang="cs-CZ" dirty="0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Commons</a:t>
            </a:r>
            <a:r>
              <a:rPr lang="cs-CZ" dirty="0" smtClean="0">
                <a:effectLst/>
              </a:rPr>
              <a:t>, autor </a:t>
            </a:r>
            <a:r>
              <a:rPr lang="cs-CZ" dirty="0" smtClean="0">
                <a:effectLst/>
              </a:rPr>
              <a:t>Sémhur</a:t>
            </a:r>
            <a:r>
              <a:rPr lang="cs-CZ" dirty="0" smtClean="0">
                <a:effectLst/>
              </a:rPr>
              <a:t>, licence </a:t>
            </a:r>
            <a:r>
              <a:rPr lang="cs-CZ" dirty="0" smtClean="0">
                <a:effectLst/>
              </a:rPr>
              <a:t>Creative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Commons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Attribution-Share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Alike</a:t>
            </a:r>
            <a:r>
              <a:rPr lang="cs-CZ" dirty="0" smtClean="0">
                <a:effectLst/>
              </a:rPr>
              <a:t> 3.0 </a:t>
            </a:r>
            <a:r>
              <a:rPr lang="cs-CZ" dirty="0" smtClean="0">
                <a:effectLst/>
              </a:rPr>
              <a:t>Unported</a:t>
            </a:r>
            <a:r>
              <a:rPr lang="cs-CZ" dirty="0" smtClean="0">
                <a:effectLst/>
              </a:rPr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170" y="3312368"/>
            <a:ext cx="2045860" cy="2060848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55576" y="5949280"/>
            <a:ext cx="806489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BRYCHTOVÁ, Šárka; BRINKE, Josef. </a:t>
            </a:r>
            <a:r>
              <a:rPr lang="cs-CZ" i="1" dirty="0" smtClean="0"/>
              <a:t>Planeta Země</a:t>
            </a:r>
            <a:r>
              <a:rPr lang="cs-CZ" dirty="0" smtClean="0"/>
              <a:t>. Praha: Fortuna, 2001, ISBN 80-7168-475-9  </a:t>
            </a:r>
          </a:p>
          <a:p>
            <a:pPr eaLnBrk="1" hangingPunct="1"/>
            <a:r>
              <a:rPr lang="cs-CZ" sz="20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06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733</TotalTime>
  <Words>955</Words>
  <Application>Microsoft Office PowerPoint</Application>
  <PresentationFormat>Předvádění na obrazovce (4:3)</PresentationFormat>
  <Paragraphs>110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106</cp:revision>
  <dcterms:created xsi:type="dcterms:W3CDTF">2006-12-03T16:49:45Z</dcterms:created>
  <dcterms:modified xsi:type="dcterms:W3CDTF">2013-11-25T09:16:50Z</dcterms:modified>
</cp:coreProperties>
</file>