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0" r:id="rId2"/>
    <p:sldId id="261" r:id="rId3"/>
    <p:sldId id="268" r:id="rId4"/>
    <p:sldId id="273" r:id="rId5"/>
    <p:sldId id="274" r:id="rId6"/>
    <p:sldId id="278" r:id="rId7"/>
    <p:sldId id="279" r:id="rId8"/>
    <p:sldId id="282" r:id="rId9"/>
    <p:sldId id="283" r:id="rId10"/>
    <p:sldId id="280" r:id="rId11"/>
    <p:sldId id="281" r:id="rId12"/>
    <p:sldId id="26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9D887-E0E1-4515-A0B5-DF4A43357AD1}" type="datetimeFigureOut">
              <a:rPr lang="cs-CZ" smtClean="0"/>
              <a:t>25.11.2013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5E9C8D-83D1-4571-89E2-3305ECE7F1C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84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E9C8D-83D1-4571-89E2-3305ECE7F1C1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70370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E9C8D-83D1-4571-89E2-3305ECE7F1C1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85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E9C8D-83D1-4571-89E2-3305ECE7F1C1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055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D74F9-598E-4C3B-87EB-78053A0C5C8D}" type="datetimeFigureOut">
              <a:rPr lang="cs-CZ" smtClean="0"/>
              <a:pPr/>
              <a:t>25.11.2013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680C4-CAEC-4B6A-A755-F5DDE14886F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208596" y="1988840"/>
            <a:ext cx="8856984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ZŠ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13.11. 2013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VY_32_INOVACE_7A_AJ7_04_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going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to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future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slova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        the future,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going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to</a:t>
            </a:r>
            <a:endParaRPr lang="cs-CZ" sz="2400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79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12776"/>
            <a:ext cx="7561212" cy="2726900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endParaRPr lang="cs-CZ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b="1" dirty="0" smtClean="0"/>
              <a:t>Vyjádření budoucího času pomocí </a:t>
            </a:r>
            <a:r>
              <a:rPr lang="cs-CZ" sz="2400" b="1" dirty="0" smtClean="0"/>
              <a:t>„</a:t>
            </a:r>
            <a:r>
              <a:rPr lang="cs-CZ" sz="2400" b="1" dirty="0" err="1" smtClean="0"/>
              <a:t>going</a:t>
            </a:r>
            <a:r>
              <a:rPr lang="cs-CZ" sz="2400" b="1" dirty="0" smtClean="0"/>
              <a:t> to“ </a:t>
            </a:r>
            <a:endParaRPr lang="cs-CZ" sz="2400" b="1" dirty="0" smtClean="0"/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Žáci se naučí, kdy a jak používat „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going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to“</a:t>
            </a:r>
          </a:p>
          <a:p>
            <a:pPr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Věty na procvičení </a:t>
            </a:r>
          </a:p>
          <a:p>
            <a:pPr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Cvičení 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going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to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 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will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5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9646" y="188640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 angličtině vlastně neexistuje něco jako 'budoucí čas', je jen několik způsobů </a:t>
            </a:r>
            <a:r>
              <a:rPr lang="cs-CZ" sz="2400" b="1" dirty="0"/>
              <a:t>vyjádření budoucnosti</a:t>
            </a:r>
            <a:r>
              <a:rPr lang="cs-CZ" sz="2400" dirty="0"/>
              <a:t>. </a:t>
            </a:r>
          </a:p>
        </p:txBody>
      </p:sp>
      <p:sp>
        <p:nvSpPr>
          <p:cNvPr id="6" name="Obdélník 5"/>
          <p:cNvSpPr/>
          <p:nvPr/>
        </p:nvSpPr>
        <p:spPr>
          <a:xfrm>
            <a:off x="2839617" y="1621249"/>
            <a:ext cx="345498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6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going</a:t>
            </a:r>
            <a:r>
              <a:rPr lang="cs-CZ" sz="6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to</a:t>
            </a:r>
            <a:endParaRPr lang="cs-CZ" sz="6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3143248"/>
            <a:ext cx="79208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Budoucnost vyjadřujeme  </a:t>
            </a:r>
            <a:r>
              <a:rPr lang="cs-CZ" sz="2400" dirty="0"/>
              <a:t>pomocí </a:t>
            </a:r>
            <a:r>
              <a:rPr lang="cs-CZ" sz="2400" dirty="0" smtClean="0"/>
              <a:t>vazby:</a:t>
            </a:r>
            <a:r>
              <a:rPr lang="cs-CZ" sz="2800" dirty="0" smtClean="0"/>
              <a:t>  </a:t>
            </a:r>
          </a:p>
          <a:p>
            <a:r>
              <a:rPr lang="cs-CZ" sz="2800" dirty="0" smtClean="0"/>
              <a:t> 	             </a:t>
            </a:r>
            <a:r>
              <a:rPr lang="cs-CZ" sz="2800" b="1" dirty="0" smtClean="0"/>
              <a:t>BE </a:t>
            </a:r>
            <a:r>
              <a:rPr lang="cs-CZ" sz="2800" b="1" dirty="0"/>
              <a:t>GOING TO + </a:t>
            </a:r>
            <a:r>
              <a:rPr lang="cs-CZ" sz="2800" b="1" dirty="0" smtClean="0"/>
              <a:t>infinitiv</a:t>
            </a:r>
            <a:endParaRPr lang="cs-CZ" sz="2800" dirty="0" smtClean="0"/>
          </a:p>
          <a:p>
            <a:endParaRPr lang="cs-CZ" sz="2400" dirty="0"/>
          </a:p>
          <a:p>
            <a:r>
              <a:rPr lang="cs-CZ" sz="2400" dirty="0" smtClean="0"/>
              <a:t> </a:t>
            </a:r>
            <a:r>
              <a:rPr lang="cs-CZ" sz="2400" dirty="0"/>
              <a:t>Jde vlastně o </a:t>
            </a: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přítomný průběhový čas </a:t>
            </a:r>
            <a:r>
              <a:rPr lang="cs-CZ" sz="2400" dirty="0"/>
              <a:t>slovesa </a:t>
            </a: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GO</a:t>
            </a:r>
            <a:r>
              <a:rPr lang="cs-CZ" sz="2400" dirty="0"/>
              <a:t>, za kterým následuje </a:t>
            </a:r>
            <a:r>
              <a:rPr lang="cs-CZ" sz="2400" b="1" dirty="0">
                <a:solidFill>
                  <a:schemeClr val="tx2">
                    <a:lumMod val="75000"/>
                  </a:schemeClr>
                </a:solidFill>
              </a:rPr>
              <a:t>infinitiv </a:t>
            </a:r>
            <a:r>
              <a:rPr lang="cs-CZ" sz="2400" dirty="0"/>
              <a:t>významového slovesa</a:t>
            </a:r>
            <a:r>
              <a:rPr lang="cs-CZ" sz="2400" dirty="0" smtClean="0"/>
              <a:t>:</a:t>
            </a:r>
          </a:p>
          <a:p>
            <a:endParaRPr lang="cs-CZ" sz="2400" dirty="0" smtClean="0"/>
          </a:p>
          <a:p>
            <a:r>
              <a:rPr lang="cs-CZ" sz="2400" dirty="0" smtClean="0"/>
              <a:t>I</a:t>
            </a:r>
            <a:r>
              <a:rPr lang="cs-CZ" sz="2400" b="1" dirty="0" smtClean="0"/>
              <a:t>'m</a:t>
            </a:r>
            <a:r>
              <a:rPr lang="cs-CZ" sz="2400" b="1" dirty="0" smtClean="0"/>
              <a:t> </a:t>
            </a:r>
            <a:r>
              <a:rPr lang="cs-CZ" sz="2400" b="1" dirty="0"/>
              <a:t>going</a:t>
            </a:r>
            <a:r>
              <a:rPr lang="cs-CZ" sz="2400" b="1" dirty="0"/>
              <a:t> to </a:t>
            </a:r>
            <a:r>
              <a:rPr lang="cs-CZ" sz="2400" b="1" dirty="0"/>
              <a:t>be</a:t>
            </a:r>
            <a:r>
              <a:rPr lang="cs-CZ" sz="2400" dirty="0"/>
              <a:t> </a:t>
            </a:r>
            <a:r>
              <a:rPr lang="cs-CZ" sz="2400" dirty="0"/>
              <a:t>there</a:t>
            </a:r>
            <a:r>
              <a:rPr lang="cs-CZ" sz="2400" dirty="0"/>
              <a:t>.</a:t>
            </a:r>
            <a:br>
              <a:rPr lang="cs-CZ" sz="2400" dirty="0"/>
            </a:br>
            <a:r>
              <a:rPr lang="cs-CZ" sz="2400" dirty="0"/>
              <a:t>They</a:t>
            </a:r>
            <a:r>
              <a:rPr lang="cs-CZ" sz="2400" b="1" dirty="0"/>
              <a:t>'re</a:t>
            </a:r>
            <a:r>
              <a:rPr lang="cs-CZ" sz="2400" b="1" dirty="0"/>
              <a:t> </a:t>
            </a:r>
            <a:r>
              <a:rPr lang="cs-CZ" sz="2400" b="1" dirty="0"/>
              <a:t>going</a:t>
            </a:r>
            <a:r>
              <a:rPr lang="cs-CZ" sz="2400" b="1" dirty="0"/>
              <a:t> to miss</a:t>
            </a:r>
            <a:r>
              <a:rPr lang="cs-CZ" sz="2400" dirty="0"/>
              <a:t> </a:t>
            </a:r>
            <a:r>
              <a:rPr lang="cs-CZ" sz="2400" dirty="0"/>
              <a:t>the</a:t>
            </a:r>
            <a:r>
              <a:rPr lang="cs-CZ" sz="2400" dirty="0"/>
              <a:t> bus. </a:t>
            </a:r>
          </a:p>
          <a:p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47718" y="1019637"/>
            <a:ext cx="77287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Dnes se podíváme na </a:t>
            </a:r>
            <a:r>
              <a:rPr lang="cs-CZ" sz="2400" b="1" dirty="0"/>
              <a:t>budoucí čas </a:t>
            </a:r>
            <a:r>
              <a:rPr lang="cs-CZ" sz="2400" dirty="0"/>
              <a:t>tvořený pomocí </a:t>
            </a:r>
            <a:r>
              <a:rPr lang="cs-CZ" sz="2400" dirty="0" smtClean="0"/>
              <a:t>slovesa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0092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848664"/>
            <a:ext cx="87129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Oznamujeme své plány. </a:t>
            </a:r>
          </a:p>
          <a:p>
            <a:pPr marL="342900" indent="-342900"/>
            <a:endParaRPr lang="cs-CZ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3059832" y="2348880"/>
            <a:ext cx="2880320" cy="1167141"/>
          </a:xfrm>
          <a:prstGeom prst="wedgeRoundRectCallout">
            <a:avLst>
              <a:gd name="adj1" fmla="val -78188"/>
              <a:gd name="adj2" fmla="val 899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tx1"/>
                </a:solidFill>
              </a:rPr>
              <a:t>I'm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chemeClr val="tx1"/>
                </a:solidFill>
              </a:rPr>
              <a:t>going</a:t>
            </a:r>
            <a:r>
              <a:rPr lang="cs-CZ" sz="2800" dirty="0">
                <a:solidFill>
                  <a:schemeClr val="tx1"/>
                </a:solidFill>
              </a:rPr>
              <a:t> to visit Jack </a:t>
            </a:r>
            <a:r>
              <a:rPr lang="cs-CZ" sz="2800" dirty="0">
                <a:solidFill>
                  <a:schemeClr val="tx1"/>
                </a:solidFill>
              </a:rPr>
              <a:t>next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>
                <a:solidFill>
                  <a:schemeClr val="tx1"/>
                </a:solidFill>
              </a:rPr>
              <a:t>week</a:t>
            </a:r>
            <a:r>
              <a:rPr lang="cs-CZ" sz="28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23528" y="116632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Budoucnost s 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„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going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to“</a:t>
            </a:r>
            <a:r>
              <a:rPr lang="cs-CZ" sz="2400" dirty="0" smtClean="0"/>
              <a:t> </a:t>
            </a:r>
            <a:r>
              <a:rPr lang="cs-CZ" sz="2400" dirty="0"/>
              <a:t>používáme především v těchto případech: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1340768"/>
            <a:ext cx="8064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Pokud </a:t>
            </a:r>
            <a:r>
              <a:rPr lang="cs-CZ" sz="2000" dirty="0"/>
              <a:t>se nejedná o rozhodování v daný moment, ale spíše o oznámení rozhodnutí, které už člověk udělal, použijeme BE GOING TO:</a:t>
            </a:r>
            <a:br>
              <a:rPr lang="cs-CZ" sz="2000" dirty="0"/>
            </a:br>
            <a:endParaRPr lang="cs-CZ" sz="2000" dirty="0"/>
          </a:p>
        </p:txBody>
      </p:sp>
      <p:pic>
        <p:nvPicPr>
          <p:cNvPr id="1026" name="Picture 2" descr="C:\Users\Senekova\AppData\Local\Microsoft\Windows\Temporary Internet Files\Content.IE5\0C2L7R49\MC9003013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01" y="3215142"/>
            <a:ext cx="2919848" cy="288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95936" y="4941168"/>
            <a:ext cx="50405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Jedná se o nějaký již existující </a:t>
            </a:r>
            <a:r>
              <a:rPr lang="cs-CZ" sz="2400" b="1" dirty="0"/>
              <a:t>záměr.</a:t>
            </a:r>
            <a:r>
              <a:rPr lang="cs-CZ" sz="2400" dirty="0"/>
              <a:t> Do češtiny tyto věty můžeme přeložit např. pomocí slovesa </a:t>
            </a:r>
            <a:r>
              <a:rPr lang="cs-CZ" sz="2800" dirty="0"/>
              <a:t>HODLÁM...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1297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/>
          <p:cNvGrpSpPr/>
          <p:nvPr/>
        </p:nvGrpSpPr>
        <p:grpSpPr>
          <a:xfrm>
            <a:off x="5076056" y="2927752"/>
            <a:ext cx="3485737" cy="2559183"/>
            <a:chOff x="5076056" y="2927752"/>
            <a:chExt cx="3485737" cy="2559183"/>
          </a:xfrm>
        </p:grpSpPr>
        <p:pic>
          <p:nvPicPr>
            <p:cNvPr id="1032" name="Picture 8" descr="C:\Users\Uživatel\AppData\Local\Microsoft\Windows\Temporary Internet Files\Content.IE5\9MW98P3U\MC900428283[1].wm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144" y="2927752"/>
              <a:ext cx="2693649" cy="25174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1" name="Picture 7" descr="C:\Users\Uživatel\AppData\Local\Microsoft\Windows\Temporary Internet Files\Content.IE5\9MW98P3U\MC900428285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3915310"/>
              <a:ext cx="1844675" cy="1571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ovéPole 1"/>
          <p:cNvSpPr txBox="1"/>
          <p:nvPr/>
        </p:nvSpPr>
        <p:spPr>
          <a:xfrm>
            <a:off x="467544" y="404665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2) Předvídáme, že se něco stane, na základě patrných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důkazů.</a:t>
            </a:r>
          </a:p>
        </p:txBody>
      </p:sp>
      <p:sp>
        <p:nvSpPr>
          <p:cNvPr id="6" name="Zaoblený obdélníkový popisek 5"/>
          <p:cNvSpPr/>
          <p:nvPr/>
        </p:nvSpPr>
        <p:spPr>
          <a:xfrm>
            <a:off x="554704" y="2234759"/>
            <a:ext cx="2659104" cy="692993"/>
          </a:xfrm>
          <a:prstGeom prst="wedgeRoundRectCallout">
            <a:avLst>
              <a:gd name="adj1" fmla="val -21402"/>
              <a:gd name="adj2" fmla="val 16947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Look</a:t>
            </a:r>
            <a:r>
              <a:rPr lang="cs-CZ" sz="2400" dirty="0">
                <a:solidFill>
                  <a:schemeClr val="tx1"/>
                </a:solidFill>
              </a:rPr>
              <a:t>! </a:t>
            </a:r>
            <a:r>
              <a:rPr lang="cs-CZ" sz="2400" dirty="0">
                <a:solidFill>
                  <a:schemeClr val="tx1"/>
                </a:solidFill>
              </a:rPr>
              <a:t>It's</a:t>
            </a: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going</a:t>
            </a:r>
            <a:r>
              <a:rPr lang="cs-CZ" sz="2400" dirty="0">
                <a:solidFill>
                  <a:schemeClr val="tx1"/>
                </a:solidFill>
              </a:rPr>
              <a:t> to </a:t>
            </a:r>
            <a:r>
              <a:rPr lang="cs-CZ" sz="2400" dirty="0">
                <a:solidFill>
                  <a:schemeClr val="tx1"/>
                </a:solidFill>
              </a:rPr>
              <a:t>rain</a:t>
            </a:r>
            <a:r>
              <a:rPr lang="cs-CZ" sz="2400" dirty="0">
                <a:solidFill>
                  <a:schemeClr val="tx1"/>
                </a:solidFill>
              </a:rPr>
              <a:t>! </a:t>
            </a:r>
          </a:p>
        </p:txBody>
      </p:sp>
      <p:sp>
        <p:nvSpPr>
          <p:cNvPr id="9" name="Zaoblený obdélníkový popisek 8"/>
          <p:cNvSpPr/>
          <p:nvPr/>
        </p:nvSpPr>
        <p:spPr>
          <a:xfrm>
            <a:off x="4524899" y="2145069"/>
            <a:ext cx="4439589" cy="642942"/>
          </a:xfrm>
          <a:prstGeom prst="wedgeRoundRectCallout">
            <a:avLst>
              <a:gd name="adj1" fmla="val -2298"/>
              <a:gd name="adj2" fmla="val 9567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Oh</a:t>
            </a:r>
            <a:r>
              <a:rPr lang="cs-CZ" sz="2400" dirty="0">
                <a:solidFill>
                  <a:schemeClr val="tx1"/>
                </a:solidFill>
              </a:rPr>
              <a:t>, </a:t>
            </a:r>
            <a:r>
              <a:rPr lang="cs-CZ" sz="2400" dirty="0" smtClean="0">
                <a:solidFill>
                  <a:schemeClr val="tx1"/>
                </a:solidFill>
              </a:rPr>
              <a:t>you‘re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going</a:t>
            </a:r>
            <a:r>
              <a:rPr lang="cs-CZ" sz="2400" dirty="0">
                <a:solidFill>
                  <a:schemeClr val="tx1"/>
                </a:solidFill>
              </a:rPr>
              <a:t> to </a:t>
            </a:r>
            <a:r>
              <a:rPr lang="cs-CZ" sz="2400" dirty="0">
                <a:solidFill>
                  <a:schemeClr val="tx1"/>
                </a:solidFill>
              </a:rPr>
              <a:t>be</a:t>
            </a: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>
                <a:solidFill>
                  <a:schemeClr val="tx1"/>
                </a:solidFill>
              </a:rPr>
              <a:t>late</a:t>
            </a: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again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866330"/>
            <a:ext cx="7848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Někdy je možné odhadnout, že se něco stane, </a:t>
            </a:r>
            <a:r>
              <a:rPr lang="cs-CZ" sz="2000" b="1" dirty="0"/>
              <a:t>podle viditelných důkazů</a:t>
            </a:r>
            <a:r>
              <a:rPr lang="cs-CZ" sz="2000" dirty="0"/>
              <a:t>. Vlastně vidíme, že se k něčemu</a:t>
            </a:r>
            <a:r>
              <a:rPr lang="cs-CZ" sz="2000" b="1" dirty="0"/>
              <a:t> </a:t>
            </a:r>
            <a:r>
              <a:rPr lang="cs-CZ" sz="2000" b="1" dirty="0" smtClean="0"/>
              <a:t>schyluje</a:t>
            </a:r>
            <a:r>
              <a:rPr lang="cs-CZ" sz="2000" dirty="0" smtClean="0"/>
              <a:t>. </a:t>
            </a:r>
            <a:r>
              <a:rPr lang="cs-CZ" sz="2000" dirty="0"/>
              <a:t>V takových případech také používáme BE GOING TO:</a:t>
            </a:r>
          </a:p>
        </p:txBody>
      </p:sp>
      <p:pic>
        <p:nvPicPr>
          <p:cNvPr id="1026" name="Picture 2" descr="C:\Users\Uživatel\AppData\Local\Microsoft\Windows\Temporary Internet Files\Content.IE5\ZN8HDXI6\MC90031111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948" y="2899551"/>
            <a:ext cx="1842516" cy="121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355976" y="5818038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V</a:t>
            </a:r>
            <a:r>
              <a:rPr lang="cs-CZ" sz="2000" dirty="0" smtClean="0"/>
              <a:t>idí, že </a:t>
            </a:r>
            <a:r>
              <a:rPr lang="cs-CZ" sz="2000" dirty="0"/>
              <a:t>je </a:t>
            </a:r>
            <a:r>
              <a:rPr lang="cs-CZ" sz="2000" dirty="0" smtClean="0"/>
              <a:t>pozdě </a:t>
            </a:r>
            <a:r>
              <a:rPr lang="cs-CZ" sz="2000" dirty="0"/>
              <a:t>a on teprve vstává - z toho </a:t>
            </a:r>
            <a:r>
              <a:rPr lang="cs-CZ" sz="2000" dirty="0" smtClean="0"/>
              <a:t>usuzuje, </a:t>
            </a:r>
            <a:r>
              <a:rPr lang="cs-CZ" sz="2000" dirty="0"/>
              <a:t>že to nestihne.</a:t>
            </a:r>
          </a:p>
        </p:txBody>
      </p:sp>
      <p:pic>
        <p:nvPicPr>
          <p:cNvPr id="1029" name="Picture 5" descr="C:\Program Files (x86)\Microsoft Office\MEDIA\CAGCAT10\j0297551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18" y="3741055"/>
            <a:ext cx="1869195" cy="285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984904" y="4797152"/>
            <a:ext cx="27671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Vidí  </a:t>
            </a:r>
            <a:r>
              <a:rPr lang="cs-CZ" sz="2000" dirty="0"/>
              <a:t>mraky, schyluje se k dešti, je to </a:t>
            </a:r>
            <a:r>
              <a:rPr lang="cs-CZ" sz="2000" dirty="0" smtClean="0"/>
              <a:t>vidět.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7320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9" grpId="0" animBg="1"/>
      <p:bldP spid="3" grpId="0"/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88640"/>
            <a:ext cx="813690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Také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otázka</a:t>
            </a:r>
            <a:r>
              <a:rPr lang="cs-CZ" sz="2400" dirty="0"/>
              <a:t> a </a:t>
            </a:r>
            <a:r>
              <a:rPr lang="cs-CZ" sz="3200" b="1" dirty="0">
                <a:solidFill>
                  <a:schemeClr val="accent6">
                    <a:lumMod val="75000"/>
                  </a:schemeClr>
                </a:solidFill>
              </a:rPr>
              <a:t>zápor</a:t>
            </a:r>
            <a:r>
              <a:rPr lang="cs-CZ" sz="2400" dirty="0"/>
              <a:t> se tvoří tak, jak jsme u přítomného průběhového času zvyklí</a:t>
            </a:r>
            <a:r>
              <a:rPr lang="cs-CZ" sz="2400" dirty="0" smtClean="0"/>
              <a:t>:</a:t>
            </a:r>
          </a:p>
          <a:p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5545688"/>
            <a:ext cx="58326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endParaRPr lang="cs-CZ" sz="2400" dirty="0"/>
          </a:p>
          <a:p>
            <a:endParaRPr lang="cs-CZ" sz="28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179512" y="1758589"/>
            <a:ext cx="2510490" cy="3398603"/>
            <a:chOff x="4471801" y="1196753"/>
            <a:chExt cx="2510490" cy="3398603"/>
          </a:xfrm>
        </p:grpSpPr>
        <p:pic>
          <p:nvPicPr>
            <p:cNvPr id="2054" name="Picture 6" descr="C:\Users\Uživatel\AppData\Local\Microsoft\Windows\Temporary Internet Files\Content.IE5\IL14G03W\MC900089648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71801" y="1196753"/>
              <a:ext cx="2510490" cy="2282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C:\Users\Uživatel\AppData\Local\Microsoft\Windows\Temporary Internet Files\Content.IE5\IL14G03W\MC900232980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4227" y="2564904"/>
              <a:ext cx="2100764" cy="20304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Zaoblený obdélníkový popisek 5"/>
          <p:cNvSpPr/>
          <p:nvPr/>
        </p:nvSpPr>
        <p:spPr>
          <a:xfrm>
            <a:off x="2788956" y="1340768"/>
            <a:ext cx="3799268" cy="648072"/>
          </a:xfrm>
          <a:prstGeom prst="wedgeRoundRectCallout">
            <a:avLst>
              <a:gd name="adj1" fmla="val -72525"/>
              <a:gd name="adj2" fmla="val 8980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Are </a:t>
            </a:r>
            <a:r>
              <a:rPr lang="cs-CZ" sz="2400" b="1" dirty="0" smtClean="0">
                <a:solidFill>
                  <a:schemeClr val="tx1"/>
                </a:solidFill>
              </a:rPr>
              <a:t>you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going</a:t>
            </a:r>
            <a:r>
              <a:rPr lang="cs-CZ" sz="2400" b="1" dirty="0" smtClean="0">
                <a:solidFill>
                  <a:schemeClr val="tx1"/>
                </a:solidFill>
              </a:rPr>
              <a:t> to </a:t>
            </a:r>
            <a:r>
              <a:rPr lang="cs-CZ" sz="2400" b="1" dirty="0" smtClean="0">
                <a:solidFill>
                  <a:schemeClr val="tx1"/>
                </a:solidFill>
              </a:rPr>
              <a:t>eat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this</a:t>
            </a:r>
            <a:r>
              <a:rPr lang="cs-CZ" sz="2400" b="1" dirty="0" smtClean="0">
                <a:solidFill>
                  <a:schemeClr val="tx1"/>
                </a:solidFill>
              </a:rPr>
              <a:t>?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2055" name="Picture 7" descr="C:\Users\Uživatel\AppData\Local\Microsoft\Windows\Temporary Internet Files\Content.IE5\ZN8HDXI6\MC9001537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268" y="3815770"/>
            <a:ext cx="2456171" cy="2421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Uživatel\AppData\Local\Microsoft\Windows\Temporary Internet Files\Content.IE5\IL14G03W\MC9000890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091" y="3863342"/>
            <a:ext cx="2101176" cy="244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aoblený obdélníkový popisek 7"/>
          <p:cNvSpPr/>
          <p:nvPr/>
        </p:nvSpPr>
        <p:spPr>
          <a:xfrm>
            <a:off x="4932040" y="2971832"/>
            <a:ext cx="4104456" cy="817208"/>
          </a:xfrm>
          <a:prstGeom prst="wedgeRoundRectCallout">
            <a:avLst>
              <a:gd name="adj1" fmla="val -54969"/>
              <a:gd name="adj2" fmla="val 10039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I‘m</a:t>
            </a:r>
            <a:r>
              <a:rPr lang="cs-CZ" sz="2400" b="1" dirty="0" smtClean="0">
                <a:solidFill>
                  <a:schemeClr val="tx1"/>
                </a:solidFill>
              </a:rPr>
              <a:t> not </a:t>
            </a:r>
            <a:r>
              <a:rPr lang="cs-CZ" sz="2400" b="1" dirty="0" smtClean="0">
                <a:solidFill>
                  <a:schemeClr val="tx1"/>
                </a:solidFill>
              </a:rPr>
              <a:t>going</a:t>
            </a:r>
            <a:r>
              <a:rPr lang="cs-CZ" sz="2400" b="1" dirty="0" smtClean="0">
                <a:solidFill>
                  <a:schemeClr val="tx1"/>
                </a:solidFill>
              </a:rPr>
              <a:t> to </a:t>
            </a:r>
            <a:r>
              <a:rPr lang="cs-CZ" sz="2400" b="1" dirty="0" smtClean="0">
                <a:solidFill>
                  <a:schemeClr val="tx1"/>
                </a:solidFill>
              </a:rPr>
              <a:t>believe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</a:rPr>
              <a:t>this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069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261204"/>
            <a:ext cx="82089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V hovorové angličtině se běžně místo GOING TO používá </a:t>
            </a:r>
            <a:r>
              <a:rPr lang="cs-CZ" sz="2800" dirty="0" smtClean="0"/>
              <a:t> </a:t>
            </a:r>
            <a:r>
              <a:rPr lang="cs-CZ" sz="2800" b="1" dirty="0" smtClean="0"/>
              <a:t>GONNA.</a:t>
            </a:r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I</a:t>
            </a:r>
            <a:r>
              <a:rPr lang="cs-CZ" sz="2800" b="1" dirty="0" smtClean="0"/>
              <a:t>'m</a:t>
            </a:r>
            <a:r>
              <a:rPr lang="cs-CZ" sz="2800" b="1" dirty="0" smtClean="0"/>
              <a:t> </a:t>
            </a:r>
            <a:r>
              <a:rPr lang="cs-CZ" sz="2800" b="1" dirty="0"/>
              <a:t>gonna</a:t>
            </a:r>
            <a:r>
              <a:rPr lang="cs-CZ" sz="2800" b="1" dirty="0"/>
              <a:t> </a:t>
            </a:r>
            <a:r>
              <a:rPr lang="cs-CZ" sz="2800" b="1" dirty="0"/>
              <a:t>be</a:t>
            </a:r>
            <a:r>
              <a:rPr lang="cs-CZ" sz="2800" dirty="0"/>
              <a:t> </a:t>
            </a:r>
            <a:r>
              <a:rPr lang="cs-CZ" sz="2800" dirty="0"/>
              <a:t>there</a:t>
            </a:r>
            <a:r>
              <a:rPr lang="cs-CZ" sz="2800" dirty="0"/>
              <a:t>.</a:t>
            </a:r>
            <a:br>
              <a:rPr lang="cs-CZ" sz="2800" dirty="0"/>
            </a:br>
            <a:r>
              <a:rPr lang="cs-CZ" sz="2800" dirty="0"/>
              <a:t>They</a:t>
            </a:r>
            <a:r>
              <a:rPr lang="cs-CZ" sz="2800" b="1" dirty="0"/>
              <a:t>'re</a:t>
            </a:r>
            <a:r>
              <a:rPr lang="cs-CZ" sz="2800" b="1" dirty="0"/>
              <a:t> </a:t>
            </a:r>
            <a:r>
              <a:rPr lang="cs-CZ" sz="2800" b="1" dirty="0"/>
              <a:t>gonna</a:t>
            </a:r>
            <a:r>
              <a:rPr lang="cs-CZ" sz="2800" b="1" dirty="0"/>
              <a:t> miss</a:t>
            </a:r>
            <a:r>
              <a:rPr lang="cs-CZ" sz="2800" dirty="0"/>
              <a:t> </a:t>
            </a:r>
            <a:r>
              <a:rPr lang="cs-CZ" sz="2800" dirty="0"/>
              <a:t>the</a:t>
            </a:r>
            <a:r>
              <a:rPr lang="cs-CZ" sz="2800" dirty="0"/>
              <a:t> bus. </a:t>
            </a:r>
            <a:br>
              <a:rPr lang="cs-CZ" sz="2800" dirty="0"/>
            </a:br>
            <a:r>
              <a:rPr lang="cs-CZ" sz="2800" dirty="0"/>
              <a:t>Where</a:t>
            </a:r>
            <a:r>
              <a:rPr lang="cs-CZ" sz="2800" dirty="0"/>
              <a:t> </a:t>
            </a:r>
            <a:r>
              <a:rPr lang="cs-CZ" sz="2800" b="1" dirty="0"/>
              <a:t>are </a:t>
            </a:r>
            <a:r>
              <a:rPr lang="cs-CZ" sz="2800" b="1" dirty="0"/>
              <a:t>you</a:t>
            </a:r>
            <a:r>
              <a:rPr lang="cs-CZ" sz="2800" b="1" dirty="0"/>
              <a:t> </a:t>
            </a:r>
            <a:r>
              <a:rPr lang="cs-CZ" sz="2800" b="1" dirty="0"/>
              <a:t>gonna</a:t>
            </a:r>
            <a:r>
              <a:rPr lang="cs-CZ" sz="2800" b="1" dirty="0"/>
              <a:t> live</a:t>
            </a:r>
            <a:r>
              <a:rPr lang="cs-CZ" sz="2800" dirty="0"/>
              <a:t>?</a:t>
            </a:r>
            <a:br>
              <a:rPr lang="cs-CZ" sz="2800" dirty="0"/>
            </a:br>
            <a:r>
              <a:rPr lang="cs-CZ" sz="2800" b="1" dirty="0"/>
              <a:t>Are </a:t>
            </a:r>
            <a:r>
              <a:rPr lang="cs-CZ" sz="2800" b="1" dirty="0"/>
              <a:t>you</a:t>
            </a:r>
            <a:r>
              <a:rPr lang="cs-CZ" sz="2800" b="1" dirty="0"/>
              <a:t> </a:t>
            </a:r>
            <a:r>
              <a:rPr lang="cs-CZ" sz="2800" b="1" dirty="0"/>
              <a:t>gonna</a:t>
            </a:r>
            <a:r>
              <a:rPr lang="cs-CZ" sz="2800" b="1" dirty="0"/>
              <a:t> </a:t>
            </a:r>
            <a:r>
              <a:rPr lang="cs-CZ" sz="2800" b="1" dirty="0"/>
              <a:t>eat</a:t>
            </a:r>
            <a:r>
              <a:rPr lang="cs-CZ" sz="2800" dirty="0"/>
              <a:t> </a:t>
            </a:r>
            <a:r>
              <a:rPr lang="cs-CZ" sz="2800" dirty="0"/>
              <a:t>this</a:t>
            </a:r>
            <a:r>
              <a:rPr lang="cs-CZ" sz="2800" dirty="0"/>
              <a:t>?</a:t>
            </a:r>
            <a:br>
              <a:rPr lang="cs-CZ" sz="2800" dirty="0"/>
            </a:br>
            <a:r>
              <a:rPr lang="cs-CZ" sz="2800" dirty="0"/>
              <a:t>You</a:t>
            </a:r>
            <a:r>
              <a:rPr lang="cs-CZ" sz="2800" b="1" dirty="0"/>
              <a:t>'re</a:t>
            </a:r>
            <a:r>
              <a:rPr lang="cs-CZ" sz="2800" b="1" dirty="0"/>
              <a:t> not </a:t>
            </a:r>
            <a:r>
              <a:rPr lang="cs-CZ" sz="2800" b="1" dirty="0"/>
              <a:t>gonna</a:t>
            </a:r>
            <a:r>
              <a:rPr lang="cs-CZ" sz="2800" b="1" dirty="0"/>
              <a:t> </a:t>
            </a:r>
            <a:r>
              <a:rPr lang="cs-CZ" sz="2800" b="1" dirty="0"/>
              <a:t>believe</a:t>
            </a:r>
            <a:r>
              <a:rPr lang="cs-CZ" sz="2800" dirty="0"/>
              <a:t> </a:t>
            </a:r>
            <a:r>
              <a:rPr lang="cs-CZ" sz="2800" dirty="0"/>
              <a:t>this</a:t>
            </a:r>
            <a:r>
              <a:rPr lang="cs-CZ" sz="2800" dirty="0"/>
              <a:t>!</a:t>
            </a:r>
            <a:br>
              <a:rPr lang="cs-CZ" sz="2800" dirty="0"/>
            </a:br>
            <a:endParaRPr lang="cs-CZ" sz="2800" dirty="0"/>
          </a:p>
          <a:p>
            <a:r>
              <a:rPr lang="cs-CZ" sz="2800" dirty="0"/>
              <a:t>Tento tvar je však silně NEFORMÁLNÍ a neměl by se objevit ve formálních dopisech, školních esejích apod.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1530398" y="318956"/>
            <a:ext cx="28273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Něco navíc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722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6632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Complete</a:t>
            </a:r>
            <a:r>
              <a:rPr lang="cs-CZ" sz="2800" dirty="0" smtClean="0"/>
              <a:t> </a:t>
            </a:r>
            <a:r>
              <a:rPr lang="cs-CZ" sz="2800" dirty="0" smtClean="0"/>
              <a:t>this</a:t>
            </a:r>
            <a:r>
              <a:rPr lang="cs-CZ" sz="2800" dirty="0" smtClean="0"/>
              <a:t> </a:t>
            </a:r>
            <a:r>
              <a:rPr lang="cs-CZ" sz="2800" dirty="0" smtClean="0"/>
              <a:t>sentences</a:t>
            </a:r>
            <a:r>
              <a:rPr lang="cs-CZ" sz="2800" dirty="0" smtClean="0"/>
              <a:t>. Use </a:t>
            </a:r>
            <a:r>
              <a:rPr lang="cs-CZ" sz="2800" b="1" dirty="0" smtClean="0"/>
              <a:t>going</a:t>
            </a:r>
            <a:r>
              <a:rPr lang="cs-CZ" sz="2800" b="1" dirty="0" smtClean="0"/>
              <a:t> to  </a:t>
            </a:r>
            <a:r>
              <a:rPr lang="cs-CZ" sz="2800" dirty="0" smtClean="0"/>
              <a:t>+ </a:t>
            </a:r>
            <a:r>
              <a:rPr lang="cs-CZ" sz="2800" dirty="0" smtClean="0"/>
              <a:t>one</a:t>
            </a:r>
            <a:r>
              <a:rPr lang="cs-CZ" sz="2800" dirty="0" smtClean="0"/>
              <a:t> </a:t>
            </a:r>
            <a:r>
              <a:rPr lang="cs-CZ" sz="2800" dirty="0" smtClean="0"/>
              <a:t>of</a:t>
            </a:r>
            <a:r>
              <a:rPr lang="cs-CZ" sz="2800" dirty="0" smtClean="0"/>
              <a:t> these </a:t>
            </a:r>
            <a:r>
              <a:rPr lang="cs-CZ" sz="2800" dirty="0" smtClean="0"/>
              <a:t>verbs</a:t>
            </a:r>
            <a:r>
              <a:rPr lang="cs-CZ" sz="2800" dirty="0" smtClean="0"/>
              <a:t> :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2028904"/>
            <a:ext cx="88569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/>
              <a:t>What</a:t>
            </a:r>
            <a:r>
              <a:rPr lang="cs-CZ" sz="2400" dirty="0"/>
              <a:t> are </a:t>
            </a:r>
            <a:r>
              <a:rPr lang="cs-CZ" sz="2400" dirty="0" smtClean="0"/>
              <a:t>………………… </a:t>
            </a:r>
            <a:r>
              <a:rPr lang="cs-CZ" sz="2400" dirty="0"/>
              <a:t>to </a:t>
            </a:r>
            <a:r>
              <a:rPr lang="cs-CZ" sz="2400" dirty="0"/>
              <a:t>the</a:t>
            </a:r>
            <a:r>
              <a:rPr lang="cs-CZ" sz="2400" dirty="0"/>
              <a:t> party?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I </a:t>
            </a:r>
            <a:r>
              <a:rPr lang="cs-CZ" sz="2400" dirty="0"/>
              <a:t>don‘t</a:t>
            </a:r>
            <a:r>
              <a:rPr lang="cs-CZ" sz="2400" dirty="0"/>
              <a:t> </a:t>
            </a:r>
            <a:r>
              <a:rPr lang="cs-CZ" sz="2400" dirty="0"/>
              <a:t>want</a:t>
            </a:r>
            <a:r>
              <a:rPr lang="cs-CZ" sz="2400" dirty="0"/>
              <a:t> to go </a:t>
            </a:r>
            <a:r>
              <a:rPr lang="cs-CZ" sz="2400" dirty="0"/>
              <a:t>home</a:t>
            </a:r>
            <a:r>
              <a:rPr lang="cs-CZ" sz="2400" dirty="0"/>
              <a:t> by </a:t>
            </a:r>
            <a:r>
              <a:rPr lang="cs-CZ" sz="2400" dirty="0" smtClean="0"/>
              <a:t>bus.  I ……………… .</a:t>
            </a:r>
            <a:endParaRPr lang="cs-CZ" sz="2400" dirty="0"/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Jack </a:t>
            </a:r>
            <a:r>
              <a:rPr lang="cs-CZ" sz="2400" dirty="0"/>
              <a:t>is</a:t>
            </a:r>
            <a:r>
              <a:rPr lang="cs-CZ" sz="2400" dirty="0"/>
              <a:t> </a:t>
            </a:r>
            <a:r>
              <a:rPr lang="cs-CZ" sz="2400" dirty="0"/>
              <a:t>going</a:t>
            </a:r>
            <a:r>
              <a:rPr lang="cs-CZ" sz="2400" dirty="0"/>
              <a:t> to London </a:t>
            </a:r>
            <a:r>
              <a:rPr lang="cs-CZ" sz="2400" dirty="0"/>
              <a:t>next</a:t>
            </a:r>
            <a:r>
              <a:rPr lang="cs-CZ" sz="2400" dirty="0"/>
              <a:t> </a:t>
            </a:r>
            <a:r>
              <a:rPr lang="cs-CZ" sz="2400" dirty="0"/>
              <a:t>weekend</a:t>
            </a:r>
            <a:r>
              <a:rPr lang="cs-CZ" sz="2400" dirty="0"/>
              <a:t>. He </a:t>
            </a:r>
            <a:r>
              <a:rPr lang="cs-CZ" sz="2400" dirty="0" smtClean="0"/>
              <a:t>……..</a:t>
            </a:r>
            <a:r>
              <a:rPr lang="cs-CZ" sz="2400" dirty="0" smtClean="0"/>
              <a:t>with</a:t>
            </a:r>
            <a:r>
              <a:rPr lang="cs-CZ" sz="2400" dirty="0" smtClean="0"/>
              <a:t> </a:t>
            </a:r>
            <a:r>
              <a:rPr lang="cs-CZ" sz="2400" dirty="0"/>
              <a:t>some</a:t>
            </a:r>
            <a:r>
              <a:rPr lang="cs-CZ" sz="2400" dirty="0"/>
              <a:t> </a:t>
            </a:r>
            <a:r>
              <a:rPr lang="cs-CZ" sz="2400" dirty="0"/>
              <a:t>friends</a:t>
            </a:r>
            <a:r>
              <a:rPr lang="cs-CZ" sz="240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I‘m</a:t>
            </a:r>
            <a:r>
              <a:rPr lang="cs-CZ" sz="2400" dirty="0"/>
              <a:t> </a:t>
            </a:r>
            <a:r>
              <a:rPr lang="cs-CZ" sz="2400" dirty="0"/>
              <a:t>hungry</a:t>
            </a:r>
            <a:r>
              <a:rPr lang="cs-CZ" sz="2400" dirty="0"/>
              <a:t>. </a:t>
            </a:r>
            <a:r>
              <a:rPr lang="cs-CZ" sz="2400" dirty="0" smtClean="0"/>
              <a:t>I ………………….. </a:t>
            </a:r>
            <a:r>
              <a:rPr lang="cs-CZ" sz="2400" dirty="0" smtClean="0"/>
              <a:t>this</a:t>
            </a:r>
            <a:r>
              <a:rPr lang="cs-CZ" sz="2400" dirty="0" smtClean="0"/>
              <a:t> </a:t>
            </a:r>
            <a:r>
              <a:rPr lang="cs-CZ" sz="2400" dirty="0"/>
              <a:t>sandwich</a:t>
            </a:r>
            <a:r>
              <a:rPr lang="cs-CZ" sz="240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It‘s</a:t>
            </a:r>
            <a:r>
              <a:rPr lang="cs-CZ" sz="2400" dirty="0"/>
              <a:t> </a:t>
            </a:r>
            <a:r>
              <a:rPr lang="cs-CZ" sz="2400" dirty="0"/>
              <a:t>Richard‘s</a:t>
            </a:r>
            <a:r>
              <a:rPr lang="cs-CZ" sz="2400" dirty="0"/>
              <a:t> </a:t>
            </a:r>
            <a:r>
              <a:rPr lang="cs-CZ" sz="2400" dirty="0"/>
              <a:t>birthday</a:t>
            </a:r>
            <a:r>
              <a:rPr lang="cs-CZ" sz="2400" dirty="0"/>
              <a:t> </a:t>
            </a:r>
            <a:r>
              <a:rPr lang="cs-CZ" sz="2400" dirty="0"/>
              <a:t>next</a:t>
            </a:r>
            <a:r>
              <a:rPr lang="cs-CZ" sz="2400" dirty="0"/>
              <a:t> </a:t>
            </a:r>
            <a:r>
              <a:rPr lang="cs-CZ" sz="2400" dirty="0"/>
              <a:t>week</a:t>
            </a:r>
            <a:r>
              <a:rPr lang="cs-CZ" sz="2400" dirty="0"/>
              <a:t>. </a:t>
            </a:r>
            <a:r>
              <a:rPr lang="cs-CZ" sz="2400" dirty="0"/>
              <a:t>We</a:t>
            </a:r>
            <a:r>
              <a:rPr lang="cs-CZ" sz="2400" dirty="0"/>
              <a:t> </a:t>
            </a:r>
            <a:r>
              <a:rPr lang="cs-CZ" sz="2400" dirty="0" smtClean="0"/>
              <a:t>…………………...</a:t>
            </a:r>
            <a:r>
              <a:rPr lang="cs-CZ" sz="2400" dirty="0" smtClean="0"/>
              <a:t>him</a:t>
            </a:r>
            <a:r>
              <a:rPr lang="cs-CZ" sz="2400" dirty="0"/>
              <a:t> </a:t>
            </a:r>
            <a:r>
              <a:rPr lang="cs-CZ" sz="2400" dirty="0" smtClean="0"/>
              <a:t>a </a:t>
            </a:r>
            <a:r>
              <a:rPr lang="cs-CZ" sz="2400" dirty="0"/>
              <a:t>present</a:t>
            </a:r>
            <a:r>
              <a:rPr lang="cs-CZ" sz="2400" dirty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There‘s</a:t>
            </a:r>
            <a:r>
              <a:rPr lang="cs-CZ" sz="2400" dirty="0"/>
              <a:t> a </a:t>
            </a:r>
            <a:r>
              <a:rPr lang="cs-CZ" sz="2400" dirty="0"/>
              <a:t>good</a:t>
            </a:r>
            <a:r>
              <a:rPr lang="cs-CZ" sz="2400" dirty="0"/>
              <a:t> film on TV </a:t>
            </a:r>
            <a:r>
              <a:rPr lang="cs-CZ" sz="2400" dirty="0"/>
              <a:t>this</a:t>
            </a:r>
            <a:r>
              <a:rPr lang="cs-CZ" sz="2400" dirty="0"/>
              <a:t> </a:t>
            </a:r>
            <a:r>
              <a:rPr lang="cs-CZ" sz="2400" dirty="0"/>
              <a:t>evening</a:t>
            </a:r>
            <a:r>
              <a:rPr lang="cs-CZ" sz="2400" dirty="0" smtClean="0"/>
              <a:t>.   ………</a:t>
            </a:r>
            <a:r>
              <a:rPr lang="cs-CZ" sz="2400" dirty="0" smtClean="0"/>
              <a:t>you</a:t>
            </a:r>
            <a:r>
              <a:rPr lang="cs-CZ" sz="2400" dirty="0" smtClean="0"/>
              <a:t> …………………..</a:t>
            </a:r>
            <a:r>
              <a:rPr lang="cs-CZ" sz="2400" dirty="0" smtClean="0"/>
              <a:t>it</a:t>
            </a:r>
            <a:r>
              <a:rPr lang="cs-CZ" sz="2400" dirty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What</a:t>
            </a:r>
            <a:r>
              <a:rPr lang="cs-CZ" sz="2400" dirty="0"/>
              <a:t> </a:t>
            </a:r>
            <a:r>
              <a:rPr lang="cs-CZ" sz="2400" dirty="0"/>
              <a:t>is</a:t>
            </a:r>
            <a:r>
              <a:rPr lang="cs-CZ" sz="2400" dirty="0"/>
              <a:t> Ann </a:t>
            </a:r>
            <a:r>
              <a:rPr lang="cs-CZ" sz="2400" dirty="0"/>
              <a:t>going</a:t>
            </a:r>
            <a:r>
              <a:rPr lang="cs-CZ" sz="2400" dirty="0"/>
              <a:t> to do </a:t>
            </a:r>
            <a:r>
              <a:rPr lang="cs-CZ" sz="2400" dirty="0"/>
              <a:t>when</a:t>
            </a:r>
            <a:r>
              <a:rPr lang="cs-CZ" sz="2400" dirty="0"/>
              <a:t> </a:t>
            </a:r>
            <a:r>
              <a:rPr lang="cs-CZ" sz="2400" dirty="0"/>
              <a:t>she</a:t>
            </a:r>
            <a:r>
              <a:rPr lang="cs-CZ" sz="2400" dirty="0"/>
              <a:t> </a:t>
            </a:r>
            <a:r>
              <a:rPr lang="cs-CZ" sz="2400" dirty="0"/>
              <a:t>leaves</a:t>
            </a:r>
            <a:r>
              <a:rPr lang="cs-CZ" sz="2400" dirty="0"/>
              <a:t> </a:t>
            </a:r>
            <a:r>
              <a:rPr lang="cs-CZ" sz="2400" dirty="0"/>
              <a:t>school</a:t>
            </a:r>
            <a:r>
              <a:rPr lang="cs-CZ" sz="2400" dirty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My </a:t>
            </a:r>
            <a:r>
              <a:rPr lang="cs-CZ" sz="2400" dirty="0"/>
              <a:t>hands</a:t>
            </a:r>
            <a:r>
              <a:rPr lang="cs-CZ" sz="2400" dirty="0"/>
              <a:t> are </a:t>
            </a:r>
            <a:r>
              <a:rPr lang="cs-CZ" sz="2400" dirty="0"/>
              <a:t>dirty</a:t>
            </a:r>
            <a:r>
              <a:rPr lang="cs-CZ" sz="2400" dirty="0"/>
              <a:t>. I </a:t>
            </a:r>
            <a:r>
              <a:rPr lang="cs-CZ" sz="2400" dirty="0"/>
              <a:t>am</a:t>
            </a:r>
            <a:r>
              <a:rPr lang="cs-CZ" sz="2400" dirty="0"/>
              <a:t> </a:t>
            </a:r>
            <a:r>
              <a:rPr lang="cs-CZ" sz="2400" dirty="0"/>
              <a:t>going</a:t>
            </a:r>
            <a:r>
              <a:rPr lang="cs-CZ" sz="2400" dirty="0"/>
              <a:t> to </a:t>
            </a:r>
            <a:r>
              <a:rPr lang="cs-CZ" sz="2400" dirty="0"/>
              <a:t>wash</a:t>
            </a:r>
            <a:r>
              <a:rPr lang="cs-CZ" sz="2400" dirty="0"/>
              <a:t> </a:t>
            </a:r>
            <a:r>
              <a:rPr lang="cs-CZ" sz="2400" dirty="0"/>
              <a:t>them</a:t>
            </a:r>
            <a:r>
              <a:rPr lang="cs-CZ" sz="2400" dirty="0"/>
              <a:t>.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1023119"/>
            <a:ext cx="8856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 </a:t>
            </a:r>
            <a:r>
              <a:rPr lang="cs-CZ" sz="2400" b="1" dirty="0" smtClean="0"/>
              <a:t>eat</a:t>
            </a:r>
            <a:r>
              <a:rPr lang="cs-CZ" sz="2400" b="1" dirty="0" smtClean="0"/>
              <a:t>       do       </a:t>
            </a:r>
            <a:r>
              <a:rPr lang="cs-CZ" sz="2400" b="1" dirty="0" smtClean="0"/>
              <a:t>give</a:t>
            </a:r>
            <a:r>
              <a:rPr lang="cs-CZ" sz="2400" b="1" dirty="0" smtClean="0"/>
              <a:t>       </a:t>
            </a:r>
            <a:r>
              <a:rPr lang="cs-CZ" sz="2400" b="1" dirty="0" smtClean="0"/>
              <a:t>stay</a:t>
            </a:r>
            <a:r>
              <a:rPr lang="cs-CZ" sz="2400" b="1" dirty="0" smtClean="0"/>
              <a:t>      </a:t>
            </a:r>
            <a:r>
              <a:rPr lang="cs-CZ" sz="2400" b="1" dirty="0" smtClean="0"/>
              <a:t>walk</a:t>
            </a:r>
            <a:r>
              <a:rPr lang="cs-CZ" sz="2400" b="1" dirty="0" smtClean="0"/>
              <a:t>       </a:t>
            </a:r>
            <a:r>
              <a:rPr lang="cs-CZ" sz="2400" b="1" dirty="0" smtClean="0"/>
              <a:t>wash</a:t>
            </a:r>
            <a:r>
              <a:rPr lang="cs-CZ" sz="2400" b="1" dirty="0" smtClean="0"/>
              <a:t>       </a:t>
            </a:r>
            <a:r>
              <a:rPr lang="cs-CZ" sz="2400" b="1" dirty="0" smtClean="0"/>
              <a:t>watch</a:t>
            </a:r>
            <a:r>
              <a:rPr lang="cs-CZ" sz="2400" b="1" dirty="0" smtClean="0"/>
              <a:t>       </a:t>
            </a:r>
            <a:r>
              <a:rPr lang="cs-CZ" sz="2400" b="1" dirty="0" smtClean="0"/>
              <a:t>wear</a:t>
            </a:r>
            <a:endParaRPr lang="cs-CZ" sz="2400" b="1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7020272" y="5949280"/>
            <a:ext cx="108012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KEY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867484"/>
            <a:ext cx="88924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What</a:t>
            </a:r>
            <a:r>
              <a:rPr lang="cs-CZ" sz="2400" dirty="0" smtClean="0"/>
              <a:t> </a:t>
            </a:r>
            <a:r>
              <a:rPr lang="cs-CZ" sz="2400" b="1" dirty="0" smtClean="0"/>
              <a:t>are </a:t>
            </a:r>
            <a:r>
              <a:rPr lang="cs-CZ" sz="2400" b="1" dirty="0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smtClean="0"/>
              <a:t>going</a:t>
            </a:r>
            <a:r>
              <a:rPr lang="cs-CZ" sz="2400" b="1" dirty="0" smtClean="0"/>
              <a:t> to </a:t>
            </a:r>
            <a:r>
              <a:rPr lang="cs-CZ" sz="2400" b="1" dirty="0" smtClean="0"/>
              <a:t>wear</a:t>
            </a:r>
            <a:r>
              <a:rPr lang="cs-CZ" sz="2400" b="1" dirty="0" smtClean="0"/>
              <a:t> </a:t>
            </a:r>
            <a:r>
              <a:rPr lang="cs-CZ" sz="2400" dirty="0" smtClean="0"/>
              <a:t>to </a:t>
            </a:r>
            <a:r>
              <a:rPr lang="cs-CZ" sz="2400" dirty="0" smtClean="0"/>
              <a:t>the</a:t>
            </a:r>
            <a:r>
              <a:rPr lang="cs-CZ" sz="2400" dirty="0" smtClean="0"/>
              <a:t> party?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I </a:t>
            </a:r>
            <a:r>
              <a:rPr lang="cs-CZ" sz="2400" dirty="0" smtClean="0"/>
              <a:t>don‘t</a:t>
            </a:r>
            <a:r>
              <a:rPr lang="cs-CZ" sz="2400" dirty="0" smtClean="0"/>
              <a:t> </a:t>
            </a:r>
            <a:r>
              <a:rPr lang="cs-CZ" sz="2400" dirty="0" smtClean="0"/>
              <a:t>want</a:t>
            </a:r>
            <a:r>
              <a:rPr lang="cs-CZ" sz="2400" dirty="0" smtClean="0"/>
              <a:t> to go </a:t>
            </a:r>
            <a:r>
              <a:rPr lang="cs-CZ" sz="2400" dirty="0" smtClean="0"/>
              <a:t>home</a:t>
            </a:r>
            <a:r>
              <a:rPr lang="cs-CZ" sz="2400" dirty="0" smtClean="0"/>
              <a:t> by bus. I </a:t>
            </a:r>
            <a:r>
              <a:rPr lang="cs-CZ" sz="2400" b="1" dirty="0" smtClean="0"/>
              <a:t>am</a:t>
            </a:r>
            <a:r>
              <a:rPr lang="cs-CZ" sz="2400" b="1" dirty="0" smtClean="0"/>
              <a:t> </a:t>
            </a:r>
            <a:r>
              <a:rPr lang="cs-CZ" sz="2400" b="1" dirty="0" smtClean="0"/>
              <a:t>going</a:t>
            </a:r>
            <a:r>
              <a:rPr lang="cs-CZ" sz="2400" b="1" dirty="0" smtClean="0"/>
              <a:t> to </a:t>
            </a:r>
            <a:r>
              <a:rPr lang="cs-CZ" sz="2400" b="1" dirty="0" smtClean="0"/>
              <a:t>walk</a:t>
            </a:r>
            <a:r>
              <a:rPr lang="cs-CZ" sz="24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Jack </a:t>
            </a:r>
            <a:r>
              <a:rPr lang="cs-CZ" sz="2400" dirty="0" smtClean="0"/>
              <a:t>is</a:t>
            </a:r>
            <a:r>
              <a:rPr lang="cs-CZ" sz="2400" dirty="0" smtClean="0"/>
              <a:t> </a:t>
            </a:r>
            <a:r>
              <a:rPr lang="cs-CZ" sz="2400" dirty="0" smtClean="0"/>
              <a:t>going</a:t>
            </a:r>
            <a:r>
              <a:rPr lang="cs-CZ" sz="2400" dirty="0" smtClean="0"/>
              <a:t> to London </a:t>
            </a:r>
            <a:r>
              <a:rPr lang="cs-CZ" sz="2400" dirty="0" smtClean="0"/>
              <a:t>next</a:t>
            </a:r>
            <a:r>
              <a:rPr lang="cs-CZ" sz="2400" dirty="0" smtClean="0"/>
              <a:t> </a:t>
            </a:r>
            <a:r>
              <a:rPr lang="cs-CZ" sz="2400" dirty="0" smtClean="0"/>
              <a:t>weekend</a:t>
            </a:r>
            <a:r>
              <a:rPr lang="cs-CZ" sz="2400" dirty="0" smtClean="0"/>
              <a:t>. He </a:t>
            </a:r>
            <a:r>
              <a:rPr lang="cs-CZ" sz="2400" b="1" dirty="0" smtClean="0"/>
              <a:t>is</a:t>
            </a:r>
            <a:r>
              <a:rPr lang="cs-CZ" sz="2400" b="1" dirty="0" smtClean="0"/>
              <a:t> </a:t>
            </a:r>
            <a:r>
              <a:rPr lang="cs-CZ" sz="2400" b="1" dirty="0" smtClean="0"/>
              <a:t>going</a:t>
            </a:r>
            <a:r>
              <a:rPr lang="cs-CZ" sz="2400" b="1" dirty="0" smtClean="0"/>
              <a:t> to </a:t>
            </a:r>
            <a:r>
              <a:rPr lang="cs-CZ" sz="2400" b="1" dirty="0" smtClean="0"/>
              <a:t>stay</a:t>
            </a:r>
            <a:r>
              <a:rPr lang="cs-CZ" sz="2400" b="1" dirty="0" smtClean="0"/>
              <a:t> </a:t>
            </a:r>
            <a:r>
              <a:rPr lang="cs-CZ" sz="2400" dirty="0" smtClean="0"/>
              <a:t>with</a:t>
            </a:r>
            <a:r>
              <a:rPr lang="cs-CZ" sz="2400" dirty="0" smtClean="0"/>
              <a:t> </a:t>
            </a:r>
            <a:r>
              <a:rPr lang="cs-CZ" sz="2400" dirty="0" smtClean="0"/>
              <a:t>some</a:t>
            </a:r>
            <a:r>
              <a:rPr lang="cs-CZ" sz="2400" dirty="0" smtClean="0"/>
              <a:t> </a:t>
            </a:r>
            <a:r>
              <a:rPr lang="cs-CZ" sz="2400" dirty="0" smtClean="0"/>
              <a:t>friends</a:t>
            </a:r>
            <a:r>
              <a:rPr lang="cs-CZ" sz="24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I‘m</a:t>
            </a:r>
            <a:r>
              <a:rPr lang="cs-CZ" sz="2400" dirty="0" smtClean="0"/>
              <a:t> </a:t>
            </a:r>
            <a:r>
              <a:rPr lang="cs-CZ" sz="2400" dirty="0" smtClean="0"/>
              <a:t>hungry</a:t>
            </a:r>
            <a:r>
              <a:rPr lang="cs-CZ" sz="2400" dirty="0" smtClean="0"/>
              <a:t>. </a:t>
            </a:r>
            <a:r>
              <a:rPr lang="cs-CZ" sz="2400" dirty="0" smtClean="0"/>
              <a:t>I‘</a:t>
            </a:r>
            <a:r>
              <a:rPr lang="cs-CZ" sz="2400" b="1" dirty="0" smtClean="0"/>
              <a:t>m</a:t>
            </a:r>
            <a:r>
              <a:rPr lang="cs-CZ" sz="2400" b="1" dirty="0" smtClean="0"/>
              <a:t> </a:t>
            </a:r>
            <a:r>
              <a:rPr lang="cs-CZ" sz="2400" b="1" dirty="0" smtClean="0"/>
              <a:t>going</a:t>
            </a:r>
            <a:r>
              <a:rPr lang="cs-CZ" sz="2400" b="1" dirty="0" smtClean="0"/>
              <a:t> to </a:t>
            </a:r>
            <a:r>
              <a:rPr lang="cs-CZ" sz="2400" b="1" dirty="0" smtClean="0"/>
              <a:t>eat</a:t>
            </a:r>
            <a:r>
              <a:rPr lang="cs-CZ" sz="2400" b="1" dirty="0" smtClean="0"/>
              <a:t> </a:t>
            </a:r>
            <a:r>
              <a:rPr lang="cs-CZ" sz="2400" dirty="0" smtClean="0"/>
              <a:t>this</a:t>
            </a:r>
            <a:r>
              <a:rPr lang="cs-CZ" sz="2400" dirty="0" smtClean="0"/>
              <a:t> </a:t>
            </a:r>
            <a:r>
              <a:rPr lang="cs-CZ" sz="2400" dirty="0" smtClean="0"/>
              <a:t>sandwich</a:t>
            </a:r>
            <a:r>
              <a:rPr lang="cs-CZ" sz="24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It‘s</a:t>
            </a:r>
            <a:r>
              <a:rPr lang="cs-CZ" sz="2400" dirty="0" smtClean="0"/>
              <a:t> </a:t>
            </a:r>
            <a:r>
              <a:rPr lang="cs-CZ" sz="2400" dirty="0" smtClean="0"/>
              <a:t>Richard‘s</a:t>
            </a:r>
            <a:r>
              <a:rPr lang="cs-CZ" sz="2400" dirty="0" smtClean="0"/>
              <a:t> </a:t>
            </a:r>
            <a:r>
              <a:rPr lang="cs-CZ" sz="2400" dirty="0" smtClean="0"/>
              <a:t>birthday</a:t>
            </a:r>
            <a:r>
              <a:rPr lang="cs-CZ" sz="2400" dirty="0" smtClean="0"/>
              <a:t> </a:t>
            </a:r>
            <a:r>
              <a:rPr lang="cs-CZ" sz="2400" dirty="0" smtClean="0"/>
              <a:t>next</a:t>
            </a:r>
            <a:r>
              <a:rPr lang="cs-CZ" sz="2400" dirty="0" smtClean="0"/>
              <a:t> </a:t>
            </a:r>
            <a:r>
              <a:rPr lang="cs-CZ" sz="2400" dirty="0" smtClean="0"/>
              <a:t>week</a:t>
            </a:r>
            <a:r>
              <a:rPr lang="cs-CZ" sz="2400" dirty="0" smtClean="0"/>
              <a:t>. </a:t>
            </a:r>
            <a:r>
              <a:rPr lang="cs-CZ" sz="2400" dirty="0" smtClean="0"/>
              <a:t>We</a:t>
            </a:r>
            <a:r>
              <a:rPr lang="cs-CZ" sz="2400" dirty="0" smtClean="0"/>
              <a:t> </a:t>
            </a:r>
            <a:r>
              <a:rPr lang="cs-CZ" sz="2400" b="1" dirty="0" smtClean="0"/>
              <a:t>are </a:t>
            </a:r>
            <a:r>
              <a:rPr lang="cs-CZ" sz="2400" b="1" dirty="0" smtClean="0"/>
              <a:t>going</a:t>
            </a:r>
            <a:r>
              <a:rPr lang="cs-CZ" sz="2400" b="1" dirty="0" smtClean="0"/>
              <a:t> to </a:t>
            </a:r>
            <a:r>
              <a:rPr lang="cs-CZ" sz="2400" b="1" dirty="0" smtClean="0"/>
              <a:t>give</a:t>
            </a:r>
            <a:r>
              <a:rPr lang="cs-CZ" sz="2400" b="1" dirty="0" smtClean="0"/>
              <a:t> </a:t>
            </a:r>
            <a:r>
              <a:rPr lang="cs-CZ" sz="2400" dirty="0" smtClean="0"/>
              <a:t>him</a:t>
            </a:r>
            <a:endParaRPr lang="cs-CZ" sz="2400" dirty="0"/>
          </a:p>
          <a:p>
            <a:r>
              <a:rPr lang="cs-CZ" sz="2400" dirty="0" smtClean="0"/>
              <a:t>       a </a:t>
            </a:r>
            <a:r>
              <a:rPr lang="cs-CZ" sz="2400" dirty="0" smtClean="0"/>
              <a:t>present</a:t>
            </a:r>
            <a:r>
              <a:rPr lang="cs-CZ" sz="24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There‘s</a:t>
            </a:r>
            <a:r>
              <a:rPr lang="cs-CZ" sz="2400" dirty="0" smtClean="0"/>
              <a:t> a </a:t>
            </a:r>
            <a:r>
              <a:rPr lang="cs-CZ" sz="2400" dirty="0" smtClean="0"/>
              <a:t>good</a:t>
            </a:r>
            <a:r>
              <a:rPr lang="cs-CZ" sz="2400" dirty="0" smtClean="0"/>
              <a:t> film on TV </a:t>
            </a:r>
            <a:r>
              <a:rPr lang="cs-CZ" sz="2400" dirty="0" smtClean="0"/>
              <a:t>this</a:t>
            </a:r>
            <a:r>
              <a:rPr lang="cs-CZ" sz="2400" dirty="0" smtClean="0"/>
              <a:t> </a:t>
            </a:r>
            <a:r>
              <a:rPr lang="cs-CZ" sz="2400" dirty="0" smtClean="0"/>
              <a:t>evening</a:t>
            </a:r>
            <a:r>
              <a:rPr lang="cs-CZ" sz="2400" dirty="0" smtClean="0"/>
              <a:t>. </a:t>
            </a:r>
            <a:r>
              <a:rPr lang="cs-CZ" sz="2400" b="1" dirty="0" smtClean="0"/>
              <a:t>Are</a:t>
            </a:r>
            <a:r>
              <a:rPr lang="cs-CZ" sz="2400" dirty="0" smtClean="0"/>
              <a:t> </a:t>
            </a:r>
            <a:r>
              <a:rPr lang="cs-CZ" sz="2400" dirty="0" smtClean="0"/>
              <a:t>you</a:t>
            </a:r>
            <a:r>
              <a:rPr lang="cs-CZ" sz="2400" b="1" dirty="0" smtClean="0"/>
              <a:t> </a:t>
            </a:r>
            <a:r>
              <a:rPr lang="cs-CZ" sz="2400" b="1" dirty="0" smtClean="0"/>
              <a:t>going</a:t>
            </a:r>
            <a:r>
              <a:rPr lang="cs-CZ" sz="2400" b="1" dirty="0" smtClean="0"/>
              <a:t> to </a:t>
            </a:r>
            <a:r>
              <a:rPr lang="cs-CZ" sz="2400" b="1" dirty="0" smtClean="0"/>
              <a:t>watch</a:t>
            </a:r>
            <a:r>
              <a:rPr lang="cs-CZ" sz="2400" b="1" dirty="0" smtClean="0"/>
              <a:t> </a:t>
            </a:r>
            <a:r>
              <a:rPr lang="cs-CZ" sz="2400" dirty="0" smtClean="0"/>
              <a:t>it</a:t>
            </a:r>
            <a:r>
              <a:rPr lang="cs-CZ" sz="24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What</a:t>
            </a:r>
            <a:r>
              <a:rPr lang="cs-CZ" sz="2400" dirty="0" smtClean="0"/>
              <a:t> </a:t>
            </a:r>
            <a:r>
              <a:rPr lang="cs-CZ" sz="2400" b="1" dirty="0" smtClean="0"/>
              <a:t>is</a:t>
            </a:r>
            <a:r>
              <a:rPr lang="cs-CZ" sz="2400" b="1" dirty="0" smtClean="0"/>
              <a:t> </a:t>
            </a:r>
            <a:r>
              <a:rPr lang="cs-CZ" sz="2400" dirty="0" smtClean="0"/>
              <a:t>Ann</a:t>
            </a:r>
            <a:r>
              <a:rPr lang="cs-CZ" sz="2400" b="1" dirty="0" smtClean="0"/>
              <a:t> </a:t>
            </a:r>
            <a:r>
              <a:rPr lang="cs-CZ" sz="2400" b="1" dirty="0" smtClean="0"/>
              <a:t>going</a:t>
            </a:r>
            <a:r>
              <a:rPr lang="cs-CZ" sz="2400" b="1" dirty="0" smtClean="0"/>
              <a:t> to do </a:t>
            </a:r>
            <a:r>
              <a:rPr lang="cs-CZ" sz="2400" dirty="0" smtClean="0"/>
              <a:t>when</a:t>
            </a:r>
            <a:r>
              <a:rPr lang="cs-CZ" sz="2400" dirty="0" smtClean="0"/>
              <a:t> </a:t>
            </a:r>
            <a:r>
              <a:rPr lang="cs-CZ" sz="2400" dirty="0" smtClean="0"/>
              <a:t>she</a:t>
            </a:r>
            <a:r>
              <a:rPr lang="cs-CZ" sz="2400" dirty="0" smtClean="0"/>
              <a:t> </a:t>
            </a:r>
            <a:r>
              <a:rPr lang="cs-CZ" sz="2400" dirty="0" smtClean="0"/>
              <a:t>leaves</a:t>
            </a:r>
            <a:r>
              <a:rPr lang="cs-CZ" sz="2400" dirty="0" smtClean="0"/>
              <a:t> </a:t>
            </a:r>
            <a:r>
              <a:rPr lang="cs-CZ" sz="2400" dirty="0" smtClean="0"/>
              <a:t>school</a:t>
            </a:r>
            <a:r>
              <a:rPr lang="cs-CZ" sz="24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My </a:t>
            </a:r>
            <a:r>
              <a:rPr lang="cs-CZ" sz="2400" dirty="0" smtClean="0"/>
              <a:t>hands</a:t>
            </a:r>
            <a:r>
              <a:rPr lang="cs-CZ" sz="2400" dirty="0" smtClean="0"/>
              <a:t> are </a:t>
            </a:r>
            <a:r>
              <a:rPr lang="cs-CZ" sz="2400" dirty="0" smtClean="0"/>
              <a:t>dirty</a:t>
            </a:r>
            <a:r>
              <a:rPr lang="cs-CZ" sz="2400" dirty="0" smtClean="0"/>
              <a:t>. I </a:t>
            </a:r>
            <a:r>
              <a:rPr lang="cs-CZ" sz="2400" b="1" dirty="0" smtClean="0"/>
              <a:t>am</a:t>
            </a:r>
            <a:r>
              <a:rPr lang="cs-CZ" sz="2400" b="1" dirty="0" smtClean="0"/>
              <a:t> </a:t>
            </a:r>
            <a:r>
              <a:rPr lang="cs-CZ" sz="2400" b="1" dirty="0" smtClean="0"/>
              <a:t>going</a:t>
            </a:r>
            <a:r>
              <a:rPr lang="cs-CZ" sz="2400" b="1" dirty="0" smtClean="0"/>
              <a:t> to </a:t>
            </a:r>
            <a:r>
              <a:rPr lang="cs-CZ" sz="2400" b="1" dirty="0" smtClean="0"/>
              <a:t>wash</a:t>
            </a:r>
            <a:r>
              <a:rPr lang="cs-CZ" sz="2400" b="1" dirty="0" smtClean="0"/>
              <a:t> </a:t>
            </a:r>
            <a:r>
              <a:rPr lang="cs-CZ" sz="2400" dirty="0" smtClean="0"/>
              <a:t>them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0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KEY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1830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014983"/>
            <a:ext cx="87129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1. </a:t>
            </a:r>
            <a:r>
              <a:rPr lang="en-US" sz="2000" dirty="0" smtClean="0"/>
              <a:t>Can </a:t>
            </a:r>
            <a:r>
              <a:rPr lang="en-US" sz="2000" dirty="0"/>
              <a:t>I borrow your </a:t>
            </a:r>
            <a:r>
              <a:rPr lang="cs-CZ" sz="2000" dirty="0" smtClean="0"/>
              <a:t>bike</a:t>
            </a:r>
            <a:r>
              <a:rPr lang="en-US" sz="2000" dirty="0" smtClean="0"/>
              <a:t>? ________</a:t>
            </a:r>
            <a:r>
              <a:rPr lang="cs-CZ" sz="2000" dirty="0" smtClean="0"/>
              <a:t>___</a:t>
            </a:r>
            <a:r>
              <a:rPr lang="en-US" sz="2000" dirty="0" smtClean="0"/>
              <a:t> </a:t>
            </a:r>
            <a:r>
              <a:rPr lang="en-US" sz="2000" dirty="0"/>
              <a:t>by 10 o'clock, I promise.</a:t>
            </a:r>
          </a:p>
          <a:p>
            <a:r>
              <a:rPr lang="cs-CZ" sz="2000" dirty="0" smtClean="0"/>
              <a:t>     </a:t>
            </a:r>
            <a:r>
              <a:rPr lang="en-US" sz="2000" dirty="0" smtClean="0"/>
              <a:t>I'll </a:t>
            </a:r>
            <a:r>
              <a:rPr lang="en-US" sz="2000" dirty="0"/>
              <a:t>be back </a:t>
            </a:r>
            <a:endParaRPr lang="cs-CZ" sz="2000" dirty="0" smtClean="0"/>
          </a:p>
          <a:p>
            <a:r>
              <a:rPr lang="cs-CZ" sz="2000" dirty="0" smtClean="0"/>
              <a:t>     </a:t>
            </a:r>
            <a:r>
              <a:rPr lang="en-US" sz="2000" dirty="0" smtClean="0"/>
              <a:t>I'm </a:t>
            </a:r>
            <a:r>
              <a:rPr lang="en-US" sz="2000" dirty="0"/>
              <a:t>going to be back </a:t>
            </a:r>
          </a:p>
          <a:p>
            <a:r>
              <a:rPr lang="cs-CZ" sz="2000" dirty="0" smtClean="0"/>
              <a:t>2. </a:t>
            </a:r>
            <a:r>
              <a:rPr lang="en-US" sz="2000" dirty="0" smtClean="0"/>
              <a:t>Can </a:t>
            </a:r>
            <a:r>
              <a:rPr lang="en-US" sz="2000" dirty="0"/>
              <a:t>I help </a:t>
            </a:r>
            <a:r>
              <a:rPr lang="en-US" sz="2000" dirty="0" smtClean="0"/>
              <a:t>you</a:t>
            </a:r>
            <a:r>
              <a:rPr lang="cs-CZ" sz="2000" dirty="0"/>
              <a:t>?</a:t>
            </a:r>
            <a:r>
              <a:rPr lang="en-US" sz="2000" dirty="0"/>
              <a:t> – Yes, ________ a coffee and a tuna sandwich.</a:t>
            </a:r>
          </a:p>
          <a:p>
            <a:r>
              <a:rPr lang="cs-CZ" sz="2000" dirty="0" smtClean="0"/>
              <a:t>     </a:t>
            </a:r>
            <a:r>
              <a:rPr lang="en-US" sz="2000" dirty="0" smtClean="0"/>
              <a:t>I'll </a:t>
            </a:r>
            <a:r>
              <a:rPr lang="en-US" sz="2000" dirty="0"/>
              <a:t>have </a:t>
            </a:r>
            <a:endParaRPr lang="cs-CZ" sz="2000" dirty="0" smtClean="0"/>
          </a:p>
          <a:p>
            <a:r>
              <a:rPr lang="cs-CZ" sz="2000" dirty="0" smtClean="0"/>
              <a:t>     </a:t>
            </a:r>
            <a:r>
              <a:rPr lang="en-US" sz="2000" dirty="0" smtClean="0"/>
              <a:t>I'm </a:t>
            </a:r>
            <a:r>
              <a:rPr lang="en-US" sz="2000" dirty="0"/>
              <a:t>going to have </a:t>
            </a:r>
          </a:p>
          <a:p>
            <a:r>
              <a:rPr lang="cs-CZ" sz="2000" dirty="0" smtClean="0"/>
              <a:t>3. </a:t>
            </a:r>
            <a:r>
              <a:rPr lang="en-US" sz="2000" dirty="0" smtClean="0"/>
              <a:t>Do </a:t>
            </a:r>
            <a:r>
              <a:rPr lang="en-US" sz="2000" dirty="0"/>
              <a:t>you know about Claire? </a:t>
            </a:r>
            <a:r>
              <a:rPr lang="en-US" sz="2000" dirty="0" smtClean="0"/>
              <a:t>________</a:t>
            </a:r>
            <a:r>
              <a:rPr lang="cs-CZ" sz="2000" dirty="0" smtClean="0"/>
              <a:t>___________</a:t>
            </a:r>
            <a:r>
              <a:rPr lang="en-US" sz="2000" dirty="0" smtClean="0"/>
              <a:t> </a:t>
            </a:r>
            <a:r>
              <a:rPr lang="en-US" sz="2000" dirty="0"/>
              <a:t>a baby!</a:t>
            </a:r>
          </a:p>
          <a:p>
            <a:r>
              <a:rPr lang="cs-CZ" sz="2000" dirty="0" smtClean="0"/>
              <a:t>    </a:t>
            </a:r>
            <a:r>
              <a:rPr lang="en-US" sz="2000" dirty="0" smtClean="0"/>
              <a:t>She'll </a:t>
            </a:r>
            <a:r>
              <a:rPr lang="en-US" sz="2000" dirty="0"/>
              <a:t>have </a:t>
            </a:r>
            <a:endParaRPr lang="cs-CZ" sz="2000" dirty="0" smtClean="0"/>
          </a:p>
          <a:p>
            <a:r>
              <a:rPr lang="cs-CZ" sz="2000" dirty="0" smtClean="0"/>
              <a:t>    </a:t>
            </a:r>
            <a:r>
              <a:rPr lang="en-US" sz="2000" dirty="0" smtClean="0"/>
              <a:t>She's</a:t>
            </a:r>
            <a:r>
              <a:rPr lang="en-US" sz="2000" dirty="0"/>
              <a:t> going to have </a:t>
            </a:r>
          </a:p>
          <a:p>
            <a:r>
              <a:rPr lang="cs-CZ" sz="2000" dirty="0" smtClean="0"/>
              <a:t>4. </a:t>
            </a:r>
            <a:r>
              <a:rPr lang="en-US" sz="2000" dirty="0" smtClean="0"/>
              <a:t>“I'm </a:t>
            </a:r>
            <a:r>
              <a:rPr lang="en-US" sz="2000" dirty="0"/>
              <a:t>really tired.” – “________ you home if you want.”</a:t>
            </a:r>
          </a:p>
          <a:p>
            <a:r>
              <a:rPr lang="cs-CZ" sz="2000" dirty="0" smtClean="0"/>
              <a:t>     </a:t>
            </a:r>
            <a:r>
              <a:rPr lang="en-US" sz="2000" dirty="0" smtClean="0"/>
              <a:t>I'll </a:t>
            </a:r>
            <a:r>
              <a:rPr lang="en-US" sz="2000" dirty="0"/>
              <a:t>take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  </a:t>
            </a:r>
            <a:r>
              <a:rPr lang="en-US" sz="2000" dirty="0" smtClean="0"/>
              <a:t>I'm </a:t>
            </a:r>
            <a:r>
              <a:rPr lang="en-US" sz="2000" dirty="0"/>
              <a:t>going to take </a:t>
            </a:r>
          </a:p>
          <a:p>
            <a:r>
              <a:rPr lang="cs-CZ" sz="2000" dirty="0" smtClean="0"/>
              <a:t>5. </a:t>
            </a:r>
            <a:r>
              <a:rPr lang="en-US" sz="2000" dirty="0" smtClean="0"/>
              <a:t>He's</a:t>
            </a:r>
            <a:r>
              <a:rPr lang="en-US" sz="2000" dirty="0"/>
              <a:t> got a new job in Boston, so </a:t>
            </a:r>
            <a:r>
              <a:rPr lang="en-US" sz="2000" dirty="0" smtClean="0"/>
              <a:t>________</a:t>
            </a:r>
            <a:r>
              <a:rPr lang="cs-CZ" sz="2000" dirty="0" smtClean="0"/>
              <a:t>_____________</a:t>
            </a:r>
            <a:r>
              <a:rPr lang="en-US" sz="2000" dirty="0" smtClean="0"/>
              <a:t> </a:t>
            </a:r>
            <a:r>
              <a:rPr lang="en-US" sz="2000" dirty="0"/>
              <a:t>there.</a:t>
            </a:r>
          </a:p>
          <a:p>
            <a:r>
              <a:rPr lang="cs-CZ" sz="2000" dirty="0" smtClean="0"/>
              <a:t>      </a:t>
            </a:r>
            <a:r>
              <a:rPr lang="en-US" sz="2000" dirty="0" smtClean="0"/>
              <a:t>he'll move</a:t>
            </a:r>
            <a:endParaRPr lang="cs-CZ" sz="2000" dirty="0" smtClean="0"/>
          </a:p>
          <a:p>
            <a:r>
              <a:rPr lang="cs-CZ" sz="2000" dirty="0" smtClean="0"/>
              <a:t>     </a:t>
            </a:r>
            <a:r>
              <a:rPr lang="en-US" sz="2000" dirty="0" smtClean="0"/>
              <a:t> he's going to move </a:t>
            </a:r>
          </a:p>
          <a:p>
            <a:r>
              <a:rPr lang="cs-CZ" sz="2000" dirty="0" smtClean="0"/>
              <a:t>6. </a:t>
            </a:r>
            <a:r>
              <a:rPr lang="en-US" sz="2000" dirty="0" smtClean="0"/>
              <a:t>What </a:t>
            </a:r>
            <a:r>
              <a:rPr lang="en-US" sz="2000" dirty="0"/>
              <a:t>are you doing tomorrow? – I don't know. I think </a:t>
            </a:r>
            <a:r>
              <a:rPr lang="en-US" sz="2000" dirty="0" smtClean="0"/>
              <a:t>________ </a:t>
            </a:r>
            <a:r>
              <a:rPr lang="en-US" sz="2000" dirty="0"/>
              <a:t>my parents.</a:t>
            </a:r>
          </a:p>
          <a:p>
            <a:r>
              <a:rPr lang="cs-CZ" sz="2000" dirty="0" smtClean="0"/>
              <a:t>     </a:t>
            </a:r>
            <a:r>
              <a:rPr lang="en-US" sz="2000" dirty="0" smtClean="0"/>
              <a:t>I'll </a:t>
            </a:r>
            <a:r>
              <a:rPr lang="en-US" sz="2000" dirty="0"/>
              <a:t>visit </a:t>
            </a:r>
            <a:endParaRPr lang="cs-CZ" sz="2000" dirty="0" smtClean="0"/>
          </a:p>
          <a:p>
            <a:r>
              <a:rPr lang="cs-CZ" sz="2000" dirty="0" smtClean="0"/>
              <a:t>     </a:t>
            </a:r>
            <a:r>
              <a:rPr lang="en-US" sz="2000" dirty="0" smtClean="0"/>
              <a:t>I'm </a:t>
            </a:r>
            <a:r>
              <a:rPr lang="en-US" sz="2000" dirty="0"/>
              <a:t>going to visit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39552" y="116632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going</a:t>
            </a:r>
            <a:r>
              <a:rPr lang="cs-CZ" sz="2800" dirty="0" smtClean="0"/>
              <a:t> to   x   </a:t>
            </a:r>
            <a:r>
              <a:rPr lang="cs-CZ" sz="2800" dirty="0" smtClean="0"/>
              <a:t>will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36296" y="5915187"/>
            <a:ext cx="1432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7431513" y="6284519"/>
            <a:ext cx="1388959" cy="5161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NEXT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52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48 3.7037E-6 L 0.28976 -0.057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03" y="-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01227 L 0.24827 -0.0541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6 -0.01135 L 0.32813 -0.096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26" y="-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23628 -0.05232 " pathEditMode="relative" ptsTypes="AA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2.59259E-6 L 0.38593 -0.09444 " pathEditMode="relative" ptsTypes="AA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00046 L 0.63004 -0.05182 " pathEditMode="relative" ptsTypes="AA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6632"/>
            <a:ext cx="8820472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7. </a:t>
            </a:r>
            <a:r>
              <a:rPr lang="en-US" sz="2000" dirty="0" smtClean="0"/>
              <a:t>Ugh</a:t>
            </a:r>
            <a:r>
              <a:rPr lang="en-US" sz="2000" dirty="0"/>
              <a:t>, that food was terrible! I think </a:t>
            </a:r>
            <a:r>
              <a:rPr lang="en-US" sz="2000" dirty="0" smtClean="0"/>
              <a:t>________</a:t>
            </a:r>
            <a:r>
              <a:rPr lang="cs-CZ" sz="2000" dirty="0" smtClean="0"/>
              <a:t>________</a:t>
            </a:r>
            <a:r>
              <a:rPr lang="en-US" sz="2000" dirty="0" smtClean="0"/>
              <a:t> </a:t>
            </a:r>
            <a:r>
              <a:rPr lang="en-US" sz="2000" dirty="0"/>
              <a:t>sick!</a:t>
            </a:r>
          </a:p>
          <a:p>
            <a:r>
              <a:rPr lang="cs-CZ" sz="2000" dirty="0" smtClean="0"/>
              <a:t>      </a:t>
            </a:r>
            <a:r>
              <a:rPr lang="en-US" sz="2000" dirty="0" smtClean="0"/>
              <a:t>I'll be</a:t>
            </a:r>
            <a:endParaRPr lang="cs-CZ" sz="2000" dirty="0" smtClean="0"/>
          </a:p>
          <a:p>
            <a:r>
              <a:rPr lang="en-US" sz="2000" dirty="0" smtClean="0"/>
              <a:t> </a:t>
            </a:r>
            <a:r>
              <a:rPr lang="cs-CZ" sz="2000" dirty="0" smtClean="0"/>
              <a:t>     </a:t>
            </a:r>
            <a:r>
              <a:rPr lang="en-US" sz="2000" dirty="0" smtClean="0"/>
              <a:t>I'm </a:t>
            </a:r>
            <a:r>
              <a:rPr lang="en-US" sz="2000" dirty="0"/>
              <a:t>going to be </a:t>
            </a:r>
          </a:p>
          <a:p>
            <a:endParaRPr lang="cs-CZ" sz="2000" dirty="0" smtClean="0"/>
          </a:p>
          <a:p>
            <a:r>
              <a:rPr lang="cs-CZ" sz="2000" dirty="0" smtClean="0"/>
              <a:t>8. </a:t>
            </a:r>
            <a:r>
              <a:rPr lang="en-US" sz="2000" dirty="0" smtClean="0"/>
              <a:t>________</a:t>
            </a:r>
            <a:r>
              <a:rPr lang="cs-CZ" sz="2000" dirty="0" smtClean="0"/>
              <a:t>_____</a:t>
            </a:r>
            <a:r>
              <a:rPr lang="en-US" sz="2000" dirty="0" smtClean="0"/>
              <a:t> </a:t>
            </a:r>
            <a:r>
              <a:rPr lang="en-US" sz="2000" dirty="0"/>
              <a:t>new strings for my guitar when you are in town? Thanks.</a:t>
            </a:r>
          </a:p>
          <a:p>
            <a:r>
              <a:rPr lang="cs-CZ" sz="2000" dirty="0" smtClean="0"/>
              <a:t>      </a:t>
            </a:r>
            <a:r>
              <a:rPr lang="en-US" sz="2000" dirty="0" smtClean="0"/>
              <a:t>Are </a:t>
            </a:r>
            <a:r>
              <a:rPr lang="en-US" sz="2000" dirty="0"/>
              <a:t>you going to </a:t>
            </a:r>
            <a:r>
              <a:rPr lang="en-US" sz="2000" dirty="0" smtClean="0"/>
              <a:t>buy</a:t>
            </a:r>
            <a:endParaRPr lang="cs-CZ" sz="2000" dirty="0" smtClean="0"/>
          </a:p>
          <a:p>
            <a:r>
              <a:rPr lang="en-US" sz="2000" dirty="0" smtClean="0"/>
              <a:t> </a:t>
            </a:r>
            <a:r>
              <a:rPr lang="cs-CZ" sz="2000" dirty="0" smtClean="0"/>
              <a:t>     </a:t>
            </a:r>
            <a:r>
              <a:rPr lang="en-US" sz="2000" dirty="0" smtClean="0"/>
              <a:t>Will </a:t>
            </a:r>
            <a:r>
              <a:rPr lang="en-US" sz="2000" dirty="0"/>
              <a:t>you buy </a:t>
            </a:r>
          </a:p>
          <a:p>
            <a:r>
              <a:rPr lang="cs-CZ" sz="2000" dirty="0" smtClean="0"/>
              <a:t>9. </a:t>
            </a:r>
            <a:r>
              <a:rPr lang="en-US" sz="2000" dirty="0" smtClean="0"/>
              <a:t>Don't </a:t>
            </a:r>
            <a:r>
              <a:rPr lang="en-US" sz="2000" dirty="0"/>
              <a:t>go out now. </a:t>
            </a:r>
            <a:r>
              <a:rPr lang="en-US" sz="2000" dirty="0" smtClean="0"/>
              <a:t>________</a:t>
            </a:r>
            <a:r>
              <a:rPr lang="cs-CZ" sz="2000" dirty="0" smtClean="0"/>
              <a:t>____________</a:t>
            </a:r>
            <a:r>
              <a:rPr lang="en-US" sz="2000" dirty="0" smtClean="0"/>
              <a:t> </a:t>
            </a:r>
            <a:r>
              <a:rPr lang="en-US" sz="2000" dirty="0"/>
              <a:t>a thunderstorm. I've just heard it on the radio.</a:t>
            </a:r>
          </a:p>
          <a:p>
            <a:r>
              <a:rPr lang="cs-CZ" sz="2000" dirty="0" smtClean="0"/>
              <a:t>      </a:t>
            </a:r>
            <a:r>
              <a:rPr lang="en-US" sz="2000" dirty="0" smtClean="0"/>
              <a:t>There'll be </a:t>
            </a:r>
            <a:endParaRPr lang="cs-CZ" sz="2000" dirty="0" smtClean="0"/>
          </a:p>
          <a:p>
            <a:r>
              <a:rPr lang="cs-CZ" sz="2000" dirty="0" smtClean="0"/>
              <a:t>      </a:t>
            </a:r>
            <a:r>
              <a:rPr lang="en-US" sz="2000" dirty="0" smtClean="0"/>
              <a:t>There's</a:t>
            </a:r>
            <a:r>
              <a:rPr lang="en-US" sz="2000" dirty="0"/>
              <a:t> going to be </a:t>
            </a:r>
          </a:p>
          <a:p>
            <a:r>
              <a:rPr lang="cs-CZ" sz="2000" dirty="0" smtClean="0"/>
              <a:t>10 .</a:t>
            </a:r>
            <a:r>
              <a:rPr lang="en-US" sz="2000" dirty="0" smtClean="0"/>
              <a:t>I</a:t>
            </a:r>
            <a:r>
              <a:rPr lang="en-US" sz="2000" dirty="0"/>
              <a:t> don't think that </a:t>
            </a:r>
            <a:r>
              <a:rPr lang="en-US" sz="2000" dirty="0" smtClean="0"/>
              <a:t>________</a:t>
            </a:r>
            <a:r>
              <a:rPr lang="cs-CZ" sz="2000" dirty="0" smtClean="0"/>
              <a:t>___________</a:t>
            </a:r>
            <a:r>
              <a:rPr lang="en-US" sz="2000" dirty="0" smtClean="0"/>
              <a:t> </a:t>
            </a:r>
            <a:r>
              <a:rPr lang="en-US" sz="2000" dirty="0"/>
              <a:t>on Mars.</a:t>
            </a:r>
          </a:p>
          <a:p>
            <a:r>
              <a:rPr lang="cs-CZ" sz="2000" dirty="0" smtClean="0"/>
              <a:t>       </a:t>
            </a:r>
            <a:r>
              <a:rPr lang="en-US" sz="2000" dirty="0" smtClean="0"/>
              <a:t>people </a:t>
            </a:r>
            <a:r>
              <a:rPr lang="en-US" sz="2000" dirty="0"/>
              <a:t>are ever going to live </a:t>
            </a:r>
            <a:endParaRPr lang="cs-CZ" sz="2000" dirty="0" smtClean="0"/>
          </a:p>
          <a:p>
            <a:r>
              <a:rPr lang="cs-CZ" sz="2000" dirty="0" smtClean="0"/>
              <a:t>       </a:t>
            </a:r>
            <a:r>
              <a:rPr lang="en-US" sz="2000" dirty="0" smtClean="0"/>
              <a:t>people </a:t>
            </a:r>
            <a:r>
              <a:rPr lang="en-US" sz="2000" dirty="0"/>
              <a:t>will ever </a:t>
            </a:r>
            <a:r>
              <a:rPr lang="en-US" sz="2000" dirty="0" smtClean="0"/>
              <a:t>live 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11. </a:t>
            </a:r>
            <a:r>
              <a:rPr lang="en-US" sz="2000" dirty="0"/>
              <a:t>________</a:t>
            </a:r>
            <a:r>
              <a:rPr lang="cs-CZ" sz="2000" dirty="0" smtClean="0"/>
              <a:t>_________</a:t>
            </a:r>
            <a:r>
              <a:rPr lang="en-US" sz="2000" dirty="0" smtClean="0"/>
              <a:t> </a:t>
            </a:r>
            <a:r>
              <a:rPr lang="en-US" sz="2000" dirty="0"/>
              <a:t>the phone please? I'm busy right now.</a:t>
            </a:r>
          </a:p>
          <a:p>
            <a:r>
              <a:rPr lang="cs-CZ" sz="2000" dirty="0"/>
              <a:t>      </a:t>
            </a:r>
            <a:r>
              <a:rPr lang="en-US" sz="2000" dirty="0"/>
              <a:t> Are you going to </a:t>
            </a:r>
            <a:r>
              <a:rPr lang="en-US" sz="2000" dirty="0" smtClean="0"/>
              <a:t>answer </a:t>
            </a:r>
            <a:endParaRPr lang="cs-CZ" sz="2000" dirty="0"/>
          </a:p>
          <a:p>
            <a:r>
              <a:rPr lang="cs-CZ" sz="2000" dirty="0"/>
              <a:t>       </a:t>
            </a:r>
            <a:r>
              <a:rPr lang="en-US" sz="2000" dirty="0"/>
              <a:t>Will you answer  </a:t>
            </a:r>
          </a:p>
          <a:p>
            <a:r>
              <a:rPr lang="cs-CZ" sz="2000" dirty="0" smtClean="0"/>
              <a:t>12. </a:t>
            </a:r>
            <a:r>
              <a:rPr lang="en-US" sz="2000" dirty="0" smtClean="0"/>
              <a:t>It ________</a:t>
            </a:r>
            <a:r>
              <a:rPr lang="cs-CZ" sz="2000" dirty="0" smtClean="0"/>
              <a:t>______</a:t>
            </a:r>
            <a:r>
              <a:rPr lang="en-US" sz="2000" dirty="0" smtClean="0"/>
              <a:t> </a:t>
            </a:r>
            <a:r>
              <a:rPr lang="en-US" sz="2000" dirty="0"/>
              <a:t>spring soon. Look at those trees.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</a:t>
            </a:r>
            <a:r>
              <a:rPr lang="en-US" sz="2000" dirty="0" smtClean="0"/>
              <a:t> </a:t>
            </a:r>
            <a:r>
              <a:rPr lang="en-US" sz="2000" dirty="0"/>
              <a:t>is going to </a:t>
            </a:r>
            <a:r>
              <a:rPr lang="en-US" sz="2000" dirty="0" smtClean="0"/>
              <a:t>be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     </a:t>
            </a:r>
            <a:r>
              <a:rPr lang="en-US" sz="2000" dirty="0" smtClean="0"/>
              <a:t> </a:t>
            </a:r>
            <a:r>
              <a:rPr lang="en-US" sz="2000" dirty="0"/>
              <a:t>will be </a:t>
            </a:r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7427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5 0.00556 L 0.40816 -0.099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33" y="-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5.55556E-7 -0.09444 " pathEditMode="relative" ptsTypes="AA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77778E-6 L 0.23628 -0.147 " pathEditMode="relative" ptsTypes="AA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21267 -0.1051 " pathEditMode="relative" ptsTypes="AA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046 L 0.00799 -0.1046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32 -0.00162 L 0.02743 -0.0541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539750" y="549275"/>
            <a:ext cx="2136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chemeClr val="accent1"/>
                </a:solidFill>
                <a:cs typeface="Arial" charset="0"/>
              </a:rPr>
              <a:t>Použité zdroje</a:t>
            </a:r>
          </a:p>
          <a:p>
            <a:pPr eaLnBrk="1" hangingPunct="1"/>
            <a:endParaRPr lang="cs-CZ" sz="2400" b="1" dirty="0">
              <a:cs typeface="Arial" charset="0"/>
            </a:endParaRP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611188" y="1268413"/>
            <a:ext cx="6985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400" dirty="0"/>
          </a:p>
          <a:p>
            <a:pPr eaLnBrk="1" hangingPunct="1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188" y="1683911"/>
            <a:ext cx="79212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HUTCHINSON</a:t>
            </a:r>
            <a:r>
              <a:rPr lang="cs-CZ" dirty="0"/>
              <a:t>, Tom; EDWARDS, Lynda. </a:t>
            </a:r>
            <a:r>
              <a:rPr lang="cs-CZ" i="1" dirty="0"/>
              <a:t>Project 3</a:t>
            </a:r>
            <a:r>
              <a:rPr lang="cs-CZ" dirty="0"/>
              <a:t>. Oxford: Oxford University Press, 2008, ISBN 978-0-19-476416-2.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r>
              <a:rPr lang="cs-CZ" dirty="0"/>
              <a:t>VÍT, Marek. </a:t>
            </a:r>
            <a:r>
              <a:rPr lang="cs-CZ" i="1" dirty="0"/>
              <a:t>Budoucí čas</a:t>
            </a:r>
            <a:r>
              <a:rPr lang="cs-CZ" dirty="0"/>
              <a:t> [online]. [cit. 14.11.2013]. Dostupný na WWW: </a:t>
            </a:r>
            <a:r>
              <a:rPr lang="cs-CZ" dirty="0" smtClean="0"/>
              <a:t>www.helpforenglish.cz</a:t>
            </a:r>
          </a:p>
          <a:p>
            <a:endParaRPr lang="cs-CZ" dirty="0"/>
          </a:p>
          <a:p>
            <a:r>
              <a:rPr lang="cs-CZ" dirty="0"/>
              <a:t>VÍT, Marek. </a:t>
            </a:r>
            <a:r>
              <a:rPr lang="cs-CZ" i="1" dirty="0"/>
              <a:t>Cvičení: WILL x GOING TO</a:t>
            </a:r>
            <a:r>
              <a:rPr lang="cs-CZ" dirty="0"/>
              <a:t> [online]. [cit. 23.11.2013]. Dostupný na WWW: http://www.helpforenglish.cz/article/2007053101-cviceni-will-x-going-to </a:t>
            </a:r>
            <a:endParaRPr lang="cs-CZ" dirty="0" smtClean="0"/>
          </a:p>
          <a:p>
            <a:endParaRPr lang="cs-CZ" dirty="0">
              <a:solidFill>
                <a:schemeClr val="accent1"/>
              </a:solidFill>
            </a:endParaRPr>
          </a:p>
          <a:p>
            <a:r>
              <a:rPr lang="cs-CZ" dirty="0" smtClean="0"/>
              <a:t>Obrázky : Galerie </a:t>
            </a:r>
            <a:r>
              <a:rPr lang="cs-CZ" dirty="0"/>
              <a:t>Microsoft Office – klipart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890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1218</TotalTime>
  <Words>667</Words>
  <Application>Microsoft Office PowerPoint</Application>
  <PresentationFormat>Předvádění na obrazovce (4:3)</PresentationFormat>
  <Paragraphs>121</Paragraphs>
  <Slides>12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zemepis</dc:creator>
  <cp:lastModifiedBy>Šeneková Irena</cp:lastModifiedBy>
  <cp:revision>151</cp:revision>
  <dcterms:created xsi:type="dcterms:W3CDTF">2011-03-10T08:17:49Z</dcterms:created>
  <dcterms:modified xsi:type="dcterms:W3CDTF">2013-11-25T09:34:04Z</dcterms:modified>
</cp:coreProperties>
</file>