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11"/>
  </p:notesMasterIdLst>
  <p:sldIdLst>
    <p:sldId id="256" r:id="rId2"/>
    <p:sldId id="269" r:id="rId3"/>
    <p:sldId id="257" r:id="rId4"/>
    <p:sldId id="258" r:id="rId5"/>
    <p:sldId id="270" r:id="rId6"/>
    <p:sldId id="260" r:id="rId7"/>
    <p:sldId id="261" r:id="rId8"/>
    <p:sldId id="271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95" autoAdjust="0"/>
  </p:normalViewPr>
  <p:slideViewPr>
    <p:cSldViewPr>
      <p:cViewPr>
        <p:scale>
          <a:sx n="80" d="100"/>
          <a:sy n="80" d="100"/>
        </p:scale>
        <p:origin x="-1086" y="4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06531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3/3a/NUTS_CZ-Regio.pn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3/3a/NUTS_CZ-Regio.pn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214554"/>
            <a:ext cx="8229502" cy="4357718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21" name="Obdélník 20"/>
          <p:cNvSpPr/>
          <p:nvPr/>
        </p:nvSpPr>
        <p:spPr>
          <a:xfrm>
            <a:off x="844094" y="3038485"/>
            <a:ext cx="68575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VY_32_INOVACE_25_20_Z7_Skála</a:t>
            </a:r>
            <a:endParaRPr lang="cs-CZ" sz="2800" dirty="0"/>
          </a:p>
        </p:txBody>
      </p:sp>
      <p:sp>
        <p:nvSpPr>
          <p:cNvPr id="22" name="Obdélník 21"/>
          <p:cNvSpPr/>
          <p:nvPr/>
        </p:nvSpPr>
        <p:spPr>
          <a:xfrm>
            <a:off x="870289" y="2552432"/>
            <a:ext cx="39155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</a:t>
            </a:r>
            <a:r>
              <a:rPr lang="cs-CZ" sz="2800" dirty="0" smtClean="0"/>
              <a:t>Mgr. Aleš Skála</a:t>
            </a:r>
            <a:endParaRPr lang="cs-CZ" sz="2800" dirty="0"/>
          </a:p>
        </p:txBody>
      </p:sp>
      <p:sp>
        <p:nvSpPr>
          <p:cNvPr id="23" name="Obdélník 22"/>
          <p:cNvSpPr/>
          <p:nvPr/>
        </p:nvSpPr>
        <p:spPr>
          <a:xfrm>
            <a:off x="868130" y="3561705"/>
            <a:ext cx="451610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Česko – Test regiony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14348" y="248538"/>
            <a:ext cx="8230304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</a:t>
            </a:r>
            <a:r>
              <a:rPr lang="cs-CZ" sz="1600" dirty="0" smtClean="0"/>
              <a:t>oblast: Člověk a příroda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25" name="Obdélník 24"/>
          <p:cNvSpPr/>
          <p:nvPr/>
        </p:nvSpPr>
        <p:spPr>
          <a:xfrm>
            <a:off x="844094" y="4072225"/>
            <a:ext cx="44898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Test na </a:t>
            </a:r>
            <a:r>
              <a:rPr lang="cs-CZ" sz="2800" dirty="0" smtClean="0"/>
              <a:t>regiony ČR</a:t>
            </a:r>
            <a:endParaRPr lang="cs-CZ" sz="28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47290" cy="2219138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sz="2000" dirty="0" smtClean="0"/>
              <a:t>V testu musí žáci dokázat své vědomosti </a:t>
            </a:r>
            <a:r>
              <a:rPr lang="cs-CZ" sz="2000" dirty="0" smtClean="0"/>
              <a:t>z regionů ČR</a:t>
            </a:r>
          </a:p>
          <a:p>
            <a:endParaRPr lang="cs-CZ" sz="2000" dirty="0" smtClean="0"/>
          </a:p>
          <a:p>
            <a:r>
              <a:rPr lang="cs-CZ" sz="2000" dirty="0" smtClean="0"/>
              <a:t>Ze slepé mapy poznávají umístění jednotlivých </a:t>
            </a:r>
            <a:r>
              <a:rPr lang="cs-CZ" sz="2000" dirty="0" smtClean="0"/>
              <a:t>NUTS</a:t>
            </a:r>
            <a:r>
              <a:rPr lang="cs-CZ" sz="2000" dirty="0"/>
              <a:t> </a:t>
            </a:r>
            <a:r>
              <a:rPr lang="cs-CZ" sz="2000" dirty="0" smtClean="0"/>
              <a:t>2 regionů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 smtClean="0"/>
              <a:t>Své znalosti si mohou zpětně ověřit v řešení testu</a:t>
            </a:r>
          </a:p>
          <a:p>
            <a:endParaRPr lang="cs-CZ" sz="2000" dirty="0"/>
          </a:p>
          <a:p>
            <a:r>
              <a:rPr lang="cs-CZ" sz="2000" dirty="0" smtClean="0"/>
              <a:t>Test je určen pro žáky 7. ročníku a pro interaktivní tabuli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Test – 1. část</a:t>
            </a:r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14282" y="2143116"/>
            <a:ext cx="7858180" cy="71438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9600" dirty="0" smtClean="0"/>
              <a:t>1. Hospodářství </a:t>
            </a:r>
            <a:r>
              <a:rPr lang="cs-CZ" sz="9600" dirty="0" smtClean="0"/>
              <a:t>Jihovýchodu ČR.</a:t>
            </a:r>
            <a:endParaRPr lang="cs-CZ" sz="9600" dirty="0" smtClean="0"/>
          </a:p>
          <a:p>
            <a:pPr>
              <a:buNone/>
            </a:pPr>
            <a:endParaRPr lang="cs-CZ" sz="96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1357298"/>
            <a:ext cx="8143932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-Otázky 1. části - odpovězte písemně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2844" y="3857628"/>
            <a:ext cx="66437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3. </a:t>
            </a:r>
            <a:r>
              <a:rPr lang="cs-CZ" sz="2400" dirty="0" smtClean="0"/>
              <a:t>Kolik obyvatel má Praha, kolik obyvatel má ČR a kolik regionů NUTS2 má ČR?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4282" y="4786322"/>
            <a:ext cx="67866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</a:t>
            </a:r>
            <a:r>
              <a:rPr lang="cs-CZ" sz="2400" dirty="0" smtClean="0"/>
              <a:t>Vyjmenujte alespoň 6 památek ČR, které jsou zapsány v UNESCO?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3031175"/>
            <a:ext cx="76438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</a:t>
            </a:r>
            <a:r>
              <a:rPr lang="cs-CZ" sz="2400" dirty="0" smtClean="0"/>
              <a:t>Jaké menšiny se nacházejí v Praze?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uiExpand="1" build="p"/>
      <p:bldP spid="9" grpId="1" animBg="1"/>
      <p:bldP spid="11" grpId="0"/>
      <p:bldP spid="15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Soubor:NUTS CZ-Regio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226" y="1945115"/>
            <a:ext cx="7620000" cy="4362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Test – 2. část 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73952" y="1124744"/>
            <a:ext cx="6022384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- v 2. části testu poznejte </a:t>
            </a:r>
            <a:r>
              <a:rPr lang="cs-CZ" sz="2400" i="1" dirty="0" smtClean="0">
                <a:solidFill>
                  <a:schemeClr val="bg1"/>
                </a:solidFill>
              </a:rPr>
              <a:t>regiony ČR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979712" y="2919393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151532" y="4725144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372200" y="4221088"/>
            <a:ext cx="285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076056" y="3104059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3" name="Čárový popisek 1 32"/>
          <p:cNvSpPr/>
          <p:nvPr/>
        </p:nvSpPr>
        <p:spPr>
          <a:xfrm>
            <a:off x="8071912" y="3727361"/>
            <a:ext cx="428628" cy="214314"/>
          </a:xfrm>
          <a:prstGeom prst="borderCallout1">
            <a:avLst>
              <a:gd name="adj1" fmla="val 18750"/>
              <a:gd name="adj2" fmla="val -8333"/>
              <a:gd name="adj3" fmla="val 94966"/>
              <a:gd name="adj4" fmla="val -152305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4" name="Čárový popisek 1 33"/>
          <p:cNvSpPr/>
          <p:nvPr/>
        </p:nvSpPr>
        <p:spPr>
          <a:xfrm>
            <a:off x="4431138" y="5876132"/>
            <a:ext cx="428628" cy="285752"/>
          </a:xfrm>
          <a:prstGeom prst="borderCallout1">
            <a:avLst>
              <a:gd name="adj1" fmla="val 97654"/>
              <a:gd name="adj2" fmla="val 93949"/>
              <a:gd name="adj3" fmla="val -75992"/>
              <a:gd name="adj4" fmla="val 212990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35" name="Čárový popisek 1 34"/>
          <p:cNvSpPr/>
          <p:nvPr/>
        </p:nvSpPr>
        <p:spPr>
          <a:xfrm>
            <a:off x="4216824" y="3104059"/>
            <a:ext cx="428628" cy="285752"/>
          </a:xfrm>
          <a:prstGeom prst="borderCallout1">
            <a:avLst>
              <a:gd name="adj1" fmla="val 205780"/>
              <a:gd name="adj2" fmla="val -198286"/>
              <a:gd name="adj3" fmla="val 92045"/>
              <a:gd name="adj4" fmla="val -3264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500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5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0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500"/>
                            </p:stCondLst>
                            <p:childTnLst>
                              <p:par>
                                <p:cTn id="3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8000"/>
                            </p:stCondLst>
                            <p:childTnLst>
                              <p:par>
                                <p:cTn id="3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8500"/>
                            </p:stCondLst>
                            <p:childTnLst>
                              <p:par>
                                <p:cTn id="4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9000"/>
                            </p:stCondLst>
                            <p:childTnLst>
                              <p:par>
                                <p:cTn id="4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22" grpId="0"/>
      <p:bldP spid="23" grpId="0"/>
      <p:bldP spid="24" grpId="0"/>
      <p:bldP spid="25" grpId="0"/>
      <p:bldP spid="33" grpId="0" animBg="1"/>
      <p:bldP spid="34" grpId="0" animBg="1"/>
      <p:bldP spid="3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Test – 3. část</a:t>
            </a:r>
            <a:endParaRPr lang="cs-CZ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4282" y="1357298"/>
            <a:ext cx="8143932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-Otázky 3. části – seřaďte dvojice, které patří k sobě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500034" y="2143116"/>
            <a:ext cx="3786214" cy="4395798"/>
          </a:xfrm>
        </p:spPr>
        <p:txBody>
          <a:bodyPr>
            <a:normAutofit/>
          </a:bodyPr>
          <a:lstStyle/>
          <a:p>
            <a:r>
              <a:rPr lang="cs-CZ" sz="4400" dirty="0" smtClean="0"/>
              <a:t>PERNÍK</a:t>
            </a:r>
            <a:endParaRPr lang="cs-CZ" sz="4400" dirty="0" smtClean="0"/>
          </a:p>
          <a:p>
            <a:r>
              <a:rPr lang="cs-CZ" sz="4400" dirty="0" smtClean="0"/>
              <a:t>ZNOVÍN</a:t>
            </a:r>
            <a:endParaRPr lang="cs-CZ" sz="4400" dirty="0" smtClean="0"/>
          </a:p>
          <a:p>
            <a:r>
              <a:rPr lang="cs-CZ" sz="4400" dirty="0" smtClean="0"/>
              <a:t>BUDVAR</a:t>
            </a:r>
            <a:endParaRPr lang="cs-CZ" sz="4400" dirty="0" smtClean="0"/>
          </a:p>
          <a:p>
            <a:r>
              <a:rPr lang="cs-CZ" sz="4400" dirty="0" smtClean="0"/>
              <a:t>MOSER</a:t>
            </a:r>
            <a:endParaRPr lang="cs-CZ" sz="4400" dirty="0" smtClean="0"/>
          </a:p>
          <a:p>
            <a:r>
              <a:rPr lang="cs-CZ" sz="4400" dirty="0" smtClean="0"/>
              <a:t>KAPR</a:t>
            </a:r>
            <a:endParaRPr lang="cs-CZ" sz="4400" dirty="0" smtClean="0"/>
          </a:p>
        </p:txBody>
      </p:sp>
      <p:sp>
        <p:nvSpPr>
          <p:cNvPr id="7" name="Zástupný symbol pro obsah 9"/>
          <p:cNvSpPr txBox="1">
            <a:spLocks/>
          </p:cNvSpPr>
          <p:nvPr/>
        </p:nvSpPr>
        <p:spPr>
          <a:xfrm>
            <a:off x="4286248" y="2132856"/>
            <a:ext cx="4678240" cy="439579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/>
              <a:t>ZNOJMO</a:t>
            </a:r>
            <a:endParaRPr lang="cs-CZ" sz="4400" dirty="0" smtClean="0"/>
          </a:p>
          <a:p>
            <a:r>
              <a:rPr lang="cs-CZ" sz="4400" dirty="0" smtClean="0"/>
              <a:t>TŘEBOŇSKO</a:t>
            </a:r>
            <a:endParaRPr lang="cs-CZ" sz="4400" dirty="0" smtClean="0"/>
          </a:p>
          <a:p>
            <a:r>
              <a:rPr lang="cs-CZ" sz="4400" dirty="0" smtClean="0"/>
              <a:t>KARLOVY VYRY</a:t>
            </a:r>
            <a:endParaRPr lang="cs-CZ" sz="4400" dirty="0" smtClean="0"/>
          </a:p>
          <a:p>
            <a:r>
              <a:rPr lang="cs-CZ" sz="4400" dirty="0" smtClean="0"/>
              <a:t>PLZEŇ</a:t>
            </a:r>
            <a:endParaRPr lang="cs-CZ" sz="4400" dirty="0" smtClean="0"/>
          </a:p>
          <a:p>
            <a:r>
              <a:rPr lang="cs-CZ" sz="4400" dirty="0" smtClean="0"/>
              <a:t>PARDUBICE</a:t>
            </a:r>
            <a:endParaRPr lang="cs-CZ" sz="4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10" grpId="0" build="p"/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Správné odpovědi</a:t>
            </a:r>
            <a:endParaRPr lang="cs-CZ" u="sng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28596" y="1071546"/>
            <a:ext cx="7239000" cy="428628"/>
          </a:xfrm>
          <a:prstGeom prst="rect">
            <a:avLst/>
          </a:prstGeom>
        </p:spPr>
        <p:txBody>
          <a:bodyPr vert="horz" anchor="ctr">
            <a:normAutofit fontScale="6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Test – 1. část</a:t>
            </a:r>
            <a:endParaRPr kumimoji="0" lang="cs-CZ" sz="4000" b="0" i="0" u="sng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Zástupný symbol pro obsah 5"/>
          <p:cNvSpPr>
            <a:spLocks noGrp="1"/>
          </p:cNvSpPr>
          <p:nvPr>
            <p:ph idx="1"/>
          </p:nvPr>
        </p:nvSpPr>
        <p:spPr>
          <a:xfrm>
            <a:off x="251520" y="1628800"/>
            <a:ext cx="7858180" cy="71438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9600" dirty="0" smtClean="0"/>
              <a:t>1. Hospodářství Jihovýchodu ČR.</a:t>
            </a:r>
          </a:p>
          <a:p>
            <a:pPr>
              <a:buNone/>
            </a:pPr>
            <a:r>
              <a:rPr lang="cs-CZ" sz="9600" dirty="0" smtClean="0">
                <a:solidFill>
                  <a:srgbClr val="FF0000"/>
                </a:solidFill>
              </a:rPr>
              <a:t>…pěstování vinné révy, zelenina, ovoce, chovají se prasata a drůbež, z průmyslu strojírenství, potravinářství …</a:t>
            </a:r>
            <a:endParaRPr lang="cs-CZ" sz="96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96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80082" y="3758810"/>
            <a:ext cx="664373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3. </a:t>
            </a:r>
            <a:r>
              <a:rPr lang="cs-CZ" sz="2400" dirty="0" smtClean="0"/>
              <a:t>Kolik obyvatel má Praha, kolik obyvatel má ČR a kolik regionů NUTS2 má ČR?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… Praha – 1,25 mil., ČR – 11,4 mil. </a:t>
            </a:r>
            <a:r>
              <a:rPr lang="cs-CZ" sz="2400" dirty="0">
                <a:solidFill>
                  <a:srgbClr val="FF0000"/>
                </a:solidFill>
              </a:rPr>
              <a:t>a</a:t>
            </a:r>
            <a:r>
              <a:rPr lang="cs-CZ" sz="2400" dirty="0" smtClean="0">
                <a:solidFill>
                  <a:srgbClr val="FF0000"/>
                </a:solidFill>
              </a:rPr>
              <a:t> regionů je 8.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6006" y="5157192"/>
            <a:ext cx="67866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</a:t>
            </a:r>
            <a:r>
              <a:rPr lang="cs-CZ" sz="2400" dirty="0" smtClean="0"/>
              <a:t>Vyjmenujte alespoň 6 památek ČR, které jsou zapsány v UNESCO?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… Telč, Holašovice, chrám sv. Víta, Zelená hora, sloup Nejsvětější Trojice, Třebíč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6006" y="2758856"/>
            <a:ext cx="76438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</a:t>
            </a:r>
            <a:r>
              <a:rPr lang="cs-CZ" sz="2400" dirty="0" smtClean="0"/>
              <a:t>Jaké menšiny se nacházejí v Praze?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…</a:t>
            </a:r>
            <a:r>
              <a:rPr lang="cs-CZ" sz="2400" dirty="0">
                <a:solidFill>
                  <a:srgbClr val="FF0000"/>
                </a:solidFill>
              </a:rPr>
              <a:t>S</a:t>
            </a:r>
            <a:r>
              <a:rPr lang="cs-CZ" sz="2400" dirty="0" smtClean="0">
                <a:solidFill>
                  <a:srgbClr val="FF0000"/>
                </a:solidFill>
              </a:rPr>
              <a:t>lováci, Ukrajinci, Vietnamci, Romové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2" grpId="0" build="p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Správné odpovědi</a:t>
            </a:r>
            <a:br>
              <a:rPr lang="cs-CZ" u="sng" dirty="0" smtClean="0"/>
            </a:br>
            <a:r>
              <a:rPr lang="cs-CZ" sz="3600" u="sng" dirty="0" smtClean="0"/>
              <a:t>Test 2. část </a:t>
            </a:r>
            <a:endParaRPr lang="cs-CZ" sz="3600" u="sng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468901" y="4832169"/>
            <a:ext cx="27855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SEVEROZÁPAD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JIHOZÁPAD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STŘEDNÍ MORAVA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SEVEROVÝCHOD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JIHOVÝCHOD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MORAVSKOSLEZSKO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PRAHA</a:t>
            </a:r>
            <a:endParaRPr lang="cs-CZ" dirty="0" smtClean="0"/>
          </a:p>
        </p:txBody>
      </p:sp>
      <p:pic>
        <p:nvPicPr>
          <p:cNvPr id="12" name="Picture 2" descr="Soubor:NUTS CZ-Regio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77" y="1292165"/>
            <a:ext cx="7620000" cy="4362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1555177" y="2266443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26997" y="4072194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947665" y="3568138"/>
            <a:ext cx="285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51521" y="2451109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3" name="Čárový popisek 1 22"/>
          <p:cNvSpPr/>
          <p:nvPr/>
        </p:nvSpPr>
        <p:spPr>
          <a:xfrm>
            <a:off x="7647377" y="3074411"/>
            <a:ext cx="428628" cy="214314"/>
          </a:xfrm>
          <a:prstGeom prst="borderCallout1">
            <a:avLst>
              <a:gd name="adj1" fmla="val 18750"/>
              <a:gd name="adj2" fmla="val -8333"/>
              <a:gd name="adj3" fmla="val 94966"/>
              <a:gd name="adj4" fmla="val -152305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24" name="Čárový popisek 1 23"/>
          <p:cNvSpPr/>
          <p:nvPr/>
        </p:nvSpPr>
        <p:spPr>
          <a:xfrm>
            <a:off x="4006603" y="5223182"/>
            <a:ext cx="428628" cy="285752"/>
          </a:xfrm>
          <a:prstGeom prst="borderCallout1">
            <a:avLst>
              <a:gd name="adj1" fmla="val 97654"/>
              <a:gd name="adj2" fmla="val 93949"/>
              <a:gd name="adj3" fmla="val -75992"/>
              <a:gd name="adj4" fmla="val 212990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25" name="Čárový popisek 1 24"/>
          <p:cNvSpPr/>
          <p:nvPr/>
        </p:nvSpPr>
        <p:spPr>
          <a:xfrm>
            <a:off x="3792289" y="2451109"/>
            <a:ext cx="428628" cy="285752"/>
          </a:xfrm>
          <a:prstGeom prst="borderCallout1">
            <a:avLst>
              <a:gd name="adj1" fmla="val 205780"/>
              <a:gd name="adj2" fmla="val -198286"/>
              <a:gd name="adj3" fmla="val 92045"/>
              <a:gd name="adj4" fmla="val -3264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43" grpId="0"/>
      <p:bldP spid="19" grpId="0"/>
      <p:bldP spid="20" grpId="0"/>
      <p:bldP spid="21" grpId="0"/>
      <p:bldP spid="22" grpId="0"/>
      <p:bldP spid="23" grpId="0" animBg="1"/>
      <p:bldP spid="24" grpId="0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Správné odpovědi</a:t>
            </a:r>
            <a:br>
              <a:rPr lang="cs-CZ" u="sng" dirty="0" smtClean="0"/>
            </a:br>
            <a:r>
              <a:rPr lang="cs-CZ" sz="3600" u="sng" dirty="0" smtClean="0"/>
              <a:t>Test 3. část</a:t>
            </a:r>
            <a:endParaRPr lang="cs-CZ" sz="3600" u="sng" dirty="0"/>
          </a:p>
        </p:txBody>
      </p:sp>
      <p:sp>
        <p:nvSpPr>
          <p:cNvPr id="7" name="Zástupný symbol pro obsah 9"/>
          <p:cNvSpPr>
            <a:spLocks noGrp="1"/>
          </p:cNvSpPr>
          <p:nvPr>
            <p:ph idx="1"/>
          </p:nvPr>
        </p:nvSpPr>
        <p:spPr>
          <a:xfrm>
            <a:off x="500034" y="2143116"/>
            <a:ext cx="3786214" cy="4395798"/>
          </a:xfrm>
        </p:spPr>
        <p:txBody>
          <a:bodyPr>
            <a:normAutofit/>
          </a:bodyPr>
          <a:lstStyle/>
          <a:p>
            <a:r>
              <a:rPr lang="cs-CZ" sz="4400" dirty="0" smtClean="0"/>
              <a:t>PERNÍK</a:t>
            </a:r>
            <a:endParaRPr lang="cs-CZ" sz="4400" dirty="0" smtClean="0"/>
          </a:p>
          <a:p>
            <a:r>
              <a:rPr lang="cs-CZ" sz="4400" dirty="0" smtClean="0"/>
              <a:t>ZNOVÍN</a:t>
            </a:r>
            <a:endParaRPr lang="cs-CZ" sz="4400" dirty="0" smtClean="0"/>
          </a:p>
          <a:p>
            <a:r>
              <a:rPr lang="cs-CZ" sz="4400" dirty="0" smtClean="0"/>
              <a:t>BUDVAR</a:t>
            </a:r>
            <a:endParaRPr lang="cs-CZ" sz="4400" dirty="0" smtClean="0"/>
          </a:p>
          <a:p>
            <a:r>
              <a:rPr lang="cs-CZ" sz="4400" dirty="0" smtClean="0"/>
              <a:t>MOSER</a:t>
            </a:r>
            <a:endParaRPr lang="cs-CZ" sz="4400" dirty="0" smtClean="0"/>
          </a:p>
          <a:p>
            <a:r>
              <a:rPr lang="cs-CZ" sz="4400" dirty="0" smtClean="0"/>
              <a:t>KAPR</a:t>
            </a:r>
            <a:endParaRPr lang="cs-CZ" sz="4400" dirty="0" smtClean="0"/>
          </a:p>
        </p:txBody>
      </p:sp>
      <p:sp>
        <p:nvSpPr>
          <p:cNvPr id="8" name="Zástupný symbol pro obsah 9"/>
          <p:cNvSpPr txBox="1">
            <a:spLocks/>
          </p:cNvSpPr>
          <p:nvPr/>
        </p:nvSpPr>
        <p:spPr>
          <a:xfrm>
            <a:off x="4286248" y="2132856"/>
            <a:ext cx="4678240" cy="439579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/>
              <a:t>PARDUBICE</a:t>
            </a:r>
            <a:endParaRPr lang="cs-CZ" sz="4400" dirty="0" smtClean="0"/>
          </a:p>
          <a:p>
            <a:r>
              <a:rPr lang="cs-CZ" sz="4400" dirty="0" smtClean="0"/>
              <a:t>ZNOJMO</a:t>
            </a:r>
            <a:endParaRPr lang="cs-CZ" sz="4400" dirty="0" smtClean="0"/>
          </a:p>
          <a:p>
            <a:r>
              <a:rPr lang="cs-CZ" sz="4400" dirty="0" smtClean="0"/>
              <a:t>PLZEŇ</a:t>
            </a:r>
            <a:endParaRPr lang="cs-CZ" sz="4400" dirty="0" smtClean="0"/>
          </a:p>
          <a:p>
            <a:r>
              <a:rPr lang="cs-CZ" sz="4400" dirty="0" smtClean="0"/>
              <a:t>KARLOVY VARY</a:t>
            </a:r>
            <a:endParaRPr lang="cs-CZ" sz="4400" dirty="0" smtClean="0"/>
          </a:p>
          <a:p>
            <a:r>
              <a:rPr lang="cs-CZ" sz="4400" dirty="0" smtClean="0"/>
              <a:t>TŘEBOŇSKO</a:t>
            </a:r>
            <a:endParaRPr lang="cs-CZ" sz="4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build="p"/>
      <p:bldP spid="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Obr. 1</a:t>
            </a:r>
            <a:r>
              <a:rPr lang="cs-CZ" sz="2400" dirty="0" smtClean="0"/>
              <a:t>. -</a:t>
            </a:r>
            <a:r>
              <a:rPr lang="az-Cyrl-AZ" sz="1200" dirty="0"/>
              <a:t>УКРАЇНА. </a:t>
            </a:r>
            <a:r>
              <a:rPr lang="cs-CZ" sz="1200" i="1" dirty="0"/>
              <a:t>wikipedia.org</a:t>
            </a:r>
            <a:r>
              <a:rPr lang="cs-CZ" sz="1200" dirty="0"/>
              <a:t> [online]. [cit. 15.9.2013]. </a:t>
            </a:r>
            <a:r>
              <a:rPr lang="cs-CZ" sz="1200"/>
              <a:t>Dostupný na WWW: http://cs.wikipedia.org/wiki/Soubor:NUTS_CZ-Regio.png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1983</TotalTime>
  <Words>384</Words>
  <Application>Microsoft Office PowerPoint</Application>
  <PresentationFormat>Předvádění na obrazovce (4:3)</PresentationFormat>
  <Paragraphs>94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Anotace:</vt:lpstr>
      <vt:lpstr>Test – 1. část</vt:lpstr>
      <vt:lpstr>Test – 2. část </vt:lpstr>
      <vt:lpstr>Test – 3. část</vt:lpstr>
      <vt:lpstr>Správné odpovědi</vt:lpstr>
      <vt:lpstr>Správné odpovědi Test 2. část </vt:lpstr>
      <vt:lpstr>Správné odpovědi Test 3. část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195</cp:revision>
  <dcterms:created xsi:type="dcterms:W3CDTF">2011-03-22T17:13:23Z</dcterms:created>
  <dcterms:modified xsi:type="dcterms:W3CDTF">2013-09-17T13:12:10Z</dcterms:modified>
</cp:coreProperties>
</file>